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71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3155" autoAdjust="0"/>
  </p:normalViewPr>
  <p:slideViewPr>
    <p:cSldViewPr>
      <p:cViewPr varScale="1">
        <p:scale>
          <a:sx n="108" d="100"/>
          <a:sy n="108" d="100"/>
        </p:scale>
        <p:origin x="20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D9F9-6F3D-4EE8-9D90-052F12D53676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E39EB-735A-46E9-82E2-57F0522A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1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E338-9209-4A39-939D-06AD26C3DED3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A8167-6627-4465-B5EE-07790A89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7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7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4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0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DA94-B4E0-4EE6-B244-36E613B58C4D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B59-FD19-44F3-8134-AFF00EE4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latin typeface="Nunito" charset="0"/>
                <a:ea typeface="Nunito" charset="0"/>
                <a:cs typeface="Nunito" charset="0"/>
              </a:rPr>
              <a:t>MONARCHS</a:t>
            </a:r>
            <a:endParaRPr lang="en-US" b="1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Nunito" charset="0"/>
                <a:ea typeface="Nunito" charset="0"/>
                <a:cs typeface="Nunito" charset="0"/>
              </a:rPr>
              <a:t>Birthday Parties</a:t>
            </a:r>
          </a:p>
        </p:txBody>
      </p:sp>
    </p:spTree>
    <p:extLst>
      <p:ext uri="{BB962C8B-B14F-4D97-AF65-F5344CB8AC3E}">
        <p14:creationId xmlns:p14="http://schemas.microsoft.com/office/powerpoint/2010/main" val="3562242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Open Gym…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(Open Gym Is Dangerous </a:t>
            </a:r>
            <a:r>
              <a:rPr lang="en-US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</a:t>
            </a:r>
            <a:r>
              <a:rPr lang="en-US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…)</a:t>
            </a:r>
          </a:p>
          <a:p>
            <a:pPr marL="0" indent="0" algn="ctr">
              <a:buNone/>
            </a:pPr>
            <a:endParaRPr lang="en-US" sz="1800" b="1" dirty="0">
              <a:solidFill>
                <a:srgbClr val="FF0000"/>
              </a:solidFill>
              <a:latin typeface="Nunito" charset="0"/>
              <a:ea typeface="Nunito" charset="0"/>
              <a:cs typeface="Nunito" charset="0"/>
            </a:endParaRP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Designate 2 (Two) Areas That Are Under </a:t>
            </a:r>
            <a:r>
              <a:rPr lang="en-US" b="1" dirty="0">
                <a:latin typeface="Nunito" charset="0"/>
                <a:ea typeface="Nunito" charset="0"/>
                <a:cs typeface="Nunito" charset="0"/>
              </a:rPr>
              <a:t>Supervision</a:t>
            </a:r>
            <a:r>
              <a:rPr lang="en-US" dirty="0">
                <a:latin typeface="Nunito" charset="0"/>
                <a:ea typeface="Nunito" charset="0"/>
                <a:cs typeface="Nunito" charset="0"/>
              </a:rPr>
              <a:t> For Kids To Do Skills Of Their Choice</a:t>
            </a:r>
          </a:p>
          <a:p>
            <a:pPr marL="457200" lvl="1" indent="0">
              <a:buNone/>
            </a:pPr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pPr lvl="1"/>
            <a:r>
              <a:rPr lang="en-US" b="1" dirty="0">
                <a:latin typeface="Nunito" charset="0"/>
                <a:ea typeface="Nunito" charset="0"/>
                <a:cs typeface="Nunito" charset="0"/>
              </a:rPr>
              <a:t>Pit &amp; Trampoline </a:t>
            </a:r>
            <a:r>
              <a:rPr lang="en-US" dirty="0">
                <a:latin typeface="Nunito" charset="0"/>
                <a:ea typeface="Nunito" charset="0"/>
                <a:cs typeface="Nunito" charset="0"/>
              </a:rPr>
              <a:t>Are The Most Popular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Make Sure Each Landing Area Is </a:t>
            </a:r>
            <a:r>
              <a:rPr lang="en-US" b="1" dirty="0">
                <a:latin typeface="Nunito" charset="0"/>
                <a:ea typeface="Nunito" charset="0"/>
                <a:cs typeface="Nunito" charset="0"/>
              </a:rPr>
              <a:t>Supervised</a:t>
            </a:r>
            <a:r>
              <a:rPr lang="en-US" dirty="0">
                <a:latin typeface="Nunito" charset="0"/>
                <a:ea typeface="Nunito" charset="0"/>
                <a:cs typeface="Nunito" charset="0"/>
              </a:rPr>
              <a:t>.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Make Sure The Children Are Seen From All Directions</a:t>
            </a:r>
          </a:p>
        </p:txBody>
      </p:sp>
    </p:spTree>
    <p:extLst>
      <p:ext uri="{BB962C8B-B14F-4D97-AF65-F5344CB8AC3E}">
        <p14:creationId xmlns:p14="http://schemas.microsoft.com/office/powerpoint/2010/main" val="177140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Awards…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Nunito" charset="0"/>
                <a:ea typeface="Nunito" charset="0"/>
                <a:cs typeface="Nunito" charset="0"/>
              </a:rPr>
              <a:t>The Birthday Child Receives A Birthday Medal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Let’s Make It A Special Moment For Them </a:t>
            </a:r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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Queue “Chariots Of Fire”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Place The Child On Elevated Surface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Award Them Their Birthday Medal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Take A Photo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Take A Group Photo</a:t>
            </a:r>
          </a:p>
          <a:p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Now LIMBO…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Queue Limbo Music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  <a:sym typeface="Wingdings" pitchFamily="2" charset="2"/>
              </a:rPr>
              <a:t>Limbo Into The Party Room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29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Clean-Up…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>
                <a:latin typeface="Nunito" charset="0"/>
                <a:ea typeface="Nunito" charset="0"/>
                <a:cs typeface="Nunito" charset="0"/>
              </a:rPr>
              <a:t>Party Lead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Let The Party Host Know Their Party Time Is Up.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Do This As A Warning At 5 Min Prior To The End </a:t>
            </a:r>
          </a:p>
          <a:p>
            <a:pPr lvl="3">
              <a:spcAft>
                <a:spcPts val="600"/>
              </a:spcAft>
            </a:pPr>
            <a:r>
              <a:rPr lang="en-US" dirty="0" err="1">
                <a:latin typeface="Nunito" charset="0"/>
                <a:ea typeface="Nunito" charset="0"/>
                <a:cs typeface="Nunito" charset="0"/>
              </a:rPr>
              <a:t>i.e</a:t>
            </a:r>
            <a:r>
              <a:rPr lang="en-US" dirty="0">
                <a:latin typeface="Nunito" charset="0"/>
                <a:ea typeface="Nunito" charset="0"/>
                <a:cs typeface="Nunito" charset="0"/>
              </a:rPr>
              <a:t> 3:55pm</a:t>
            </a:r>
          </a:p>
          <a:p>
            <a:pPr lvl="2">
              <a:spcAft>
                <a:spcPts val="6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Follow It Up At Exactly The End Time</a:t>
            </a:r>
          </a:p>
          <a:p>
            <a:pPr lvl="3">
              <a:spcAft>
                <a:spcPts val="6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i.e. 4:00pm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Assist In Packing Up &amp; Loading Their Car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Get Host To Sign All Necessary Paperwork</a:t>
            </a:r>
          </a:p>
          <a:p>
            <a:pPr lvl="1">
              <a:spcAft>
                <a:spcPts val="6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Assist With Party Room Clean Up</a:t>
            </a:r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>
                <a:latin typeface="Nunito" charset="0"/>
                <a:ea typeface="Nunito" charset="0"/>
                <a:cs typeface="Nunito" charset="0"/>
              </a:rPr>
              <a:t>Party Understudy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Place Party Trash In Trash Cans</a:t>
            </a:r>
            <a:endParaRPr lang="en-US" b="1" u="sng" dirty="0">
              <a:latin typeface="Nunito" charset="0"/>
              <a:ea typeface="Nunito" charset="0"/>
              <a:cs typeface="Nunito" charset="0"/>
            </a:endParaRPr>
          </a:p>
          <a:p>
            <a:pPr lvl="1">
              <a:spcAft>
                <a:spcPts val="12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Wipe Tables &amp; Benches Down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Vacuum Floor &amp; Lobby Surfaces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Clean </a:t>
            </a:r>
            <a:r>
              <a:rPr lang="en-US" i="1" u="sng" dirty="0">
                <a:latin typeface="Nunito" charset="0"/>
                <a:ea typeface="Nunito" charset="0"/>
                <a:cs typeface="Nunito" charset="0"/>
              </a:rPr>
              <a:t>Unsightly</a:t>
            </a:r>
            <a:r>
              <a:rPr lang="en-US" dirty="0">
                <a:latin typeface="Nunito" charset="0"/>
                <a:ea typeface="Nunito" charset="0"/>
                <a:cs typeface="Nunito" charset="0"/>
              </a:rPr>
              <a:t> Surfaces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Replace Trash Liner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Take Out The Trash</a:t>
            </a:r>
          </a:p>
        </p:txBody>
      </p:sp>
    </p:spTree>
    <p:extLst>
      <p:ext uri="{BB962C8B-B14F-4D97-AF65-F5344CB8AC3E}">
        <p14:creationId xmlns:p14="http://schemas.microsoft.com/office/powerpoint/2010/main" val="302735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All About You!…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It’s A Party!!!!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What Do You Think You Should Act Like?</a:t>
            </a: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We Believe That You Should: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Be Happy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Be Energetic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Be Upbeat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Be Confident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Be Polite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Be Well Mannered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Strive To Problem Solve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And Have Strong Customer Service Skills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3084255"/>
            <a:ext cx="4038600" cy="255454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Dress For Success: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Turquoise Birthday Shirt (Gym)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Gray (Parkour)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Knee Length or Longer Bottoms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Sneakers / Bare Feet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Hair Pulled Back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Clean Appearance </a:t>
            </a:r>
          </a:p>
        </p:txBody>
      </p:sp>
    </p:spTree>
    <p:extLst>
      <p:ext uri="{BB962C8B-B14F-4D97-AF65-F5344CB8AC3E}">
        <p14:creationId xmlns:p14="http://schemas.microsoft.com/office/powerpoint/2010/main" val="415289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Age Appropriate Demeanor…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Nunito" charset="0"/>
                <a:ea typeface="Nunito" charset="0"/>
                <a:cs typeface="Nunito" charset="0"/>
              </a:rPr>
              <a:t>Now That You Are Super Stoked To Work A Party Lets Discuss Age Appropriate Behavior: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4 &amp; 5yr Olds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This age group really needs a ton of energy from you. 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High Pitch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High Energy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Over Exaggeration Of Excitement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Goofy Behavior </a:t>
            </a:r>
          </a:p>
        </p:txBody>
      </p:sp>
    </p:spTree>
    <p:extLst>
      <p:ext uri="{BB962C8B-B14F-4D97-AF65-F5344CB8AC3E}">
        <p14:creationId xmlns:p14="http://schemas.microsoft.com/office/powerpoint/2010/main" val="387515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Age Appropriate Demeanor…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200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6 &amp; 8yr Olds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This age group needs a lot of energy and high activity. 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Slightly High Pitch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Still Have High Energy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Be Excited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Have Fun But No Need To Baby Them With Goofy Behavior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9+yr Olds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Most Mature Group, But They Still Love FUN!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Be Confident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Have High Energy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Be Excited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Talk To Them Like People </a:t>
            </a:r>
            <a:r>
              <a:rPr lang="en-US" sz="2400" b="1" dirty="0">
                <a:solidFill>
                  <a:srgbClr val="00B050"/>
                </a:solidFill>
                <a:latin typeface="Nunito" charset="0"/>
                <a:ea typeface="Nunito" charset="0"/>
                <a:cs typeface="Nunito" charset="0"/>
              </a:rPr>
              <a:t>Not</a:t>
            </a:r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 Babies</a:t>
            </a:r>
          </a:p>
          <a:p>
            <a:pPr lvl="4"/>
            <a:r>
              <a:rPr lang="en-US" sz="1900" dirty="0" err="1">
                <a:latin typeface="Nunito" charset="0"/>
                <a:ea typeface="Nunito" charset="0"/>
                <a:cs typeface="Nunito" charset="0"/>
              </a:rPr>
              <a:t>i.e</a:t>
            </a:r>
            <a:r>
              <a:rPr lang="en-US" sz="1900" dirty="0">
                <a:latin typeface="Nunito" charset="0"/>
                <a:ea typeface="Nunito" charset="0"/>
                <a:cs typeface="Nunito" charset="0"/>
              </a:rPr>
              <a:t> You Don’t Need To Coddle</a:t>
            </a:r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3"/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4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Problem Solving…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Monarchs Heaters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During The Winter Months We Fill Our Heaters With Propane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A Flammable Hydrocarbon Gas</a:t>
            </a:r>
          </a:p>
          <a:p>
            <a:pPr marL="1371600" lvl="3" indent="0">
              <a:buNone/>
            </a:pPr>
            <a:endParaRPr lang="en-US" sz="1600" dirty="0">
              <a:latin typeface="Nunito" charset="0"/>
              <a:ea typeface="Nunito" charset="0"/>
              <a:cs typeface="Nunito" charset="0"/>
            </a:endParaRP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If it is cold, make sure you know 100% that we have loaded the propane before you turn on the pilot</a:t>
            </a:r>
          </a:p>
          <a:p>
            <a:pPr marL="914400" lvl="2" indent="0">
              <a:buNone/>
            </a:pPr>
            <a:endParaRPr lang="en-US" sz="1600" dirty="0">
              <a:latin typeface="Nunito" charset="0"/>
              <a:ea typeface="Nunito" charset="0"/>
              <a:cs typeface="Nunito" charset="0"/>
            </a:endParaRP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When you leave, make sure you turn it off. Not only is Propane expensive, it is also </a:t>
            </a:r>
            <a:r>
              <a:rPr lang="en-US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live fire </a:t>
            </a:r>
            <a:r>
              <a:rPr lang="en-US" dirty="0">
                <a:latin typeface="Nunito" charset="0"/>
                <a:ea typeface="Nunito" charset="0"/>
                <a:cs typeface="Nunito" charset="0"/>
              </a:rPr>
              <a:t>that you did not put out.</a:t>
            </a:r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3"/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6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Problem Solving…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Monarchs Coolers (Agoura Hills only)</a:t>
            </a:r>
          </a:p>
          <a:p>
            <a:pPr lvl="2"/>
            <a:r>
              <a:rPr lang="en-US" b="1" dirty="0">
                <a:latin typeface="Nunito" charset="0"/>
                <a:ea typeface="Nunito" charset="0"/>
                <a:cs typeface="Nunito" charset="0"/>
              </a:rPr>
              <a:t>During The Summer Months We Use Evaporative Coolers 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(It Cools Air, But Is Not Air Conditioning)</a:t>
            </a:r>
          </a:p>
          <a:p>
            <a:pPr lvl="2"/>
            <a:r>
              <a:rPr lang="en-US" b="1" dirty="0">
                <a:latin typeface="Nunito" charset="0"/>
                <a:ea typeface="Nunito" charset="0"/>
                <a:cs typeface="Nunito" charset="0"/>
              </a:rPr>
              <a:t>What Does That Mean?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It Means You Have To Turn It On When You Get In To the Gym…</a:t>
            </a:r>
          </a:p>
          <a:p>
            <a:pPr lvl="2"/>
            <a:r>
              <a:rPr lang="en-US" b="1" dirty="0">
                <a:latin typeface="Nunito" charset="0"/>
                <a:ea typeface="Nunito" charset="0"/>
                <a:cs typeface="Nunito" charset="0"/>
              </a:rPr>
              <a:t>How?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Open Rolling Door Knee </a:t>
            </a:r>
          </a:p>
          <a:p>
            <a:pPr marL="1371600" lvl="3" indent="0">
              <a:buNone/>
            </a:pPr>
            <a:r>
              <a:rPr lang="en-US" dirty="0">
                <a:latin typeface="Nunito" charset="0"/>
                <a:ea typeface="Nunito" charset="0"/>
                <a:cs typeface="Nunito" charset="0"/>
              </a:rPr>
              <a:t>    High Only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Flip The “On” Switch</a:t>
            </a:r>
          </a:p>
          <a:p>
            <a:pPr lvl="3"/>
            <a:endParaRPr lang="en-US" dirty="0">
              <a:latin typeface="Arial Rounded MT Bold" pitchFamily="34" charset="0"/>
            </a:endParaRPr>
          </a:p>
          <a:p>
            <a:pPr lvl="3"/>
            <a:endParaRPr lang="en-US" sz="2400" dirty="0">
              <a:latin typeface="Arial Rounded MT Bold" pitchFamily="34" charset="0"/>
            </a:endParaRPr>
          </a:p>
        </p:txBody>
      </p:sp>
      <p:pic>
        <p:nvPicPr>
          <p:cNvPr id="2050" name="Picture 2" descr="File:Wind-Tower-and-Qanat-Cooling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17" y="4114800"/>
            <a:ext cx="322707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59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Problem Solving…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No Waivers…No RSVP’s</a:t>
            </a:r>
          </a:p>
          <a:p>
            <a:pPr lvl="2"/>
            <a:r>
              <a:rPr lang="en-US" b="1" dirty="0">
                <a:latin typeface="Nunito" charset="0"/>
                <a:ea typeface="Nunito" charset="0"/>
                <a:cs typeface="Nunito" charset="0"/>
              </a:rPr>
              <a:t>STOP The Party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Seriously STOP The Party</a:t>
            </a:r>
          </a:p>
          <a:p>
            <a:pPr lvl="4"/>
            <a:r>
              <a:rPr lang="en-US" dirty="0">
                <a:latin typeface="Nunito" charset="0"/>
                <a:ea typeface="Nunito" charset="0"/>
                <a:cs typeface="Nunito" charset="0"/>
              </a:rPr>
              <a:t>No Waiver Means No Access To The Gym Floor</a:t>
            </a:r>
          </a:p>
          <a:p>
            <a:pPr marL="1828800" lvl="4" indent="0">
              <a:buNone/>
            </a:pPr>
            <a:endParaRPr lang="en-US" sz="1600" dirty="0">
              <a:latin typeface="Nunito" charset="0"/>
              <a:ea typeface="Nunito" charset="0"/>
              <a:cs typeface="Nunito" charset="0"/>
            </a:endParaRP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What If They Throw A Fit?</a:t>
            </a:r>
          </a:p>
          <a:p>
            <a:pPr lvl="4"/>
            <a:r>
              <a:rPr lang="en-US" dirty="0">
                <a:latin typeface="Nunito" charset="0"/>
                <a:ea typeface="Nunito" charset="0"/>
                <a:cs typeface="Nunito" charset="0"/>
              </a:rPr>
              <a:t>Stay Good-natured, But Be Confident In Our Policies.</a:t>
            </a:r>
          </a:p>
          <a:p>
            <a:pPr lvl="4"/>
            <a:r>
              <a:rPr lang="en-US" dirty="0">
                <a:latin typeface="Nunito" charset="0"/>
                <a:ea typeface="Nunito" charset="0"/>
                <a:cs typeface="Nunito" charset="0"/>
              </a:rPr>
              <a:t>Explain That Our Insurance Agency Does Not Permit Activity Without A Valid Liability Waiver.</a:t>
            </a:r>
          </a:p>
          <a:p>
            <a:pPr marL="1828800" lvl="4" indent="0">
              <a:buNone/>
            </a:pPr>
            <a:endParaRPr lang="en-US" sz="1600" dirty="0">
              <a:latin typeface="Nunito" charset="0"/>
              <a:ea typeface="Nunito" charset="0"/>
              <a:cs typeface="Nunito" charset="0"/>
            </a:endParaRP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If Aggressive Behavior Persists</a:t>
            </a:r>
          </a:p>
          <a:p>
            <a:pPr lvl="4"/>
            <a:r>
              <a:rPr lang="en-US" dirty="0">
                <a:latin typeface="Nunito" charset="0"/>
                <a:ea typeface="Nunito" charset="0"/>
                <a:cs typeface="Nunito" charset="0"/>
              </a:rPr>
              <a:t>Employ The Host Parent, They Are Aware Of Our Liability Waiver Policy When Booking A Party</a:t>
            </a:r>
          </a:p>
          <a:p>
            <a:pPr lvl="3"/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10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Problem Solving…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Who Counts As An Extra Participant?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Anyone Who Is A Participant In Any And All Activities Taking Place On The Floor</a:t>
            </a:r>
          </a:p>
          <a:p>
            <a:pPr marL="914400" lvl="2" indent="0">
              <a:buNone/>
            </a:pPr>
            <a:endParaRPr lang="en-US" sz="1700" dirty="0">
              <a:latin typeface="Nunito" charset="0"/>
              <a:ea typeface="Nunito" charset="0"/>
              <a:cs typeface="Nunito" charset="0"/>
            </a:endParaRP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People Not Participating In The Group’s Activities Are Not Allowed on The Floor</a:t>
            </a:r>
          </a:p>
          <a:p>
            <a:pPr lvl="3"/>
            <a:r>
              <a:rPr lang="en-US" sz="1600" dirty="0">
                <a:latin typeface="Nunito" charset="0"/>
                <a:ea typeface="Nunito" charset="0"/>
                <a:cs typeface="Nunito" charset="0"/>
              </a:rPr>
              <a:t>This would include older siblings/kids who want to do their own thing</a:t>
            </a:r>
          </a:p>
          <a:p>
            <a:pPr lvl="3"/>
            <a:r>
              <a:rPr lang="en-US" sz="1600" dirty="0">
                <a:latin typeface="Nunito" charset="0"/>
                <a:ea typeface="Nunito" charset="0"/>
                <a:cs typeface="Nunito" charset="0"/>
              </a:rPr>
              <a:t>Or younger siblings/kids with a parent who is off on their own</a:t>
            </a:r>
          </a:p>
          <a:p>
            <a:pPr marL="1371600" lvl="3" indent="0">
              <a:buNone/>
            </a:pPr>
            <a:endParaRPr lang="en-US" sz="1700" dirty="0">
              <a:latin typeface="Nunito" charset="0"/>
              <a:ea typeface="Nunito" charset="0"/>
              <a:cs typeface="Nunito" charset="0"/>
            </a:endParaRP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If They Are An Extra Child In The Lobby Or During Table Time, They Do Not Count As An Extra Child</a:t>
            </a:r>
          </a:p>
          <a:p>
            <a:pPr lvl="2"/>
            <a:endParaRPr lang="en-US" sz="1700" dirty="0">
              <a:latin typeface="Nunito" charset="0"/>
              <a:ea typeface="Nunito" charset="0"/>
              <a:cs typeface="Nunito" charset="0"/>
            </a:endParaRP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Parents Are Not Allowed On The Floor To Socialize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They Should Stay In The Observation Areas</a:t>
            </a:r>
          </a:p>
        </p:txBody>
      </p:sp>
    </p:spTree>
    <p:extLst>
      <p:ext uri="{BB962C8B-B14F-4D97-AF65-F5344CB8AC3E}">
        <p14:creationId xmlns:p14="http://schemas.microsoft.com/office/powerpoint/2010/main" val="425853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Getting Ready #1…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Party Leader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Arrive 30 Minutes Prior To Party Start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Turn On: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Lights,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Heat / Air Con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Check: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B-Day Time Slot for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Outline, Contract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Theme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Pull B-Day Medal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Bins</a:t>
            </a:r>
          </a:p>
          <a:p>
            <a:pPr lvl="3"/>
            <a:r>
              <a:rPr lang="en-US" dirty="0">
                <a:latin typeface="Nunito" charset="0"/>
                <a:ea typeface="Nunito" charset="0"/>
                <a:cs typeface="Nunito" charset="0"/>
              </a:rPr>
              <a:t>Favors, Tables Setting, Decorations</a:t>
            </a: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Party Understudy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Arrive 30 Minutes Prior To Party Start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Party Room Set-Up: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Take Out Trash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Pull Out Tables / Benches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Leave Extra Trash Liner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Clean </a:t>
            </a:r>
            <a:r>
              <a:rPr lang="en-US" b="1" i="1" dirty="0">
                <a:latin typeface="Nunito" charset="0"/>
                <a:ea typeface="Nunito" charset="0"/>
                <a:cs typeface="Nunito" charset="0"/>
              </a:rPr>
              <a:t>Unsightly</a:t>
            </a:r>
            <a:r>
              <a:rPr lang="en-US" dirty="0">
                <a:latin typeface="Nunito" charset="0"/>
                <a:ea typeface="Nunito" charset="0"/>
                <a:cs typeface="Nunito" charset="0"/>
              </a:rPr>
              <a:t> Surfaces</a:t>
            </a:r>
          </a:p>
        </p:txBody>
      </p:sp>
    </p:spTree>
    <p:extLst>
      <p:ext uri="{BB962C8B-B14F-4D97-AF65-F5344CB8AC3E}">
        <p14:creationId xmlns:p14="http://schemas.microsoft.com/office/powerpoint/2010/main" val="1221247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B-Day Closet…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Each Location Has A Birthday Party Closet</a:t>
            </a:r>
          </a:p>
          <a:p>
            <a:pPr lvl="2"/>
            <a:r>
              <a:rPr lang="en-US" sz="2800" dirty="0">
                <a:latin typeface="Nunito" charset="0"/>
                <a:ea typeface="Nunito" charset="0"/>
                <a:cs typeface="Nunito" charset="0"/>
              </a:rPr>
              <a:t>It Contains: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Table Settings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Cleaning Supplies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Birthday Medals</a:t>
            </a:r>
          </a:p>
          <a:p>
            <a:pPr lvl="3"/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Other Birthday Party Necessities </a:t>
            </a:r>
          </a:p>
        </p:txBody>
      </p:sp>
    </p:spTree>
    <p:extLst>
      <p:ext uri="{BB962C8B-B14F-4D97-AF65-F5344CB8AC3E}">
        <p14:creationId xmlns:p14="http://schemas.microsoft.com/office/powerpoint/2010/main" val="3112101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How To Sign Up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Beckie will email you at the end of each month for your availabilty for upcoming </a:t>
            </a:r>
            <a:r>
              <a:rPr lang="en-US" sz="2400">
                <a:latin typeface="Nunito" charset="0"/>
                <a:ea typeface="Nunito" charset="0"/>
                <a:cs typeface="Nunito" charset="0"/>
              </a:rPr>
              <a:t>weekends.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After the schedule has been set, Beckie will email out your schedule to you.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Nunito" charset="0"/>
                <a:ea typeface="Nunito" charset="0"/>
                <a:cs typeface="Nunito" charset="0"/>
              </a:rPr>
              <a:t>You must respond to the email to confirm that you have received your schedule.</a:t>
            </a:r>
          </a:p>
        </p:txBody>
      </p:sp>
    </p:spTree>
    <p:extLst>
      <p:ext uri="{BB962C8B-B14F-4D97-AF65-F5344CB8AC3E}">
        <p14:creationId xmlns:p14="http://schemas.microsoft.com/office/powerpoint/2010/main" val="38783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Getting Ready #2…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Party Leader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Set Up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Party Room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Move On To Setting Up Floor Activities As Indicated In Birthday Outline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When Parents Arrive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Introduce Yourself &amp; Facility</a:t>
            </a:r>
          </a:p>
          <a:p>
            <a:pPr lvl="3"/>
            <a:r>
              <a:rPr lang="en-US" i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Know Parent &amp; Child By Name</a:t>
            </a:r>
          </a:p>
          <a:p>
            <a:pPr lvl="3"/>
            <a:r>
              <a:rPr lang="en-US" i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Know Child’s Age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Assist In Unloading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Assist In Set-Up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Go Over Party W/Mom</a:t>
            </a:r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Party Understudy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Move On To Setting Up Floor Activities: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Obstacle Course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Games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Relay Races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Queue Music Playlist 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Check With Lead On Any Extra Set-Up Requirements</a:t>
            </a:r>
          </a:p>
        </p:txBody>
      </p:sp>
    </p:spTree>
    <p:extLst>
      <p:ext uri="{BB962C8B-B14F-4D97-AF65-F5344CB8AC3E}">
        <p14:creationId xmlns:p14="http://schemas.microsoft.com/office/powerpoint/2010/main" val="37341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Getting Ready #3…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Nunito" charset="0"/>
                <a:ea typeface="Nunito" charset="0"/>
                <a:cs typeface="Nunito" charset="0"/>
              </a:rPr>
              <a:t>Party Lead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Welcome Guests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Introduce Yourself</a:t>
            </a:r>
          </a:p>
          <a:p>
            <a:pPr lvl="2"/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b="1" u="sng" dirty="0">
                <a:latin typeface="Nunito" charset="0"/>
                <a:ea typeface="Nunito" charset="0"/>
                <a:cs typeface="Nunito" charset="0"/>
              </a:rPr>
              <a:t>Party Understudy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Welcome Guests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Introduce Yourself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Show Children To: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Cubbies,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Bathroom,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Water Fountain, </a:t>
            </a:r>
            <a:r>
              <a:rPr lang="en-US" dirty="0" err="1">
                <a:latin typeface="Nunito" charset="0"/>
                <a:ea typeface="Nunito" charset="0"/>
                <a:cs typeface="Nunito" charset="0"/>
              </a:rPr>
              <a:t>etc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3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Start The Fun…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Nunito" charset="0"/>
                <a:ea typeface="Nunito" charset="0"/>
                <a:cs typeface="Nunito" charset="0"/>
              </a:rPr>
              <a:t>Check Wristbands Of Each Child</a:t>
            </a:r>
          </a:p>
          <a:p>
            <a:r>
              <a:rPr lang="en-US" dirty="0">
                <a:latin typeface="Nunito" charset="0"/>
                <a:ea typeface="Nunito" charset="0"/>
                <a:cs typeface="Nunito" charset="0"/>
              </a:rPr>
              <a:t> Start with Open Play for 10-15 min to allow the guest to arrive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Freeze Dance As Part Of Warm-Up</a:t>
            </a: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Warm-Up </a:t>
            </a:r>
          </a:p>
          <a:p>
            <a:pPr lvl="1"/>
            <a:r>
              <a:rPr lang="en-US" sz="2600" b="1" dirty="0">
                <a:latin typeface="Nunito" charset="0"/>
                <a:ea typeface="Nunito" charset="0"/>
                <a:cs typeface="Nunito" charset="0"/>
              </a:rPr>
              <a:t>Running Circuit: </a:t>
            </a:r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Blocks / Dots: Jump  -  On / Off / Over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Jumping Jacks 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Standing: Wrist &amp; Ankle Rolls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Windmills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Front &amp; Back Arm Circles: Each / Both Arms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Lumber Jacks 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Squat, Pike, Squat Jump 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Squat, Plank: Hold Position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Squat On Right  -  Transfer To Left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Lunge  -  Switch Leg</a:t>
            </a:r>
          </a:p>
          <a:p>
            <a:pPr lvl="1"/>
            <a:r>
              <a:rPr lang="en-US" sz="2600" b="1" dirty="0">
                <a:latin typeface="Nunito" charset="0"/>
                <a:ea typeface="Nunito" charset="0"/>
                <a:cs typeface="Nunito" charset="0"/>
              </a:rPr>
              <a:t>Body Positions: </a:t>
            </a:r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Straight, Pike, Squat, Straddle, Tuck, Hollow 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Rock To Candlestick  -  Roll To Straight Jump</a:t>
            </a:r>
          </a:p>
          <a:p>
            <a:pPr lvl="1"/>
            <a:r>
              <a:rPr lang="en-US" sz="2600" dirty="0">
                <a:latin typeface="Nunito" charset="0"/>
                <a:ea typeface="Nunito" charset="0"/>
                <a:cs typeface="Nunito" charset="0"/>
              </a:rPr>
              <a:t>Ring Stretch </a:t>
            </a:r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1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More Fun…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4876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Floor Drills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Straight Jumps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Forward &amp; Backward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Bear Walk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Crab Walk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Forward Roll</a:t>
            </a: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Relay Races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Potato Sack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Wheelbarrows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Foam Cube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196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Parachute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Age Appropriate B-Day’s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Color Exchange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Cat &amp; Mouse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Birthday Bubble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Gift Wrap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1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Stay Safe…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Parents: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Parents Must Stay In the Observation Areas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Host Parents May Be On The Floor To Take Photos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 Why?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Parents Distract Children From The Structured Activities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196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Kids</a:t>
            </a:r>
          </a:p>
          <a:p>
            <a:pPr lvl="1"/>
            <a:r>
              <a:rPr lang="en-US" sz="2000" b="1" dirty="0">
                <a:latin typeface="Nunito" charset="0"/>
                <a:ea typeface="Nunito" charset="0"/>
                <a:cs typeface="Nunito" charset="0"/>
              </a:rPr>
              <a:t>Walk </a:t>
            </a:r>
            <a:r>
              <a:rPr lang="en-US" sz="2000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Not</a:t>
            </a:r>
            <a:r>
              <a:rPr lang="en-US" sz="2000" b="1" dirty="0">
                <a:latin typeface="Nunito" charset="0"/>
                <a:ea typeface="Nunito" charset="0"/>
                <a:cs typeface="Nunito" charset="0"/>
              </a:rPr>
              <a:t> Run From One Event To The Next</a:t>
            </a:r>
          </a:p>
          <a:p>
            <a:pPr lvl="1"/>
            <a:r>
              <a:rPr lang="en-US" sz="2000" b="1" dirty="0">
                <a:latin typeface="Nunito" charset="0"/>
                <a:ea typeface="Nunito" charset="0"/>
                <a:cs typeface="Nunito" charset="0"/>
              </a:rPr>
              <a:t>Jump Into The Foam Pit In An “Open Tuck” Position</a:t>
            </a:r>
          </a:p>
          <a:p>
            <a:pPr lvl="1"/>
            <a:r>
              <a:rPr lang="en-US" sz="2000" b="1" dirty="0">
                <a:latin typeface="Nunito" charset="0"/>
                <a:ea typeface="Nunito" charset="0"/>
                <a:cs typeface="Nunito" charset="0"/>
              </a:rPr>
              <a:t>Watch Before Jumping</a:t>
            </a:r>
          </a:p>
          <a:p>
            <a:pPr lvl="1"/>
            <a:r>
              <a:rPr lang="en-US" sz="2000" b="1" dirty="0">
                <a:latin typeface="Nunito" charset="0"/>
                <a:ea typeface="Nunito" charset="0"/>
                <a:cs typeface="Nunito" charset="0"/>
              </a:rPr>
              <a:t>Don’t Go, Unless Coach Says It Is “</a:t>
            </a:r>
            <a:r>
              <a:rPr lang="en-US" sz="2000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Okay</a:t>
            </a:r>
            <a:r>
              <a:rPr lang="en-US" sz="2000" b="1" dirty="0">
                <a:latin typeface="Nunito" charset="0"/>
                <a:ea typeface="Nunito" charset="0"/>
                <a:cs typeface="Nunito" charset="0"/>
              </a:rPr>
              <a:t>”</a:t>
            </a:r>
          </a:p>
          <a:p>
            <a:pPr lvl="1"/>
            <a:r>
              <a:rPr lang="en-US" sz="2000" b="1" dirty="0">
                <a:latin typeface="Nunito" charset="0"/>
                <a:ea typeface="Nunito" charset="0"/>
                <a:cs typeface="Nunito" charset="0"/>
              </a:rPr>
              <a:t>Be Respectful</a:t>
            </a:r>
          </a:p>
          <a:p>
            <a:pPr lvl="2"/>
            <a:r>
              <a:rPr lang="en-US" sz="1600" b="1" dirty="0">
                <a:latin typeface="Nunito" charset="0"/>
                <a:ea typeface="Nunito" charset="0"/>
                <a:cs typeface="Nunito" charset="0"/>
              </a:rPr>
              <a:t>Of Coaches</a:t>
            </a:r>
          </a:p>
          <a:p>
            <a:pPr lvl="2"/>
            <a:r>
              <a:rPr lang="en-US" sz="1600" b="1" dirty="0">
                <a:latin typeface="Nunito" charset="0"/>
                <a:ea typeface="Nunito" charset="0"/>
                <a:cs typeface="Nunito" charset="0"/>
              </a:rPr>
              <a:t>Fellow Participants</a:t>
            </a:r>
          </a:p>
          <a:p>
            <a:pPr lvl="2"/>
            <a:r>
              <a:rPr lang="en-US" sz="1600" b="1" dirty="0">
                <a:latin typeface="Nunito" charset="0"/>
                <a:ea typeface="Nunito" charset="0"/>
                <a:cs typeface="Nunito" charset="0"/>
              </a:rPr>
              <a:t>The Gym</a:t>
            </a:r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1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Even More Fun…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Giant Obstacle Course </a:t>
            </a:r>
          </a:p>
          <a:p>
            <a:pPr marL="0" indent="0">
              <a:buNone/>
            </a:pPr>
            <a:r>
              <a:rPr lang="en-US" sz="2200" b="1" i="1" dirty="0">
                <a:latin typeface="Nunito" charset="0"/>
                <a:ea typeface="Nunito" charset="0"/>
                <a:cs typeface="Nunito" charset="0"/>
              </a:rPr>
              <a:t>    (</a:t>
            </a:r>
            <a:r>
              <a:rPr lang="en-US" sz="2200" b="1" i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Make It Small </a:t>
            </a:r>
            <a:r>
              <a:rPr lang="en-US" sz="2200" b="1" i="1" dirty="0">
                <a:solidFill>
                  <a:srgbClr val="FFFF00"/>
                </a:solidFill>
                <a:latin typeface="Nunito" charset="0"/>
                <a:ea typeface="Nunito" charset="0"/>
                <a:cs typeface="Nunito" charset="0"/>
              </a:rPr>
              <a:t>/</a:t>
            </a:r>
            <a:r>
              <a:rPr lang="en-US" sz="2200" b="1" i="1" dirty="0">
                <a:latin typeface="Nunito" charset="0"/>
                <a:ea typeface="Nunito" charset="0"/>
                <a:cs typeface="Nunito" charset="0"/>
              </a:rPr>
              <a:t>Utilize The Full Gym With A Slide Into The Pit)</a:t>
            </a:r>
          </a:p>
          <a:p>
            <a:r>
              <a:rPr lang="en-US" sz="2600" b="1" i="1" dirty="0">
                <a:latin typeface="Nunito" charset="0"/>
                <a:ea typeface="Nunito" charset="0"/>
                <a:cs typeface="Nunito" charset="0"/>
              </a:rPr>
              <a:t>Space Equipment To Avoid Pile-Up</a:t>
            </a:r>
          </a:p>
          <a:p>
            <a:pPr lvl="1"/>
            <a:r>
              <a:rPr lang="en-US" dirty="0">
                <a:latin typeface="Nunito" charset="0"/>
                <a:ea typeface="Nunito" charset="0"/>
                <a:cs typeface="Nunito" charset="0"/>
              </a:rPr>
              <a:t>Equipment To Use: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Beam Area (Over Under Beams),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Bar Area (Swing Through)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Square Trampoline (Straight Jumps)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Long Tramp (Straight Jumps Down)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Kinder Floor Area (vary over/under/through mats)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Rod Floor (Run Down To Slide Into Pit – 8 Inch Mat)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Pit (Crawl Through To The Other End) </a:t>
            </a:r>
          </a:p>
          <a:p>
            <a:pPr lvl="2"/>
            <a:r>
              <a:rPr lang="en-US" dirty="0">
                <a:latin typeface="Nunito" charset="0"/>
                <a:ea typeface="Nunito" charset="0"/>
                <a:cs typeface="Nunito" charset="0"/>
              </a:rPr>
              <a:t>* Start Obstacle Over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3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irthday Parties &amp; Events\Party Images\Blog-Birthday-Ballo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Nunito" charset="0"/>
                <a:ea typeface="Nunito" charset="0"/>
                <a:cs typeface="Nunito" charset="0"/>
              </a:rPr>
              <a:t>Time For Games…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Nunito" charset="0"/>
                <a:ea typeface="Nunito" charset="0"/>
                <a:cs typeface="Nunito" charset="0"/>
              </a:rPr>
              <a:t>(These Are Some But Certainly Not All…)</a:t>
            </a:r>
            <a:endParaRPr lang="en-US" b="1" dirty="0">
              <a:solidFill>
                <a:srgbClr val="FF0000"/>
              </a:solidFill>
              <a:latin typeface="Nunito" charset="0"/>
              <a:ea typeface="Nunito" charset="0"/>
              <a:cs typeface="Nunito" charset="0"/>
            </a:endParaRP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Flying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pPr lvl="1"/>
            <a:r>
              <a:rPr lang="en-US" b="1" dirty="0">
                <a:latin typeface="Nunito" charset="0"/>
                <a:ea typeface="Nunito" charset="0"/>
                <a:cs typeface="Nunito" charset="0"/>
              </a:rPr>
              <a:t>Something Special For Birthday Child</a:t>
            </a: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Blocks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Caterpillar Race</a:t>
            </a: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Four Corners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Freeze Dance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Musical Hula Hoops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r>
              <a:rPr lang="en-US" b="1" dirty="0">
                <a:latin typeface="Nunito" charset="0"/>
                <a:ea typeface="Nunito" charset="0"/>
                <a:cs typeface="Nunito" charset="0"/>
              </a:rPr>
              <a:t>Snakes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  <a:p>
            <a:pPr lvl="1"/>
            <a:endParaRPr lang="en-US" dirty="0"/>
          </a:p>
          <a:p>
            <a:pPr lvl="2"/>
            <a:endParaRPr lang="en-US" dirty="0">
              <a:latin typeface="Arial Rounded MT Bold" pitchFamily="34" charset="0"/>
            </a:endParaRPr>
          </a:p>
          <a:p>
            <a:pPr lvl="1"/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7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5738</TotalTime>
  <Words>1318</Words>
  <Application>Microsoft Macintosh PowerPoint</Application>
  <PresentationFormat>On-screen Show (4:3)</PresentationFormat>
  <Paragraphs>265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Rounded MT Bold</vt:lpstr>
      <vt:lpstr>Calibri</vt:lpstr>
      <vt:lpstr>Nunito</vt:lpstr>
      <vt:lpstr>Wingdings</vt:lpstr>
      <vt:lpstr>Office Theme</vt:lpstr>
      <vt:lpstr>MONARCHS</vt:lpstr>
      <vt:lpstr>Getting Ready #1…</vt:lpstr>
      <vt:lpstr>Getting Ready #2…</vt:lpstr>
      <vt:lpstr>Getting Ready #3…</vt:lpstr>
      <vt:lpstr>Start The Fun…</vt:lpstr>
      <vt:lpstr>More Fun…</vt:lpstr>
      <vt:lpstr>Stay Safe…</vt:lpstr>
      <vt:lpstr>Even More Fun…</vt:lpstr>
      <vt:lpstr>Time For Games…</vt:lpstr>
      <vt:lpstr>Open Gym…</vt:lpstr>
      <vt:lpstr>Awards…</vt:lpstr>
      <vt:lpstr>Clean-Up…</vt:lpstr>
      <vt:lpstr>All About You!…</vt:lpstr>
      <vt:lpstr>Age Appropriate Demeanor…</vt:lpstr>
      <vt:lpstr>Age Appropriate Demeanor…</vt:lpstr>
      <vt:lpstr>Problem Solving…</vt:lpstr>
      <vt:lpstr>Problem Solving…</vt:lpstr>
      <vt:lpstr>Problem Solving…</vt:lpstr>
      <vt:lpstr>Problem Solving…</vt:lpstr>
      <vt:lpstr>B-Day Closet…</vt:lpstr>
      <vt:lpstr>How To Sign Up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MONARCHS</dc:title>
  <dc:creator>Owner</dc:creator>
  <cp:lastModifiedBy>Sarah McDougall</cp:lastModifiedBy>
  <cp:revision>42</cp:revision>
  <cp:lastPrinted>2013-04-21T17:42:33Z</cp:lastPrinted>
  <dcterms:created xsi:type="dcterms:W3CDTF">2013-04-21T01:22:58Z</dcterms:created>
  <dcterms:modified xsi:type="dcterms:W3CDTF">2018-09-05T18:40:24Z</dcterms:modified>
</cp:coreProperties>
</file>