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325" r:id="rId2"/>
    <p:sldId id="327" r:id="rId3"/>
    <p:sldId id="258" r:id="rId4"/>
    <p:sldId id="328" r:id="rId5"/>
    <p:sldId id="259" r:id="rId6"/>
    <p:sldId id="260" r:id="rId7"/>
    <p:sldId id="329" r:id="rId8"/>
    <p:sldId id="261" r:id="rId9"/>
    <p:sldId id="262" r:id="rId10"/>
    <p:sldId id="263" r:id="rId11"/>
    <p:sldId id="264" r:id="rId12"/>
    <p:sldId id="265" r:id="rId13"/>
    <p:sldId id="266" r:id="rId14"/>
    <p:sldId id="267" r:id="rId15"/>
    <p:sldId id="307" r:id="rId16"/>
    <p:sldId id="305" r:id="rId17"/>
    <p:sldId id="270" r:id="rId18"/>
    <p:sldId id="271" r:id="rId19"/>
    <p:sldId id="272" r:id="rId20"/>
    <p:sldId id="273" r:id="rId21"/>
    <p:sldId id="274" r:id="rId22"/>
    <p:sldId id="275" r:id="rId23"/>
    <p:sldId id="276" r:id="rId24"/>
    <p:sldId id="277" r:id="rId25"/>
    <p:sldId id="278" r:id="rId26"/>
    <p:sldId id="309" r:id="rId27"/>
    <p:sldId id="279" r:id="rId28"/>
    <p:sldId id="300" r:id="rId29"/>
    <p:sldId id="281" r:id="rId30"/>
    <p:sldId id="311" r:id="rId31"/>
    <p:sldId id="312" r:id="rId32"/>
    <p:sldId id="313" r:id="rId33"/>
    <p:sldId id="314" r:id="rId34"/>
    <p:sldId id="330" r:id="rId35"/>
    <p:sldId id="331" r:id="rId36"/>
    <p:sldId id="301" r:id="rId37"/>
    <p:sldId id="282" r:id="rId38"/>
    <p:sldId id="316" r:id="rId39"/>
    <p:sldId id="317" r:id="rId40"/>
    <p:sldId id="318" r:id="rId41"/>
    <p:sldId id="302" r:id="rId42"/>
    <p:sldId id="283" r:id="rId43"/>
    <p:sldId id="284" r:id="rId44"/>
    <p:sldId id="303" r:id="rId45"/>
    <p:sldId id="286" r:id="rId46"/>
    <p:sldId id="287" r:id="rId47"/>
    <p:sldId id="288" r:id="rId48"/>
    <p:sldId id="320" r:id="rId49"/>
    <p:sldId id="289" r:id="rId50"/>
    <p:sldId id="290" r:id="rId51"/>
    <p:sldId id="291" r:id="rId52"/>
    <p:sldId id="292" r:id="rId53"/>
    <p:sldId id="332" r:id="rId54"/>
    <p:sldId id="333" r:id="rId55"/>
    <p:sldId id="293" r:id="rId56"/>
    <p:sldId id="322" r:id="rId57"/>
    <p:sldId id="326" r:id="rId58"/>
    <p:sldId id="323" r:id="rId59"/>
    <p:sldId id="294" r:id="rId60"/>
    <p:sldId id="324" r:id="rId61"/>
    <p:sldId id="295" r:id="rId62"/>
    <p:sldId id="296" r:id="rId63"/>
    <p:sldId id="298"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51"/>
    <p:restoredTop sz="93194"/>
  </p:normalViewPr>
  <p:slideViewPr>
    <p:cSldViewPr snapToGrid="0" snapToObjects="1">
      <p:cViewPr varScale="1">
        <p:scale>
          <a:sx n="91" d="100"/>
          <a:sy n="91" d="100"/>
        </p:scale>
        <p:origin x="85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F83B5F-96C8-0C44-8D70-F17BCEB0E168}" type="datetimeFigureOut">
              <a:rPr lang="en-US" smtClean="0"/>
              <a:t>3/23/18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3DD625-772E-B745-9C8F-BCF1A5FCAF80}" type="slidenum">
              <a:rPr lang="en-US" smtClean="0"/>
              <a:t>‹#›</a:t>
            </a:fld>
            <a:endParaRPr lang="en-US"/>
          </a:p>
        </p:txBody>
      </p:sp>
    </p:spTree>
    <p:extLst>
      <p:ext uri="{BB962C8B-B14F-4D97-AF65-F5344CB8AC3E}">
        <p14:creationId xmlns:p14="http://schemas.microsoft.com/office/powerpoint/2010/main" val="445602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7D3419-41B7-1049-BDDE-62C4CE4699E7}" type="datetimeFigureOut">
              <a:rPr lang="en-US" smtClean="0"/>
              <a:t>3/23/18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770A8D-80DB-3D4C-A44A-73A2BCAB334E}" type="slidenum">
              <a:rPr lang="en-US" smtClean="0"/>
              <a:t>‹#›</a:t>
            </a:fld>
            <a:endParaRPr lang="en-US"/>
          </a:p>
        </p:txBody>
      </p:sp>
    </p:spTree>
    <p:extLst>
      <p:ext uri="{BB962C8B-B14F-4D97-AF65-F5344CB8AC3E}">
        <p14:creationId xmlns:p14="http://schemas.microsoft.com/office/powerpoint/2010/main" val="17240677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770A8D-80DB-3D4C-A44A-73A2BCAB334E}" type="slidenum">
              <a:rPr lang="en-US" smtClean="0"/>
              <a:t>1</a:t>
            </a:fld>
            <a:endParaRPr lang="en-US"/>
          </a:p>
        </p:txBody>
      </p:sp>
    </p:spTree>
    <p:extLst>
      <p:ext uri="{BB962C8B-B14F-4D97-AF65-F5344CB8AC3E}">
        <p14:creationId xmlns:p14="http://schemas.microsoft.com/office/powerpoint/2010/main" val="275399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66B629-A630-6B45-9C4D-EF71BB35B446}"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488599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6B629-A630-6B45-9C4D-EF71BB35B446}"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299093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6B629-A630-6B45-9C4D-EF71BB35B446}"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336680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6B629-A630-6B45-9C4D-EF71BB35B446}"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2207451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66B629-A630-6B45-9C4D-EF71BB35B446}"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2281225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66B629-A630-6B45-9C4D-EF71BB35B446}"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1453511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66B629-A630-6B45-9C4D-EF71BB35B446}" type="datetimeFigureOut">
              <a:rPr lang="en-US" smtClean="0"/>
              <a:t>3/23/18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159398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66B629-A630-6B45-9C4D-EF71BB35B446}" type="datetimeFigureOut">
              <a:rPr lang="en-US" smtClean="0"/>
              <a:t>3/23/18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237100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6B629-A630-6B45-9C4D-EF71BB35B446}" type="datetimeFigureOut">
              <a:rPr lang="en-US" smtClean="0"/>
              <a:t>3/23/18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1987901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66B629-A630-6B45-9C4D-EF71BB35B446}"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16337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66B629-A630-6B45-9C4D-EF71BB35B446}"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7B094-6479-7A47-ACC7-8F1C0261A5FE}" type="slidenum">
              <a:rPr lang="en-US" smtClean="0"/>
              <a:t>‹#›</a:t>
            </a:fld>
            <a:endParaRPr lang="en-US"/>
          </a:p>
        </p:txBody>
      </p:sp>
    </p:spTree>
    <p:extLst>
      <p:ext uri="{BB962C8B-B14F-4D97-AF65-F5344CB8AC3E}">
        <p14:creationId xmlns:p14="http://schemas.microsoft.com/office/powerpoint/2010/main" val="67256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6B629-A630-6B45-9C4D-EF71BB35B446}" type="datetimeFigureOut">
              <a:rPr lang="en-US" smtClean="0"/>
              <a:t>3/23/18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7B094-6479-7A47-ACC7-8F1C0261A5FE}" type="slidenum">
              <a:rPr lang="en-US" smtClean="0"/>
              <a:t>‹#›</a:t>
            </a:fld>
            <a:endParaRPr lang="en-US"/>
          </a:p>
        </p:txBody>
      </p:sp>
    </p:spTree>
    <p:extLst>
      <p:ext uri="{BB962C8B-B14F-4D97-AF65-F5344CB8AC3E}">
        <p14:creationId xmlns:p14="http://schemas.microsoft.com/office/powerpoint/2010/main" val="100041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wner\Desktop\Shield_Logo2013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292" y="0"/>
            <a:ext cx="639541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01423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Nunito-Black"/>
                <a:cs typeface="Nunito-Black"/>
              </a:rPr>
              <a:t>Monarchs High Five’5</a:t>
            </a:r>
            <a:endParaRPr lang="en-US" dirty="0">
              <a:latin typeface="Arial Rounded MT Bold" pitchFamily="34" charset="0"/>
            </a:endParaRPr>
          </a:p>
        </p:txBody>
      </p:sp>
      <p:sp>
        <p:nvSpPr>
          <p:cNvPr id="3" name="Content Placeholder 2"/>
          <p:cNvSpPr>
            <a:spLocks noGrp="1"/>
          </p:cNvSpPr>
          <p:nvPr>
            <p:ph idx="1"/>
          </p:nvPr>
        </p:nvSpPr>
        <p:spPr/>
        <p:txBody>
          <a:bodyPr/>
          <a:lstStyle/>
          <a:p>
            <a:r>
              <a:rPr lang="en-US" dirty="0">
                <a:latin typeface="Nunito-Regular"/>
                <a:cs typeface="Nunito-Regular"/>
              </a:rPr>
              <a:t>Courtesy </a:t>
            </a:r>
          </a:p>
          <a:p>
            <a:pPr lvl="1"/>
            <a:r>
              <a:rPr lang="en-US" dirty="0">
                <a:latin typeface="Nunito-Regular"/>
                <a:cs typeface="Nunito-Regular"/>
              </a:rPr>
              <a:t>I project a positive image and energy.</a:t>
            </a:r>
          </a:p>
          <a:p>
            <a:pPr lvl="1"/>
            <a:r>
              <a:rPr lang="en-US" dirty="0">
                <a:latin typeface="Nunito-Regular"/>
                <a:cs typeface="Nunito-Regular"/>
              </a:rPr>
              <a:t>I am courteous and respectful to customers of all ages.</a:t>
            </a:r>
          </a:p>
          <a:p>
            <a:pPr lvl="1"/>
            <a:r>
              <a:rPr lang="en-US" dirty="0">
                <a:latin typeface="Nunito-Regular"/>
                <a:cs typeface="Nunito-Regular"/>
              </a:rPr>
              <a:t>I go above and beyond to exceed customer expectations.</a:t>
            </a:r>
          </a:p>
          <a:p>
            <a:pPr lvl="1"/>
            <a:endParaRPr lang="en-US" dirty="0"/>
          </a:p>
          <a:p>
            <a:pPr lvl="1"/>
            <a:endParaRPr lang="en-US" dirty="0"/>
          </a:p>
          <a:p>
            <a:endParaRPr lang="en-US" dirty="0"/>
          </a:p>
        </p:txBody>
      </p:sp>
    </p:spTree>
    <p:extLst>
      <p:ext uri="{BB962C8B-B14F-4D97-AF65-F5344CB8AC3E}">
        <p14:creationId xmlns:p14="http://schemas.microsoft.com/office/powerpoint/2010/main" val="324002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Nunito-Black"/>
                <a:cs typeface="Nunito-Black"/>
              </a:rPr>
              <a:t>Monarchs High Five’5</a:t>
            </a:r>
            <a:endParaRPr lang="en-US" dirty="0">
              <a:latin typeface="Arial Rounded MT Bold" pitchFamily="34" charset="0"/>
            </a:endParaRPr>
          </a:p>
        </p:txBody>
      </p:sp>
      <p:sp>
        <p:nvSpPr>
          <p:cNvPr id="3" name="Content Placeholder 2"/>
          <p:cNvSpPr>
            <a:spLocks noGrp="1"/>
          </p:cNvSpPr>
          <p:nvPr>
            <p:ph idx="1"/>
          </p:nvPr>
        </p:nvSpPr>
        <p:spPr/>
        <p:txBody>
          <a:bodyPr/>
          <a:lstStyle/>
          <a:p>
            <a:r>
              <a:rPr lang="en-US" dirty="0">
                <a:latin typeface="Nunito-Regular"/>
                <a:cs typeface="Nunito-Regular"/>
              </a:rPr>
              <a:t>Knowledge</a:t>
            </a:r>
          </a:p>
          <a:p>
            <a:pPr lvl="1"/>
            <a:r>
              <a:rPr lang="en-US" dirty="0">
                <a:latin typeface="Nunito-Regular"/>
                <a:cs typeface="Nunito-Regular"/>
              </a:rPr>
              <a:t>I have obtained the necessary information to do my job effectively.</a:t>
            </a:r>
          </a:p>
          <a:p>
            <a:pPr lvl="1"/>
            <a:r>
              <a:rPr lang="en-US" dirty="0">
                <a:latin typeface="Nunito-Regular"/>
                <a:cs typeface="Nunito-Regular"/>
              </a:rPr>
              <a:t>I have a clear understanding of company brand standards.</a:t>
            </a:r>
          </a:p>
          <a:p>
            <a:pPr lvl="1"/>
            <a:r>
              <a:rPr lang="en-US" dirty="0">
                <a:latin typeface="Nunito-Regular"/>
                <a:cs typeface="Nunito-Regular"/>
              </a:rPr>
              <a:t>I posses the necessary information to effectively communicate with customers and staff.</a:t>
            </a:r>
          </a:p>
          <a:p>
            <a:pPr lvl="1"/>
            <a:endParaRPr lang="en-US" dirty="0"/>
          </a:p>
          <a:p>
            <a:endParaRPr lang="en-US" dirty="0"/>
          </a:p>
        </p:txBody>
      </p:sp>
    </p:spTree>
    <p:extLst>
      <p:ext uri="{BB962C8B-B14F-4D97-AF65-F5344CB8AC3E}">
        <p14:creationId xmlns:p14="http://schemas.microsoft.com/office/powerpoint/2010/main" val="3183872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Nunito-Black"/>
                <a:cs typeface="Nunito-Black"/>
              </a:rPr>
              <a:t>Monarchs High Five’5</a:t>
            </a:r>
            <a:endParaRPr lang="en-US" dirty="0">
              <a:latin typeface="Arial Rounded MT Bold" pitchFamily="34" charset="0"/>
            </a:endParaRPr>
          </a:p>
        </p:txBody>
      </p:sp>
      <p:sp>
        <p:nvSpPr>
          <p:cNvPr id="3" name="Content Placeholder 2"/>
          <p:cNvSpPr>
            <a:spLocks noGrp="1"/>
          </p:cNvSpPr>
          <p:nvPr>
            <p:ph idx="1"/>
          </p:nvPr>
        </p:nvSpPr>
        <p:spPr/>
        <p:txBody>
          <a:bodyPr/>
          <a:lstStyle/>
          <a:p>
            <a:r>
              <a:rPr lang="en-US" dirty="0">
                <a:latin typeface="Nunito-Regular"/>
                <a:cs typeface="Nunito-Regular"/>
              </a:rPr>
              <a:t>Show</a:t>
            </a:r>
          </a:p>
          <a:p>
            <a:pPr lvl="1"/>
            <a:r>
              <a:rPr lang="en-US" dirty="0">
                <a:latin typeface="Nunito-Regular"/>
                <a:cs typeface="Nunito-Regular"/>
              </a:rPr>
              <a:t>I stay in character and perform my role within Monarchs.</a:t>
            </a:r>
          </a:p>
          <a:p>
            <a:pPr lvl="1"/>
            <a:r>
              <a:rPr lang="en-US" dirty="0">
                <a:latin typeface="Nunito-Regular"/>
                <a:cs typeface="Nunito-Regular"/>
              </a:rPr>
              <a:t>I ensure my area is show-ready at all times.</a:t>
            </a:r>
          </a:p>
          <a:p>
            <a:pPr lvl="1"/>
            <a:r>
              <a:rPr lang="en-US" dirty="0">
                <a:latin typeface="Nunito-Regular"/>
                <a:cs typeface="Nunito-Regular"/>
              </a:rPr>
              <a:t>I understand that the show must go on.</a:t>
            </a:r>
          </a:p>
          <a:p>
            <a:endParaRPr lang="en-US" dirty="0"/>
          </a:p>
        </p:txBody>
      </p:sp>
    </p:spTree>
    <p:extLst>
      <p:ext uri="{BB962C8B-B14F-4D97-AF65-F5344CB8AC3E}">
        <p14:creationId xmlns:p14="http://schemas.microsoft.com/office/powerpoint/2010/main" val="3244165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Nunito-Black"/>
                <a:cs typeface="Nunito-Black"/>
              </a:rPr>
              <a:t>Monarchs High Five’5</a:t>
            </a:r>
            <a:endParaRPr lang="en-US" dirty="0">
              <a:latin typeface="Arial Rounded MT Bold" pitchFamily="34" charset="0"/>
            </a:endParaRPr>
          </a:p>
        </p:txBody>
      </p:sp>
      <p:sp>
        <p:nvSpPr>
          <p:cNvPr id="3" name="Content Placeholder 2"/>
          <p:cNvSpPr>
            <a:spLocks noGrp="1"/>
          </p:cNvSpPr>
          <p:nvPr>
            <p:ph idx="1"/>
          </p:nvPr>
        </p:nvSpPr>
        <p:spPr/>
        <p:txBody>
          <a:bodyPr/>
          <a:lstStyle/>
          <a:p>
            <a:r>
              <a:rPr lang="en-US" dirty="0">
                <a:latin typeface="Nunito-Regular"/>
                <a:cs typeface="Nunito-Regular"/>
              </a:rPr>
              <a:t>Efficiency</a:t>
            </a:r>
          </a:p>
          <a:p>
            <a:pPr lvl="1"/>
            <a:r>
              <a:rPr lang="en-US" dirty="0">
                <a:latin typeface="Nunito-Regular"/>
                <a:cs typeface="Nunito-Regular"/>
              </a:rPr>
              <a:t>I perform my role efficiently so customers get the most out of their visit.</a:t>
            </a:r>
          </a:p>
          <a:p>
            <a:pPr lvl="1"/>
            <a:r>
              <a:rPr lang="en-US" dirty="0">
                <a:latin typeface="Nunito-Regular"/>
                <a:cs typeface="Nunito-Regular"/>
              </a:rPr>
              <a:t>I use my time and resources wisely.</a:t>
            </a:r>
          </a:p>
          <a:p>
            <a:endParaRPr lang="en-US" dirty="0"/>
          </a:p>
        </p:txBody>
      </p:sp>
    </p:spTree>
    <p:extLst>
      <p:ext uri="{BB962C8B-B14F-4D97-AF65-F5344CB8AC3E}">
        <p14:creationId xmlns:p14="http://schemas.microsoft.com/office/powerpoint/2010/main" val="3823829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Nunito-Black"/>
                <a:cs typeface="Nunito-Black"/>
              </a:rPr>
              <a:t>Monarchs High Five’5</a:t>
            </a:r>
            <a:endParaRPr lang="en-US" dirty="0"/>
          </a:p>
        </p:txBody>
      </p:sp>
      <p:sp>
        <p:nvSpPr>
          <p:cNvPr id="3" name="Content Placeholder 2"/>
          <p:cNvSpPr>
            <a:spLocks noGrp="1"/>
          </p:cNvSpPr>
          <p:nvPr>
            <p:ph idx="1"/>
          </p:nvPr>
        </p:nvSpPr>
        <p:spPr/>
        <p:txBody>
          <a:bodyPr>
            <a:normAutofit/>
          </a:bodyPr>
          <a:lstStyle/>
          <a:p>
            <a:r>
              <a:rPr lang="en-US" sz="4400" dirty="0">
                <a:latin typeface="Nunito-Black"/>
                <a:cs typeface="Nunito-Black"/>
              </a:rPr>
              <a:t>Safety</a:t>
            </a:r>
          </a:p>
          <a:p>
            <a:r>
              <a:rPr lang="en-US" sz="4400" dirty="0">
                <a:latin typeface="Nunito-Black"/>
                <a:cs typeface="Nunito-Black"/>
              </a:rPr>
              <a:t>Courtesy</a:t>
            </a:r>
          </a:p>
          <a:p>
            <a:r>
              <a:rPr lang="en-US" sz="4400" dirty="0">
                <a:latin typeface="Nunito-Black"/>
                <a:cs typeface="Nunito-Black"/>
              </a:rPr>
              <a:t>Knowledge</a:t>
            </a:r>
          </a:p>
          <a:p>
            <a:r>
              <a:rPr lang="en-US" sz="4400" dirty="0">
                <a:latin typeface="Nunito-Black"/>
                <a:cs typeface="Nunito-Black"/>
              </a:rPr>
              <a:t>Show</a:t>
            </a:r>
          </a:p>
          <a:p>
            <a:r>
              <a:rPr lang="en-US" sz="4400" dirty="0">
                <a:latin typeface="Nunito-Black"/>
                <a:cs typeface="Nunito-Black"/>
              </a:rPr>
              <a:t>Efficiency</a:t>
            </a:r>
          </a:p>
        </p:txBody>
      </p:sp>
    </p:spTree>
    <p:extLst>
      <p:ext uri="{BB962C8B-B14F-4D97-AF65-F5344CB8AC3E}">
        <p14:creationId xmlns:p14="http://schemas.microsoft.com/office/powerpoint/2010/main" val="2727192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dirty="0">
                <a:solidFill>
                  <a:srgbClr val="FFFF00"/>
                </a:solidFill>
                <a:latin typeface="Nunito-Black"/>
                <a:cs typeface="Nunito-Black"/>
              </a:rPr>
              <a:t>Office Staff</a:t>
            </a:r>
          </a:p>
        </p:txBody>
      </p:sp>
      <p:sp>
        <p:nvSpPr>
          <p:cNvPr id="5" name="Title 1"/>
          <p:cNvSpPr txBox="1">
            <a:spLocks/>
          </p:cNvSpPr>
          <p:nvPr/>
        </p:nvSpPr>
        <p:spPr>
          <a:xfrm>
            <a:off x="609600" y="1752600"/>
            <a:ext cx="8229600" cy="4876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2" name="Rectangle 1"/>
          <p:cNvSpPr/>
          <p:nvPr/>
        </p:nvSpPr>
        <p:spPr>
          <a:xfrm>
            <a:off x="587829" y="1305342"/>
            <a:ext cx="8229600" cy="5186035"/>
          </a:xfrm>
          <a:prstGeom prst="rect">
            <a:avLst/>
          </a:prstGeom>
        </p:spPr>
        <p:txBody>
          <a:bodyPr wrap="square">
            <a:spAutoFit/>
          </a:bodyPr>
          <a:lstStyle/>
          <a:p>
            <a:pPr marL="800100" lvl="1" indent="-342900">
              <a:spcAft>
                <a:spcPts val="600"/>
              </a:spcAft>
              <a:buFont typeface="Arial" pitchFamily="34" charset="0"/>
              <a:buChar char="•"/>
            </a:pPr>
            <a:r>
              <a:rPr lang="en-US" sz="2200" b="1" dirty="0">
                <a:solidFill>
                  <a:srgbClr val="000000"/>
                </a:solidFill>
                <a:latin typeface="Nunito-Black"/>
                <a:cs typeface="Nunito-Black"/>
              </a:rPr>
              <a:t>Provide Excellent Customer Service</a:t>
            </a:r>
          </a:p>
          <a:p>
            <a:pPr marL="1257300" lvl="2" indent="-342900">
              <a:spcAft>
                <a:spcPts val="600"/>
              </a:spcAft>
              <a:buFont typeface="Arial" pitchFamily="34" charset="0"/>
              <a:buChar char="•"/>
            </a:pPr>
            <a:r>
              <a:rPr lang="en-US" sz="2200" dirty="0">
                <a:solidFill>
                  <a:srgbClr val="C0504D"/>
                </a:solidFill>
                <a:latin typeface="Nunito-Black"/>
                <a:cs typeface="Nunito-Black"/>
              </a:rPr>
              <a:t>In Person, On The Phone, Written Communication</a:t>
            </a:r>
          </a:p>
          <a:p>
            <a:pPr marL="800100" lvl="1" indent="-342900">
              <a:spcAft>
                <a:spcPts val="600"/>
              </a:spcAft>
              <a:buFont typeface="Arial" pitchFamily="34" charset="0"/>
              <a:buChar char="•"/>
            </a:pPr>
            <a:r>
              <a:rPr lang="en-US" sz="2200" b="1" dirty="0">
                <a:solidFill>
                  <a:srgbClr val="000000"/>
                </a:solidFill>
                <a:latin typeface="Nunito-Black"/>
                <a:cs typeface="Nunito-Black"/>
              </a:rPr>
              <a:t>Complete Class Manager Procedures Effectively, Accurately &amp; Proficiently</a:t>
            </a:r>
          </a:p>
          <a:p>
            <a:pPr marL="1257300" lvl="2" indent="-342900">
              <a:spcAft>
                <a:spcPts val="600"/>
              </a:spcAft>
              <a:buFont typeface="Arial" pitchFamily="34" charset="0"/>
              <a:buChar char="•"/>
            </a:pPr>
            <a:r>
              <a:rPr lang="en-US" sz="2200" dirty="0">
                <a:solidFill>
                  <a:srgbClr val="C0504D"/>
                </a:solidFill>
                <a:latin typeface="Nunito-Black"/>
                <a:cs typeface="Nunito-Black"/>
              </a:rPr>
              <a:t>Enrollments, Moves, Drops, Transfers, Sales, Etc.</a:t>
            </a:r>
          </a:p>
          <a:p>
            <a:pPr marL="800100" lvl="1" indent="-342900">
              <a:spcAft>
                <a:spcPts val="600"/>
              </a:spcAft>
              <a:buFont typeface="Arial" pitchFamily="34" charset="0"/>
              <a:buChar char="•"/>
            </a:pPr>
            <a:r>
              <a:rPr lang="en-US" sz="2200" b="1" dirty="0">
                <a:solidFill>
                  <a:srgbClr val="000000"/>
                </a:solidFill>
                <a:latin typeface="Nunito-Black"/>
                <a:cs typeface="Nunito-Black"/>
              </a:rPr>
              <a:t>Complete Office Procedures Effectively, Accurately &amp; Proficiently </a:t>
            </a:r>
          </a:p>
          <a:p>
            <a:pPr marL="1257300" lvl="2" indent="-342900">
              <a:spcAft>
                <a:spcPts val="600"/>
              </a:spcAft>
              <a:buFont typeface="Arial" pitchFamily="34" charset="0"/>
              <a:buChar char="•"/>
            </a:pPr>
            <a:r>
              <a:rPr lang="en-US" sz="2200" dirty="0">
                <a:solidFill>
                  <a:schemeClr val="accent2"/>
                </a:solidFill>
                <a:latin typeface="Nunito-Black"/>
                <a:cs typeface="Nunito-Black"/>
              </a:rPr>
              <a:t>Enrollments, Moves, Drops, Transfers, Sales, Trials, Etc.</a:t>
            </a:r>
          </a:p>
          <a:p>
            <a:pPr marL="800100" lvl="1" indent="-342900">
              <a:spcAft>
                <a:spcPts val="600"/>
              </a:spcAft>
              <a:buFont typeface="Arial" pitchFamily="34" charset="0"/>
              <a:buChar char="•"/>
            </a:pPr>
            <a:r>
              <a:rPr lang="en-US" sz="2200" b="1" dirty="0">
                <a:solidFill>
                  <a:srgbClr val="000000"/>
                </a:solidFill>
                <a:latin typeface="Nunito-Black"/>
                <a:cs typeface="Nunito-Black"/>
              </a:rPr>
              <a:t>Keep Workspace Clean &amp; Neatly Organized</a:t>
            </a:r>
          </a:p>
          <a:p>
            <a:pPr marL="800100" lvl="1" indent="-342900">
              <a:spcAft>
                <a:spcPts val="600"/>
              </a:spcAft>
              <a:buFont typeface="Arial" pitchFamily="34" charset="0"/>
              <a:buChar char="•"/>
            </a:pPr>
            <a:r>
              <a:rPr lang="en-US" sz="2200" b="1" dirty="0">
                <a:solidFill>
                  <a:srgbClr val="000000"/>
                </a:solidFill>
                <a:latin typeface="Nunito-Black"/>
                <a:cs typeface="Nunito-Black"/>
              </a:rPr>
              <a:t>Communicate With Manager On An Ongoing Basis</a:t>
            </a:r>
          </a:p>
          <a:p>
            <a:pPr marL="800100" lvl="1" indent="-342900">
              <a:spcAft>
                <a:spcPts val="600"/>
              </a:spcAft>
              <a:buFont typeface="Arial" pitchFamily="34" charset="0"/>
              <a:buChar char="•"/>
            </a:pPr>
            <a:r>
              <a:rPr lang="en-US" sz="2200" b="1" dirty="0">
                <a:solidFill>
                  <a:srgbClr val="000000"/>
                </a:solidFill>
                <a:latin typeface="Nunito-Black"/>
                <a:cs typeface="Nunito-Black"/>
              </a:rPr>
              <a:t>Be Committed To Work Schedule </a:t>
            </a:r>
          </a:p>
          <a:p>
            <a:pPr marL="800100" lvl="1" indent="-342900">
              <a:spcAft>
                <a:spcPts val="600"/>
              </a:spcAft>
              <a:buFont typeface="Arial" pitchFamily="34" charset="0"/>
              <a:buChar char="•"/>
            </a:pPr>
            <a:r>
              <a:rPr lang="en-US" sz="2200" b="1" dirty="0">
                <a:solidFill>
                  <a:srgbClr val="000000"/>
                </a:solidFill>
                <a:latin typeface="Nunito-Black"/>
                <a:cs typeface="Nunito-Black"/>
              </a:rPr>
              <a:t>Be A Team Player</a:t>
            </a:r>
            <a:endParaRPr lang="en-US" sz="2200" dirty="0">
              <a:solidFill>
                <a:srgbClr val="000000"/>
              </a:solidFill>
              <a:latin typeface="Nunito-Black"/>
              <a:cs typeface="Nunito-Black"/>
            </a:endParaRPr>
          </a:p>
        </p:txBody>
      </p:sp>
    </p:spTree>
    <p:extLst>
      <p:ext uri="{BB962C8B-B14F-4D97-AF65-F5344CB8AC3E}">
        <p14:creationId xmlns:p14="http://schemas.microsoft.com/office/powerpoint/2010/main" val="4124129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1"/>
            <a:ext cx="4267200" cy="3276599"/>
          </a:xfrm>
          <a:ln>
            <a:solidFill>
              <a:schemeClr val="bg1">
                <a:lumMod val="50000"/>
              </a:schemeClr>
            </a:solidFill>
          </a:ln>
        </p:spPr>
        <p:txBody>
          <a:bodyPr>
            <a:normAutofit/>
          </a:bodyPr>
          <a:lstStyle/>
          <a:p>
            <a:r>
              <a:rPr lang="en-US" dirty="0">
                <a:solidFill>
                  <a:schemeClr val="bg1"/>
                </a:solidFill>
                <a:latin typeface="Nunito-Black"/>
                <a:cs typeface="Nunito-Black"/>
              </a:rPr>
              <a:t>Typography</a:t>
            </a:r>
          </a:p>
          <a:p>
            <a:pPr lvl="1"/>
            <a:r>
              <a:rPr lang="en-US" dirty="0">
                <a:latin typeface="Nunito-Black"/>
                <a:cs typeface="Nunito-Black"/>
              </a:rPr>
              <a:t>Identifiable </a:t>
            </a:r>
          </a:p>
          <a:p>
            <a:pPr lvl="1"/>
            <a:r>
              <a:rPr lang="en-US" dirty="0">
                <a:latin typeface="Nunito-Black"/>
                <a:cs typeface="Nunito-Black"/>
              </a:rPr>
              <a:t>Font </a:t>
            </a:r>
          </a:p>
          <a:p>
            <a:pPr lvl="2"/>
            <a:r>
              <a:rPr lang="en-US" dirty="0" err="1">
                <a:latin typeface="Nunito-Black"/>
                <a:cs typeface="Nunito-Black"/>
              </a:rPr>
              <a:t>Nunito</a:t>
            </a:r>
            <a:endParaRPr lang="en-US" dirty="0">
              <a:latin typeface="Nunito-Black"/>
              <a:cs typeface="Nunito-Black"/>
            </a:endParaRPr>
          </a:p>
          <a:p>
            <a:pPr lvl="2"/>
            <a:r>
              <a:rPr lang="en-US" dirty="0">
                <a:latin typeface="Nunito-Black"/>
                <a:cs typeface="Nunito-Black"/>
              </a:rPr>
              <a:t>Ariel Rounded Bold</a:t>
            </a:r>
          </a:p>
          <a:p>
            <a:pPr marL="0" lvl="3" indent="0" algn="ctr">
              <a:buNone/>
            </a:pPr>
            <a:r>
              <a:rPr lang="en-US" sz="2500" dirty="0" err="1">
                <a:latin typeface="Nunito-Black"/>
                <a:cs typeface="Nunito-Black"/>
              </a:rPr>
              <a:t>www.monarchsgym.com</a:t>
            </a:r>
            <a:endParaRPr lang="en-US" sz="2500" dirty="0">
              <a:latin typeface="Nunito-Black"/>
              <a:cs typeface="Nunito-Black"/>
            </a:endParaRPr>
          </a:p>
        </p:txBody>
      </p:sp>
      <p:sp>
        <p:nvSpPr>
          <p:cNvPr id="4" name="Content Placeholder 2"/>
          <p:cNvSpPr txBox="1">
            <a:spLocks/>
          </p:cNvSpPr>
          <p:nvPr/>
        </p:nvSpPr>
        <p:spPr>
          <a:xfrm>
            <a:off x="4724400" y="152400"/>
            <a:ext cx="4267200" cy="3276600"/>
          </a:xfrm>
          <a:prstGeom prst="rect">
            <a:avLst/>
          </a:prstGeom>
          <a:ln>
            <a:solidFill>
              <a:schemeClr val="bg1">
                <a:lumMod val="50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FFFF00"/>
                </a:solidFill>
                <a:latin typeface="Nunito-Black"/>
                <a:cs typeface="Nunito-Black"/>
              </a:rPr>
              <a:t>Use Of Space</a:t>
            </a:r>
          </a:p>
          <a:p>
            <a:pPr lvl="1"/>
            <a:r>
              <a:rPr lang="en-US" dirty="0">
                <a:latin typeface="Nunito-Regular"/>
                <a:cs typeface="Nunito-Regular"/>
              </a:rPr>
              <a:t>Logo</a:t>
            </a:r>
          </a:p>
          <a:p>
            <a:pPr lvl="2"/>
            <a:r>
              <a:rPr lang="en-US" dirty="0">
                <a:latin typeface="Nunito-Regular"/>
                <a:cs typeface="Nunito-Regular"/>
              </a:rPr>
              <a:t>Upper Left Hand Corner</a:t>
            </a:r>
          </a:p>
          <a:p>
            <a:pPr lvl="1"/>
            <a:r>
              <a:rPr lang="en-US" dirty="0">
                <a:latin typeface="Nunito-Regular"/>
                <a:cs typeface="Nunito-Regular"/>
              </a:rPr>
              <a:t>Website</a:t>
            </a:r>
          </a:p>
          <a:p>
            <a:pPr lvl="2"/>
            <a:r>
              <a:rPr lang="en-US" dirty="0">
                <a:latin typeface="Nunito-Regular"/>
                <a:cs typeface="Nunito-Regular"/>
              </a:rPr>
              <a:t>Bottom Center</a:t>
            </a:r>
          </a:p>
          <a:p>
            <a:pPr lvl="2"/>
            <a:endParaRPr lang="en-US" dirty="0"/>
          </a:p>
          <a:p>
            <a:endParaRPr lang="en-US" dirty="0"/>
          </a:p>
        </p:txBody>
      </p:sp>
      <p:sp>
        <p:nvSpPr>
          <p:cNvPr id="7" name="Content Placeholder 2"/>
          <p:cNvSpPr txBox="1">
            <a:spLocks/>
          </p:cNvSpPr>
          <p:nvPr/>
        </p:nvSpPr>
        <p:spPr>
          <a:xfrm>
            <a:off x="152400" y="3429000"/>
            <a:ext cx="4267200" cy="3276600"/>
          </a:xfrm>
          <a:prstGeom prst="rect">
            <a:avLst/>
          </a:prstGeom>
          <a:ln>
            <a:solidFill>
              <a:schemeClr val="bg1">
                <a:lumMod val="50000"/>
              </a:schemeClr>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Nunito-Black"/>
                <a:cs typeface="Nunito-Black"/>
              </a:rPr>
              <a:t>Colors</a:t>
            </a:r>
          </a:p>
          <a:p>
            <a:pPr lvl="1"/>
            <a:r>
              <a:rPr lang="en-US" dirty="0">
                <a:solidFill>
                  <a:schemeClr val="bg1"/>
                </a:solidFill>
                <a:latin typeface="Nunito-Black"/>
                <a:cs typeface="Nunito-Black"/>
              </a:rPr>
              <a:t>White</a:t>
            </a:r>
          </a:p>
          <a:p>
            <a:pPr lvl="1"/>
            <a:r>
              <a:rPr lang="en-US" dirty="0">
                <a:solidFill>
                  <a:schemeClr val="bg1">
                    <a:lumMod val="50000"/>
                  </a:schemeClr>
                </a:solidFill>
                <a:latin typeface="Nunito-Black"/>
                <a:cs typeface="Nunito-Black"/>
              </a:rPr>
              <a:t>Gray / Silver</a:t>
            </a:r>
          </a:p>
          <a:p>
            <a:pPr lvl="1"/>
            <a:r>
              <a:rPr lang="en-US" dirty="0">
                <a:solidFill>
                  <a:srgbClr val="FFFF00"/>
                </a:solidFill>
                <a:latin typeface="Nunito-Black"/>
                <a:cs typeface="Nunito-Black"/>
              </a:rPr>
              <a:t>Yellow</a:t>
            </a:r>
          </a:p>
          <a:p>
            <a:pPr lvl="1"/>
            <a:r>
              <a:rPr lang="en-US" dirty="0">
                <a:latin typeface="Nunito-Black"/>
                <a:cs typeface="Nunito-Black"/>
              </a:rPr>
              <a:t>Black</a:t>
            </a:r>
          </a:p>
          <a:p>
            <a:pPr marL="457200" lvl="1" indent="0">
              <a:buNone/>
            </a:pPr>
            <a:r>
              <a:rPr lang="en-US" dirty="0">
                <a:solidFill>
                  <a:schemeClr val="bg1"/>
                </a:solidFill>
                <a:latin typeface="Nunito-Regular"/>
                <a:cs typeface="Nunito-Regular"/>
              </a:rPr>
              <a:t>*But they vary per location: X, HK, Mobile</a:t>
            </a:r>
          </a:p>
        </p:txBody>
      </p:sp>
      <p:sp>
        <p:nvSpPr>
          <p:cNvPr id="8" name="Content Placeholder 2"/>
          <p:cNvSpPr txBox="1">
            <a:spLocks/>
          </p:cNvSpPr>
          <p:nvPr/>
        </p:nvSpPr>
        <p:spPr>
          <a:xfrm>
            <a:off x="4724400" y="3429000"/>
            <a:ext cx="4267200" cy="3276600"/>
          </a:xfrm>
          <a:prstGeom prst="rect">
            <a:avLst/>
          </a:prstGeom>
          <a:ln>
            <a:solidFill>
              <a:schemeClr val="bg1">
                <a:lumMod val="50000"/>
              </a:schemeClr>
            </a:solid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800" dirty="0">
                <a:solidFill>
                  <a:srgbClr val="FFFFFF"/>
                </a:solidFill>
                <a:latin typeface="Nunito-Black"/>
                <a:cs typeface="Nunito-Black"/>
              </a:rPr>
              <a:t>Verbiage</a:t>
            </a:r>
          </a:p>
          <a:p>
            <a:pPr lvl="1"/>
            <a:r>
              <a:rPr lang="en-US" dirty="0">
                <a:latin typeface="Nunito-Regular"/>
                <a:cs typeface="Nunito-Regular"/>
              </a:rPr>
              <a:t>Second Person Narrative</a:t>
            </a:r>
          </a:p>
          <a:p>
            <a:pPr lvl="3"/>
            <a:r>
              <a:rPr lang="en-US" dirty="0">
                <a:latin typeface="Nunito-Regular"/>
                <a:cs typeface="Nunito-Regular"/>
              </a:rPr>
              <a:t>You, Your…</a:t>
            </a:r>
          </a:p>
          <a:p>
            <a:pPr lvl="1"/>
            <a:r>
              <a:rPr lang="en-US" dirty="0">
                <a:latin typeface="Nunito-Regular"/>
                <a:cs typeface="Nunito-Regular"/>
              </a:rPr>
              <a:t>Upbeat &amp; Friendly</a:t>
            </a:r>
          </a:p>
          <a:p>
            <a:pPr lvl="2"/>
            <a:r>
              <a:rPr lang="en-US" dirty="0">
                <a:latin typeface="Nunito-Regular"/>
                <a:cs typeface="Nunito-Regular"/>
              </a:rPr>
              <a:t>Not Just Informative</a:t>
            </a:r>
          </a:p>
          <a:p>
            <a:pPr lvl="1"/>
            <a:r>
              <a:rPr lang="en-US" dirty="0">
                <a:latin typeface="Nunito-Regular"/>
                <a:cs typeface="Nunito-Regular"/>
              </a:rPr>
              <a:t>We vs. I</a:t>
            </a:r>
          </a:p>
          <a:p>
            <a:pPr lvl="1"/>
            <a:r>
              <a:rPr lang="en-US" dirty="0">
                <a:latin typeface="Nunito-Regular"/>
                <a:cs typeface="Nunito-Regular"/>
              </a:rPr>
              <a:t>Finger Pointing (2 vs. 1)</a:t>
            </a:r>
          </a:p>
          <a:p>
            <a:pPr lvl="1"/>
            <a:endParaRPr lang="en-US" dirty="0"/>
          </a:p>
        </p:txBody>
      </p:sp>
    </p:spTree>
    <p:extLst>
      <p:ext uri="{BB962C8B-B14F-4D97-AF65-F5344CB8AC3E}">
        <p14:creationId xmlns:p14="http://schemas.microsoft.com/office/powerpoint/2010/main" val="914886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cuments\Monarchs Logo\3D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1361" y="55457"/>
            <a:ext cx="1352550" cy="1773343"/>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Owner\Desktop\Shield_Logo2013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147464"/>
            <a:ext cx="1589181" cy="17041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04800" y="1771853"/>
            <a:ext cx="30099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Nunito-Bold"/>
                <a:cs typeface="Nunito-Bold"/>
              </a:rPr>
              <a:t>Agoura Hills</a:t>
            </a:r>
          </a:p>
        </p:txBody>
      </p:sp>
      <p:pic>
        <p:nvPicPr>
          <p:cNvPr id="6" name="Picture 3" descr="C:\Users\Owner\Desktop\Shield_Logo2013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125693"/>
            <a:ext cx="1589181" cy="1704128"/>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C:\Users\Owner\Documents\MONARX\Logo\Lar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7146" y="2147464"/>
            <a:ext cx="1333500" cy="2253762"/>
          </a:xfrm>
          <a:prstGeom prst="rect">
            <a:avLst/>
          </a:prstGeom>
          <a:solidFill>
            <a:schemeClr val="bg1">
              <a:lumMod val="50000"/>
            </a:schemeClr>
          </a:solidFill>
        </p:spPr>
      </p:pic>
      <p:sp>
        <p:nvSpPr>
          <p:cNvPr id="7" name="TextBox 6"/>
          <p:cNvSpPr txBox="1"/>
          <p:nvPr/>
        </p:nvSpPr>
        <p:spPr>
          <a:xfrm>
            <a:off x="5181600" y="1771852"/>
            <a:ext cx="342968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Nunito-Bold"/>
                <a:cs typeface="Nunito-Bold"/>
              </a:rPr>
              <a:t>Newbury Park</a:t>
            </a:r>
          </a:p>
        </p:txBody>
      </p:sp>
      <p:pic>
        <p:nvPicPr>
          <p:cNvPr id="4098" name="Picture 2" descr="C:\Users\Owner\Documents\Monarchs Mobile\Mobile LOGO\Mobile 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681" y="2133600"/>
            <a:ext cx="1752599" cy="191755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Owner\Documents\GyMonarchs\GyMonarchs Main.png"/>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335549" y="4901997"/>
            <a:ext cx="3200400" cy="15646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04800" y="4569023"/>
            <a:ext cx="30099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latin typeface="Nunito-Bold"/>
                <a:cs typeface="Nunito-Bold"/>
              </a:rPr>
              <a:t>Ukraine</a:t>
            </a:r>
          </a:p>
        </p:txBody>
      </p:sp>
      <p:pic>
        <p:nvPicPr>
          <p:cNvPr id="12" name="Picture 2" descr="C:\Users\Owner\Documents\Run Free\Logo\RunFree_LOGO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285" t="14667" r="33535" b="52088"/>
          <a:stretch/>
        </p:blipFill>
        <p:spPr bwMode="auto">
          <a:xfrm>
            <a:off x="6896440" y="5390189"/>
            <a:ext cx="1562780" cy="11069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Owner\Documents\Malibu Coast Challenge\Logo\MalibuCoastChallen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4433883"/>
            <a:ext cx="1980519" cy="191983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C:\Users\Owner\Documents\GYM SHOP\Window Sig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857" b="45873"/>
          <a:stretch/>
        </p:blipFill>
        <p:spPr bwMode="auto">
          <a:xfrm>
            <a:off x="6323919" y="4569023"/>
            <a:ext cx="2626064" cy="82116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10"/>
          <a:srcRect l="7480" t="34175" r="9483" b="40757"/>
          <a:stretch/>
        </p:blipFill>
        <p:spPr>
          <a:xfrm>
            <a:off x="304800" y="3919801"/>
            <a:ext cx="2593956" cy="483558"/>
          </a:xfrm>
          <a:prstGeom prst="rect">
            <a:avLst/>
          </a:prstGeom>
        </p:spPr>
      </p:pic>
    </p:spTree>
    <p:extLst>
      <p:ext uri="{BB962C8B-B14F-4D97-AF65-F5344CB8AC3E}">
        <p14:creationId xmlns:p14="http://schemas.microsoft.com/office/powerpoint/2010/main" val="3947989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74638"/>
            <a:ext cx="3200400" cy="1143000"/>
          </a:xfrm>
        </p:spPr>
        <p:txBody>
          <a:bodyPr>
            <a:noAutofit/>
          </a:bodyPr>
          <a:lstStyle/>
          <a:p>
            <a:r>
              <a:rPr lang="en-US" sz="4000" dirty="0">
                <a:latin typeface="Nunito-Black"/>
                <a:cs typeface="Nunito-Black"/>
              </a:rPr>
              <a:t>Gymnastics</a:t>
            </a:r>
            <a:endParaRPr lang="en-US" sz="2800" dirty="0">
              <a:latin typeface="Nunito-Black"/>
              <a:cs typeface="Nunito-Black"/>
            </a:endParaRPr>
          </a:p>
        </p:txBody>
      </p:sp>
      <p:sp>
        <p:nvSpPr>
          <p:cNvPr id="3" name="Content Placeholder 2"/>
          <p:cNvSpPr>
            <a:spLocks noGrp="1"/>
          </p:cNvSpPr>
          <p:nvPr>
            <p:ph idx="1"/>
          </p:nvPr>
        </p:nvSpPr>
        <p:spPr>
          <a:xfrm>
            <a:off x="5486400" y="1417638"/>
            <a:ext cx="3200400" cy="5287961"/>
          </a:xfrm>
        </p:spPr>
        <p:txBody>
          <a:bodyPr>
            <a:normAutofit fontScale="92500"/>
          </a:bodyPr>
          <a:lstStyle/>
          <a:p>
            <a:pPr marL="0" indent="0" algn="ctr">
              <a:buNone/>
            </a:pPr>
            <a:r>
              <a:rPr lang="en-US" b="1" i="1" dirty="0">
                <a:solidFill>
                  <a:schemeClr val="bg1">
                    <a:lumMod val="50000"/>
                  </a:schemeClr>
                </a:solidFill>
                <a:latin typeface="Nunito-Black"/>
                <a:cs typeface="Nunito-Black"/>
              </a:rPr>
              <a:t>“One Sport </a:t>
            </a:r>
          </a:p>
          <a:p>
            <a:pPr marL="0" indent="0" algn="ctr">
              <a:buNone/>
            </a:pPr>
            <a:r>
              <a:rPr lang="en-US" b="1" i="1" dirty="0">
                <a:solidFill>
                  <a:schemeClr val="bg1">
                    <a:lumMod val="50000"/>
                  </a:schemeClr>
                </a:solidFill>
                <a:latin typeface="Nunito-Black"/>
                <a:cs typeface="Nunito-Black"/>
              </a:rPr>
              <a:t>Of Many Disciplines That Challenges The Mind And Body As One”</a:t>
            </a:r>
          </a:p>
          <a:p>
            <a:pPr marL="0" indent="0" algn="ctr">
              <a:buNone/>
            </a:pPr>
            <a:endParaRPr lang="en-US" sz="1800" b="1" i="1" dirty="0">
              <a:solidFill>
                <a:schemeClr val="bg1">
                  <a:lumMod val="50000"/>
                </a:schemeClr>
              </a:solidFill>
            </a:endParaRPr>
          </a:p>
          <a:p>
            <a:pPr marL="0" indent="0" algn="ctr">
              <a:buNone/>
            </a:pPr>
            <a:r>
              <a:rPr lang="en-US" b="1" i="1" dirty="0">
                <a:solidFill>
                  <a:srgbClr val="FFFF00"/>
                </a:solidFill>
                <a:latin typeface="Nunito-Black"/>
                <a:cs typeface="Nunito-Black"/>
              </a:rPr>
              <a:t>A Great Foundation For Physical Activity</a:t>
            </a:r>
          </a:p>
        </p:txBody>
      </p:sp>
      <p:pic>
        <p:nvPicPr>
          <p:cNvPr id="1026" name="Picture 2" descr="C:\Users\Owner\Documents\ArtWork\USAG Campa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5137079"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3724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Black"/>
                <a:cs typeface="Nunito-Black"/>
              </a:rPr>
              <a:t>CB’s: </a:t>
            </a:r>
            <a:r>
              <a:rPr lang="en-US" dirty="0">
                <a:solidFill>
                  <a:srgbClr val="FFFFFF"/>
                </a:solidFill>
                <a:latin typeface="Nunito-Black"/>
                <a:cs typeface="Nunito-Black"/>
              </a:rPr>
              <a:t>Curriculum Based</a:t>
            </a:r>
          </a:p>
        </p:txBody>
      </p:sp>
      <p:sp>
        <p:nvSpPr>
          <p:cNvPr id="3" name="Content Placeholder 2"/>
          <p:cNvSpPr>
            <a:spLocks noGrp="1"/>
          </p:cNvSpPr>
          <p:nvPr>
            <p:ph idx="1"/>
          </p:nvPr>
        </p:nvSpPr>
        <p:spPr/>
        <p:txBody>
          <a:bodyPr>
            <a:normAutofit/>
          </a:bodyPr>
          <a:lstStyle/>
          <a:p>
            <a:pPr marL="0" indent="0" algn="ctr">
              <a:buNone/>
            </a:pPr>
            <a:endParaRPr lang="en-US" sz="4800" dirty="0"/>
          </a:p>
          <a:p>
            <a:pPr marL="0" indent="0" algn="ctr">
              <a:buNone/>
            </a:pPr>
            <a:r>
              <a:rPr lang="en-US" sz="4800" dirty="0">
                <a:latin typeface="Nunito-Regular"/>
                <a:cs typeface="Nunito-Regular"/>
              </a:rPr>
              <a:t>“Inspiring Dynamic Kids </a:t>
            </a:r>
          </a:p>
          <a:p>
            <a:pPr marL="0" indent="0" algn="ctr">
              <a:buNone/>
            </a:pPr>
            <a:r>
              <a:rPr lang="en-US" sz="4800" dirty="0">
                <a:latin typeface="Nunito-Regular"/>
                <a:cs typeface="Nunito-Regular"/>
              </a:rPr>
              <a:t>To Grow </a:t>
            </a:r>
          </a:p>
          <a:p>
            <a:pPr marL="0" indent="0" algn="ctr">
              <a:buNone/>
            </a:pPr>
            <a:r>
              <a:rPr lang="en-US" sz="4800" dirty="0">
                <a:latin typeface="Nunito-Regular"/>
                <a:cs typeface="Nunito-Regular"/>
              </a:rPr>
              <a:t>Through Positive Instruction”</a:t>
            </a:r>
          </a:p>
        </p:txBody>
      </p:sp>
    </p:spTree>
    <p:extLst>
      <p:ext uri="{BB962C8B-B14F-4D97-AF65-F5344CB8AC3E}">
        <p14:creationId xmlns:p14="http://schemas.microsoft.com/office/powerpoint/2010/main" val="1088047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a:solidFill>
                  <a:srgbClr val="FFFF00"/>
                </a:solidFill>
                <a:latin typeface="Nunito-Black"/>
                <a:cs typeface="Nunito-Black"/>
              </a:rPr>
              <a:t>What do we do?</a:t>
            </a:r>
          </a:p>
        </p:txBody>
      </p:sp>
      <p:sp>
        <p:nvSpPr>
          <p:cNvPr id="3" name="Content Placeholder 2"/>
          <p:cNvSpPr>
            <a:spLocks noGrp="1"/>
          </p:cNvSpPr>
          <p:nvPr>
            <p:ph idx="1"/>
          </p:nvPr>
        </p:nvSpPr>
        <p:spPr/>
        <p:txBody>
          <a:bodyPr>
            <a:normAutofit/>
          </a:bodyPr>
          <a:lstStyle/>
          <a:p>
            <a:pPr marL="0" indent="0" algn="ctr">
              <a:buNone/>
            </a:pPr>
            <a:r>
              <a:rPr lang="en-US" sz="4800" dirty="0">
                <a:latin typeface="Nunito-Black"/>
                <a:cs typeface="Nunito-Black"/>
              </a:rPr>
              <a:t>Inspiring </a:t>
            </a:r>
            <a:r>
              <a:rPr lang="en-US" sz="4800" dirty="0">
                <a:solidFill>
                  <a:schemeClr val="bg1"/>
                </a:solidFill>
                <a:latin typeface="Nunito-Black"/>
                <a:cs typeface="Nunito-Black"/>
              </a:rPr>
              <a:t>#</a:t>
            </a:r>
            <a:r>
              <a:rPr lang="en-US" sz="4800" dirty="0" err="1">
                <a:solidFill>
                  <a:schemeClr val="bg1"/>
                </a:solidFill>
                <a:latin typeface="Nunito-Black"/>
                <a:cs typeface="Nunito-Black"/>
              </a:rPr>
              <a:t>dynamickids</a:t>
            </a:r>
            <a:r>
              <a:rPr lang="en-US" sz="4800" dirty="0">
                <a:solidFill>
                  <a:schemeClr val="bg1"/>
                </a:solidFill>
                <a:latin typeface="Nunito-Black"/>
                <a:cs typeface="Nunito-Black"/>
              </a:rPr>
              <a:t> </a:t>
            </a:r>
            <a:r>
              <a:rPr lang="en-US" sz="4800" dirty="0">
                <a:latin typeface="Nunito-Black"/>
                <a:cs typeface="Nunito-Black"/>
              </a:rPr>
              <a:t>To</a:t>
            </a:r>
          </a:p>
          <a:p>
            <a:pPr marL="0" indent="0" algn="ctr">
              <a:buNone/>
            </a:pPr>
            <a:r>
              <a:rPr lang="en-US" sz="4800" dirty="0">
                <a:latin typeface="Nunito-Black"/>
                <a:cs typeface="Nunito-Black"/>
              </a:rPr>
              <a:t>Grow</a:t>
            </a:r>
          </a:p>
          <a:p>
            <a:pPr marL="0" indent="0" algn="ctr">
              <a:buNone/>
            </a:pPr>
            <a:r>
              <a:rPr lang="en-US" sz="4800" dirty="0">
                <a:latin typeface="Nunito-Black"/>
                <a:cs typeface="Nunito-Black"/>
              </a:rPr>
              <a:t>Learn</a:t>
            </a:r>
          </a:p>
          <a:p>
            <a:pPr marL="0" indent="0" algn="ctr">
              <a:buNone/>
            </a:pPr>
            <a:r>
              <a:rPr lang="en-US" sz="4800" dirty="0">
                <a:latin typeface="Nunito-Black"/>
                <a:cs typeface="Nunito-Black"/>
              </a:rPr>
              <a:t>Have Fun</a:t>
            </a:r>
          </a:p>
          <a:p>
            <a:pPr marL="0" indent="0" algn="ctr">
              <a:buNone/>
            </a:pPr>
            <a:r>
              <a:rPr lang="en-US" sz="4800" dirty="0">
                <a:latin typeface="Nunito-Black"/>
                <a:cs typeface="Nunito-Black"/>
              </a:rPr>
              <a:t>Be Happy</a:t>
            </a:r>
          </a:p>
        </p:txBody>
      </p:sp>
    </p:spTree>
    <p:extLst>
      <p:ext uri="{BB962C8B-B14F-4D97-AF65-F5344CB8AC3E}">
        <p14:creationId xmlns:p14="http://schemas.microsoft.com/office/powerpoint/2010/main" val="1440341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latin typeface="Nunito-Black"/>
                <a:cs typeface="Nunito-Black"/>
              </a:rPr>
              <a:t>The Monarchs Method</a:t>
            </a:r>
          </a:p>
        </p:txBody>
      </p:sp>
      <p:sp>
        <p:nvSpPr>
          <p:cNvPr id="3" name="Content Placeholder 2"/>
          <p:cNvSpPr>
            <a:spLocks noGrp="1"/>
          </p:cNvSpPr>
          <p:nvPr>
            <p:ph idx="1"/>
          </p:nvPr>
        </p:nvSpPr>
        <p:spPr/>
        <p:txBody>
          <a:bodyPr>
            <a:normAutofit fontScale="85000" lnSpcReduction="10000"/>
          </a:bodyPr>
          <a:lstStyle/>
          <a:p>
            <a:pPr marL="0" indent="0" algn="ctr">
              <a:lnSpc>
                <a:spcPct val="200000"/>
              </a:lnSpc>
              <a:buNone/>
            </a:pPr>
            <a:r>
              <a:rPr lang="en-US" dirty="0">
                <a:latin typeface="Nunito-Regular"/>
                <a:cs typeface="Nunito-Regular"/>
              </a:rPr>
              <a:t>Our Recreational Program Is Organized Into A </a:t>
            </a:r>
            <a:r>
              <a:rPr lang="en-US" dirty="0">
                <a:solidFill>
                  <a:srgbClr val="FF0000"/>
                </a:solidFill>
                <a:latin typeface="Nunito-Regular"/>
                <a:cs typeface="Nunito-Regular"/>
              </a:rPr>
              <a:t>Sequence Of Classes </a:t>
            </a:r>
            <a:r>
              <a:rPr lang="en-US" dirty="0">
                <a:latin typeface="Nunito-Regular"/>
                <a:cs typeface="Nunito-Regular"/>
              </a:rPr>
              <a:t>Following A </a:t>
            </a:r>
            <a:r>
              <a:rPr lang="en-US" dirty="0">
                <a:solidFill>
                  <a:srgbClr val="FF0000"/>
                </a:solidFill>
                <a:latin typeface="Nunito-Regular"/>
                <a:cs typeface="Nunito-Regular"/>
              </a:rPr>
              <a:t>Set Of Progressions</a:t>
            </a:r>
            <a:r>
              <a:rPr lang="en-US" dirty="0">
                <a:latin typeface="Nunito-Regular"/>
                <a:cs typeface="Nunito-Regular"/>
              </a:rPr>
              <a:t>, Based On A </a:t>
            </a:r>
            <a:r>
              <a:rPr lang="en-US" dirty="0">
                <a:solidFill>
                  <a:srgbClr val="FF0000"/>
                </a:solidFill>
                <a:latin typeface="Nunito-Regular"/>
                <a:cs typeface="Nunito-Regular"/>
              </a:rPr>
              <a:t>Solid Foundation </a:t>
            </a:r>
            <a:r>
              <a:rPr lang="en-US" dirty="0">
                <a:latin typeface="Nunito-Regular"/>
                <a:cs typeface="Nunito-Regular"/>
              </a:rPr>
              <a:t>Of Skills That Aid In The Essential Development Necessary To Progress Through The Program.</a:t>
            </a:r>
          </a:p>
        </p:txBody>
      </p:sp>
    </p:spTree>
    <p:extLst>
      <p:ext uri="{BB962C8B-B14F-4D97-AF65-F5344CB8AC3E}">
        <p14:creationId xmlns:p14="http://schemas.microsoft.com/office/powerpoint/2010/main" val="166080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latin typeface="Nunito-Black"/>
                <a:cs typeface="Nunito-Black"/>
              </a:rPr>
              <a:t>CURRICULUM</a:t>
            </a:r>
          </a:p>
        </p:txBody>
      </p:sp>
      <p:sp>
        <p:nvSpPr>
          <p:cNvPr id="3" name="Content Placeholder 2"/>
          <p:cNvSpPr>
            <a:spLocks noGrp="1"/>
          </p:cNvSpPr>
          <p:nvPr>
            <p:ph idx="1"/>
          </p:nvPr>
        </p:nvSpPr>
        <p:spPr>
          <a:xfrm>
            <a:off x="457200" y="1249944"/>
            <a:ext cx="8229600" cy="1295400"/>
          </a:xfrm>
        </p:spPr>
        <p:txBody>
          <a:bodyPr>
            <a:normAutofit fontScale="92500" lnSpcReduction="20000"/>
          </a:bodyPr>
          <a:lstStyle/>
          <a:p>
            <a:r>
              <a:rPr lang="en-US" dirty="0">
                <a:latin typeface="Nunito-Regular"/>
                <a:cs typeface="Nunito-Regular"/>
              </a:rPr>
              <a:t>Monarchs Classes Are Taught According To A Theme</a:t>
            </a:r>
          </a:p>
          <a:p>
            <a:r>
              <a:rPr lang="en-US" dirty="0">
                <a:latin typeface="Nunito-Regular"/>
                <a:cs typeface="Nunito-Regular"/>
              </a:rPr>
              <a:t>Each Theme Has A Class Focus</a:t>
            </a:r>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651" y="2654300"/>
            <a:ext cx="1271449" cy="1907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pic>
        <p:nvPicPr>
          <p:cNvPr id="24580" name="Picture 4" descr="RACEWAY RELAY"/>
          <p:cNvPicPr>
            <a:picLocks noChangeAspect="1" noChangeArrowheads="1"/>
          </p:cNvPicPr>
          <p:nvPr/>
        </p:nvPicPr>
        <p:blipFill>
          <a:blip r:embed="rId3" cstate="print">
            <a:extLst>
              <a:ext uri="{28A0092B-C50C-407E-A947-70E740481C1C}">
                <a14:useLocalDpi xmlns:a14="http://schemas.microsoft.com/office/drawing/2010/main" val="0"/>
              </a:ext>
            </a:extLst>
          </a:blip>
          <a:srcRect l="22876" r="23203" b="44717"/>
          <a:stretch>
            <a:fillRect/>
          </a:stretch>
        </p:blipFill>
        <p:spPr bwMode="auto">
          <a:xfrm>
            <a:off x="3759375" y="4782457"/>
            <a:ext cx="2743200" cy="174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grpSp>
        <p:nvGrpSpPr>
          <p:cNvPr id="4" name="Group 5"/>
          <p:cNvGrpSpPr>
            <a:grpSpLocks/>
          </p:cNvGrpSpPr>
          <p:nvPr/>
        </p:nvGrpSpPr>
        <p:grpSpPr bwMode="auto">
          <a:xfrm>
            <a:off x="6794500" y="2591377"/>
            <a:ext cx="1397000" cy="1968500"/>
            <a:chOff x="114433350" y="106594275"/>
            <a:chExt cx="3689108" cy="6423660"/>
          </a:xfrm>
        </p:grpSpPr>
        <p:grpSp>
          <p:nvGrpSpPr>
            <p:cNvPr id="5" name="Group 6"/>
            <p:cNvGrpSpPr>
              <a:grpSpLocks/>
            </p:cNvGrpSpPr>
            <p:nvPr/>
          </p:nvGrpSpPr>
          <p:grpSpPr bwMode="auto">
            <a:xfrm>
              <a:off x="114433350" y="106594275"/>
              <a:ext cx="3689108" cy="6423660"/>
              <a:chOff x="132549900" y="108537375"/>
              <a:chExt cx="3689108" cy="6423660"/>
            </a:xfrm>
          </p:grpSpPr>
          <p:pic>
            <p:nvPicPr>
              <p:cNvPr id="24583" name="Picture 7" descr="BikeBoy_Fro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49900" y="108537375"/>
                <a:ext cx="3689108" cy="6423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sp>
            <p:nvSpPr>
              <p:cNvPr id="7" name="Text Box 8"/>
              <p:cNvSpPr txBox="1">
                <a:spLocks noChangeArrowheads="1"/>
              </p:cNvSpPr>
              <p:nvPr/>
            </p:nvSpPr>
            <p:spPr bwMode="auto">
              <a:xfrm>
                <a:off x="133121400" y="114366675"/>
                <a:ext cx="2543175" cy="514351"/>
              </a:xfrm>
              <a:prstGeom prst="rect">
                <a:avLst/>
              </a:prstGeom>
              <a:solidFill>
                <a:srgbClr val="FFFFFF"/>
              </a:solidFill>
              <a:ln>
                <a:noFill/>
              </a:ln>
              <a:effectLst/>
              <a:extLs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sp>
          <p:nvSpPr>
            <p:cNvPr id="6" name="WordArt 9"/>
            <p:cNvSpPr>
              <a:spLocks noChangeArrowheads="1" noChangeShapeType="1" noTextEdit="1"/>
            </p:cNvSpPr>
            <p:nvPr/>
          </p:nvSpPr>
          <p:spPr bwMode="auto">
            <a:xfrm>
              <a:off x="115068350" y="112537875"/>
              <a:ext cx="2430780" cy="350519"/>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rtl="0">
                <a:buNone/>
              </a:pPr>
              <a:r>
                <a:rPr lang="en-US" sz="1200" kern="10" spc="0">
                  <a:ln w="9525" algn="ctr">
                    <a:solidFill>
                      <a:srgbClr val="000000"/>
                    </a:solidFill>
                    <a:round/>
                    <a:headEnd/>
                    <a:tailEnd/>
                  </a:ln>
                  <a:solidFill>
                    <a:srgbClr val="FFFF00"/>
                  </a:solidFill>
                  <a:effectLst/>
                  <a:latin typeface="Cooper Black"/>
                </a:rPr>
                <a:t>SAFE LANDING IN PROGRESS</a:t>
              </a:r>
            </a:p>
          </p:txBody>
        </p:sp>
      </p:grpSp>
      <p:sp>
        <p:nvSpPr>
          <p:cNvPr id="12" name="TextBox 11"/>
          <p:cNvSpPr txBox="1"/>
          <p:nvPr/>
        </p:nvSpPr>
        <p:spPr>
          <a:xfrm>
            <a:off x="2987173" y="2819400"/>
            <a:ext cx="2895600" cy="1538883"/>
          </a:xfrm>
          <a:prstGeom prst="rect">
            <a:avLst/>
          </a:prstGeom>
          <a:noFill/>
        </p:spPr>
        <p:txBody>
          <a:bodyPr wrap="square" rtlCol="0">
            <a:spAutoFit/>
          </a:bodyPr>
          <a:lstStyle/>
          <a:p>
            <a:pPr algn="ctr"/>
            <a:r>
              <a:rPr lang="en-US" sz="2000" b="1" dirty="0">
                <a:solidFill>
                  <a:schemeClr val="accent2">
                    <a:lumMod val="75000"/>
                  </a:schemeClr>
                </a:solidFill>
                <a:latin typeface="Nunito-Regular"/>
                <a:cs typeface="Nunito-Regular"/>
              </a:rPr>
              <a:t>Nifty Ninja Class Focus:</a:t>
            </a:r>
          </a:p>
          <a:p>
            <a:pPr algn="ctr"/>
            <a:endParaRPr lang="en-US" sz="1200" dirty="0">
              <a:solidFill>
                <a:schemeClr val="accent2">
                  <a:lumMod val="75000"/>
                </a:schemeClr>
              </a:solidFill>
              <a:latin typeface="Nunito-Regular"/>
              <a:cs typeface="Nunito-Regular"/>
            </a:endParaRPr>
          </a:p>
          <a:p>
            <a:pPr algn="ctr"/>
            <a:r>
              <a:rPr lang="en-US" sz="2000" dirty="0">
                <a:solidFill>
                  <a:schemeClr val="accent2">
                    <a:lumMod val="75000"/>
                  </a:schemeClr>
                </a:solidFill>
                <a:latin typeface="Nunito-Regular"/>
                <a:cs typeface="Nunito-Regular"/>
              </a:rPr>
              <a:t>Kicking, Jumping</a:t>
            </a:r>
          </a:p>
          <a:p>
            <a:pPr algn="ctr"/>
            <a:r>
              <a:rPr lang="en-US" sz="2000" dirty="0">
                <a:solidFill>
                  <a:schemeClr val="accent2">
                    <a:lumMod val="75000"/>
                  </a:schemeClr>
                </a:solidFill>
                <a:latin typeface="Nunito-Regular"/>
                <a:cs typeface="Nunito-Regular"/>
              </a:rPr>
              <a:t>Leaping, Tricking</a:t>
            </a:r>
          </a:p>
        </p:txBody>
      </p:sp>
      <p:sp>
        <p:nvSpPr>
          <p:cNvPr id="18" name="TextBox 17"/>
          <p:cNvSpPr txBox="1"/>
          <p:nvPr/>
        </p:nvSpPr>
        <p:spPr>
          <a:xfrm>
            <a:off x="723900" y="4686086"/>
            <a:ext cx="3007401" cy="1815882"/>
          </a:xfrm>
          <a:prstGeom prst="rect">
            <a:avLst/>
          </a:prstGeom>
          <a:noFill/>
        </p:spPr>
        <p:txBody>
          <a:bodyPr wrap="square" rtlCol="0">
            <a:spAutoFit/>
          </a:bodyPr>
          <a:lstStyle/>
          <a:p>
            <a:pPr algn="ctr"/>
            <a:r>
              <a:rPr lang="en-US" sz="2000" dirty="0">
                <a:solidFill>
                  <a:srgbClr val="000000"/>
                </a:solidFill>
                <a:latin typeface="Nunito-Black"/>
                <a:cs typeface="Nunito-Black"/>
              </a:rPr>
              <a:t>Rapid Raceway Relay</a:t>
            </a:r>
          </a:p>
          <a:p>
            <a:pPr algn="ctr"/>
            <a:r>
              <a:rPr lang="en-US" sz="2000" dirty="0">
                <a:solidFill>
                  <a:srgbClr val="000000"/>
                </a:solidFill>
                <a:latin typeface="Nunito-Black"/>
                <a:cs typeface="Nunito-Black"/>
              </a:rPr>
              <a:t>Class Focus:</a:t>
            </a:r>
          </a:p>
          <a:p>
            <a:pPr algn="ctr"/>
            <a:endParaRPr lang="en-US" sz="1200" dirty="0">
              <a:solidFill>
                <a:srgbClr val="000000"/>
              </a:solidFill>
              <a:latin typeface="Nunito-Regular"/>
              <a:cs typeface="Nunito-Regular"/>
            </a:endParaRPr>
          </a:p>
          <a:p>
            <a:pPr algn="ctr"/>
            <a:r>
              <a:rPr lang="en-US" sz="2000" dirty="0">
                <a:solidFill>
                  <a:srgbClr val="000000"/>
                </a:solidFill>
                <a:latin typeface="Nunito-Regular"/>
                <a:cs typeface="Nunito-Regular"/>
              </a:rPr>
              <a:t>Traversing Distance</a:t>
            </a:r>
          </a:p>
          <a:p>
            <a:pPr algn="ctr"/>
            <a:r>
              <a:rPr lang="en-US" sz="2000" dirty="0">
                <a:solidFill>
                  <a:srgbClr val="000000"/>
                </a:solidFill>
                <a:latin typeface="Nunito-Regular"/>
                <a:cs typeface="Nunito-Regular"/>
              </a:rPr>
              <a:t>Attaining A Goal</a:t>
            </a:r>
          </a:p>
          <a:p>
            <a:pPr algn="ctr"/>
            <a:r>
              <a:rPr lang="en-US" sz="2000" dirty="0">
                <a:solidFill>
                  <a:srgbClr val="000000"/>
                </a:solidFill>
                <a:latin typeface="Nunito-Regular"/>
                <a:cs typeface="Nunito-Regular"/>
              </a:rPr>
              <a:t>Teamwork &amp; Speed</a:t>
            </a:r>
          </a:p>
        </p:txBody>
      </p:sp>
      <p:sp>
        <p:nvSpPr>
          <p:cNvPr id="19" name="TextBox 18"/>
          <p:cNvSpPr txBox="1"/>
          <p:nvPr/>
        </p:nvSpPr>
        <p:spPr>
          <a:xfrm>
            <a:off x="6598900" y="4686086"/>
            <a:ext cx="1905000" cy="1815882"/>
          </a:xfrm>
          <a:prstGeom prst="rect">
            <a:avLst/>
          </a:prstGeom>
          <a:noFill/>
        </p:spPr>
        <p:txBody>
          <a:bodyPr wrap="square" rtlCol="0">
            <a:spAutoFit/>
          </a:bodyPr>
          <a:lstStyle/>
          <a:p>
            <a:pPr algn="ctr"/>
            <a:r>
              <a:rPr lang="en-US" sz="2000" dirty="0">
                <a:solidFill>
                  <a:srgbClr val="000000"/>
                </a:solidFill>
                <a:latin typeface="Nunito-Black"/>
                <a:cs typeface="Nunito-Black"/>
              </a:rPr>
              <a:t>Safety Week</a:t>
            </a:r>
          </a:p>
          <a:p>
            <a:pPr algn="ctr"/>
            <a:r>
              <a:rPr lang="en-US" sz="2000" dirty="0">
                <a:solidFill>
                  <a:srgbClr val="000000"/>
                </a:solidFill>
                <a:latin typeface="Nunito-Black"/>
                <a:cs typeface="Nunito-Black"/>
              </a:rPr>
              <a:t>Class Focus:</a:t>
            </a:r>
          </a:p>
          <a:p>
            <a:pPr algn="ctr"/>
            <a:endParaRPr lang="en-US" sz="1200" dirty="0">
              <a:solidFill>
                <a:srgbClr val="FFFF00"/>
              </a:solidFill>
              <a:latin typeface="Nunito-Regular"/>
              <a:cs typeface="Nunito-Regular"/>
            </a:endParaRPr>
          </a:p>
          <a:p>
            <a:pPr algn="ctr"/>
            <a:r>
              <a:rPr lang="en-US" sz="2000" dirty="0">
                <a:solidFill>
                  <a:srgbClr val="000000"/>
                </a:solidFill>
                <a:latin typeface="Nunito-Regular"/>
                <a:cs typeface="Nunito-Regular"/>
              </a:rPr>
              <a:t>Safety Falling</a:t>
            </a:r>
          </a:p>
          <a:p>
            <a:pPr algn="ctr"/>
            <a:r>
              <a:rPr lang="en-US" sz="2000" dirty="0">
                <a:solidFill>
                  <a:srgbClr val="000000"/>
                </a:solidFill>
                <a:latin typeface="Nunito-Regular"/>
                <a:cs typeface="Nunito-Regular"/>
              </a:rPr>
              <a:t>Safety Rolling</a:t>
            </a:r>
          </a:p>
          <a:p>
            <a:pPr algn="ctr"/>
            <a:r>
              <a:rPr lang="en-US" sz="2000" dirty="0">
                <a:solidFill>
                  <a:srgbClr val="000000"/>
                </a:solidFill>
                <a:latin typeface="Nunito-Regular"/>
                <a:cs typeface="Nunito-Regular"/>
              </a:rPr>
              <a:t>Safety Landing</a:t>
            </a:r>
          </a:p>
        </p:txBody>
      </p:sp>
    </p:spTree>
    <p:extLst>
      <p:ext uri="{BB962C8B-B14F-4D97-AF65-F5344CB8AC3E}">
        <p14:creationId xmlns:p14="http://schemas.microsoft.com/office/powerpoint/2010/main" val="2679554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solidFill>
                  <a:srgbClr val="000000"/>
                </a:solidFill>
                <a:latin typeface="Nunito-Black"/>
                <a:cs typeface="Nunito-Black"/>
              </a:rPr>
              <a:t>KINDER GYM</a:t>
            </a:r>
          </a:p>
        </p:txBody>
      </p:sp>
      <p:sp>
        <p:nvSpPr>
          <p:cNvPr id="3" name="Content Placeholder 2"/>
          <p:cNvSpPr>
            <a:spLocks noGrp="1"/>
          </p:cNvSpPr>
          <p:nvPr>
            <p:ph idx="1"/>
          </p:nvPr>
        </p:nvSpPr>
        <p:spPr>
          <a:xfrm>
            <a:off x="457200" y="1066800"/>
            <a:ext cx="8229600" cy="5059363"/>
          </a:xfrm>
        </p:spPr>
        <p:txBody>
          <a:bodyPr>
            <a:noAutofit/>
          </a:bodyPr>
          <a:lstStyle/>
          <a:p>
            <a:pPr marL="0" indent="0" algn="ctr">
              <a:buNone/>
            </a:pPr>
            <a:r>
              <a:rPr lang="en-US" sz="2300" dirty="0">
                <a:latin typeface="Nunito-Regular"/>
                <a:cs typeface="Nunito-Regular"/>
              </a:rPr>
              <a:t>The Monarchs Kinder Gym program is specifically designed to benefit your child’s growing development. Our safety and curriculum certified instructors teach life skills using gymnastics as a tool for math and reading readiness, gross motor skill development, as well as building confidence within group participation. Your child will build strength, flexibility and coordination in addition to spatial and perceptual awareness. They will utilize gymnastics apparatus (vault, bars, beam, floor, rings, ribbons; </a:t>
            </a:r>
            <a:r>
              <a:rPr lang="en-US" sz="2300" dirty="0" err="1">
                <a:latin typeface="Nunito-Regular"/>
                <a:cs typeface="Nunito-Regular"/>
              </a:rPr>
              <a:t>etc</a:t>
            </a:r>
            <a:r>
              <a:rPr lang="en-US" sz="2300" dirty="0">
                <a:latin typeface="Nunito-Regular"/>
                <a:cs typeface="Nunito-Regular"/>
              </a:rPr>
              <a:t>), props (balls, </a:t>
            </a:r>
            <a:r>
              <a:rPr lang="en-US" sz="2300" dirty="0" err="1">
                <a:latin typeface="Nunito-Regular"/>
                <a:cs typeface="Nunito-Regular"/>
              </a:rPr>
              <a:t>lumi</a:t>
            </a:r>
            <a:r>
              <a:rPr lang="en-US" sz="2300" dirty="0">
                <a:latin typeface="Nunito-Regular"/>
                <a:cs typeface="Nunito-Regular"/>
              </a:rPr>
              <a:t> sticks, hula hoops, bean bags; </a:t>
            </a:r>
            <a:r>
              <a:rPr lang="en-US" sz="2300" dirty="0" err="1">
                <a:latin typeface="Nunito-Regular"/>
                <a:cs typeface="Nunito-Regular"/>
              </a:rPr>
              <a:t>etc</a:t>
            </a:r>
            <a:r>
              <a:rPr lang="en-US" sz="2300" dirty="0">
                <a:latin typeface="Nunito-Regular"/>
                <a:cs typeface="Nunito-Regular"/>
              </a:rPr>
              <a:t>), and stations to master colors, numbers and lay a solid foundation for physical fitness and kindergarten prep. At Monarchs we let our imaginations soar so that your child’s imagination can too! Find a class today and let your child take their first step to a better future. </a:t>
            </a:r>
          </a:p>
        </p:txBody>
      </p:sp>
    </p:spTree>
    <p:extLst>
      <p:ext uri="{BB962C8B-B14F-4D97-AF65-F5344CB8AC3E}">
        <p14:creationId xmlns:p14="http://schemas.microsoft.com/office/powerpoint/2010/main" val="316131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cuments\Images\Shutterstock Images\KIII.jpg"/>
          <p:cNvPicPr>
            <a:picLocks noChangeAspect="1" noChangeArrowheads="1"/>
          </p:cNvPicPr>
          <p:nvPr/>
        </p:nvPicPr>
        <p:blipFill>
          <a:blip r:embed="rId2"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2971799" y="2238278"/>
            <a:ext cx="6172201" cy="4099022"/>
          </a:xfrm>
          <a:prstGeom prst="rect">
            <a:avLst/>
          </a:prstGeom>
          <a:noFill/>
          <a:ln>
            <a:solidFill>
              <a:srgbClr val="073779"/>
            </a:solidFill>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solidFill>
                  <a:srgbClr val="000000"/>
                </a:solidFill>
                <a:latin typeface="Nunito-Black"/>
                <a:cs typeface="Nunito-Black"/>
              </a:rPr>
              <a:t>Kinder Program</a:t>
            </a:r>
          </a:p>
        </p:txBody>
      </p:sp>
      <p:sp>
        <p:nvSpPr>
          <p:cNvPr id="3" name="Content Placeholder 2"/>
          <p:cNvSpPr>
            <a:spLocks noGrp="1"/>
          </p:cNvSpPr>
          <p:nvPr>
            <p:ph idx="1"/>
          </p:nvPr>
        </p:nvSpPr>
        <p:spPr>
          <a:xfrm>
            <a:off x="457200" y="1600200"/>
            <a:ext cx="4114800" cy="4525963"/>
          </a:xfrm>
        </p:spPr>
        <p:txBody>
          <a:bodyPr>
            <a:normAutofit fontScale="92500" lnSpcReduction="20000"/>
          </a:bodyPr>
          <a:lstStyle/>
          <a:p>
            <a:r>
              <a:rPr lang="en-US" dirty="0">
                <a:latin typeface="Nunito-Regular"/>
                <a:cs typeface="Nunito-Regular"/>
              </a:rPr>
              <a:t>Baby Developmental</a:t>
            </a:r>
          </a:p>
          <a:p>
            <a:pPr lvl="1">
              <a:buFont typeface="Arial" pitchFamily="34" charset="0"/>
              <a:buChar char="•"/>
            </a:pPr>
            <a:r>
              <a:rPr lang="en-US" dirty="0">
                <a:solidFill>
                  <a:srgbClr val="FF0000"/>
                </a:solidFill>
                <a:latin typeface="Nunito-Regular"/>
                <a:cs typeface="Nunito-Regular"/>
              </a:rPr>
              <a:t>0 – 15months</a:t>
            </a:r>
          </a:p>
          <a:p>
            <a:r>
              <a:rPr lang="en-US" dirty="0">
                <a:latin typeface="Nunito-Regular"/>
                <a:cs typeface="Nunito-Regular"/>
              </a:rPr>
              <a:t>Parent / Tot</a:t>
            </a:r>
          </a:p>
          <a:p>
            <a:pPr lvl="1">
              <a:buFont typeface="Arial" pitchFamily="34" charset="0"/>
              <a:buChar char="•"/>
            </a:pPr>
            <a:r>
              <a:rPr lang="en-US" dirty="0">
                <a:solidFill>
                  <a:srgbClr val="FF0000"/>
                </a:solidFill>
                <a:latin typeface="Nunito-Regular"/>
                <a:cs typeface="Nunito-Regular"/>
              </a:rPr>
              <a:t>15months – 3yrs</a:t>
            </a:r>
          </a:p>
          <a:p>
            <a:r>
              <a:rPr lang="en-US" dirty="0">
                <a:latin typeface="Nunito-Regular"/>
                <a:cs typeface="Nunito-Regular"/>
              </a:rPr>
              <a:t>Kinder I</a:t>
            </a:r>
          </a:p>
          <a:p>
            <a:pPr lvl="1">
              <a:buFont typeface="Arial" pitchFamily="34" charset="0"/>
              <a:buChar char="•"/>
            </a:pPr>
            <a:r>
              <a:rPr lang="en-US" dirty="0">
                <a:solidFill>
                  <a:srgbClr val="FF0000"/>
                </a:solidFill>
                <a:latin typeface="Nunito-Regular"/>
                <a:cs typeface="Nunito-Regular"/>
              </a:rPr>
              <a:t>2.5yrs – 3.5yrs</a:t>
            </a:r>
          </a:p>
          <a:p>
            <a:r>
              <a:rPr lang="en-US" dirty="0">
                <a:latin typeface="Nunito-Regular"/>
                <a:cs typeface="Nunito-Regular"/>
              </a:rPr>
              <a:t>Kinder II</a:t>
            </a:r>
          </a:p>
          <a:p>
            <a:pPr lvl="1">
              <a:buFont typeface="Arial" pitchFamily="34" charset="0"/>
              <a:buChar char="•"/>
            </a:pPr>
            <a:r>
              <a:rPr lang="en-US" dirty="0">
                <a:solidFill>
                  <a:srgbClr val="FF0000"/>
                </a:solidFill>
                <a:latin typeface="Nunito-Regular"/>
                <a:cs typeface="Nunito-Regular"/>
              </a:rPr>
              <a:t>3.5yrs – 4.5yrs</a:t>
            </a:r>
          </a:p>
          <a:p>
            <a:r>
              <a:rPr lang="en-US" dirty="0">
                <a:latin typeface="Nunito-Regular"/>
                <a:cs typeface="Nunito-Regular"/>
              </a:rPr>
              <a:t>Kinder III</a:t>
            </a:r>
          </a:p>
          <a:p>
            <a:pPr lvl="1">
              <a:buFont typeface="Arial" pitchFamily="34" charset="0"/>
              <a:buChar char="•"/>
            </a:pPr>
            <a:r>
              <a:rPr lang="en-US" dirty="0">
                <a:solidFill>
                  <a:srgbClr val="FF0000"/>
                </a:solidFill>
                <a:latin typeface="Nunito-Regular"/>
                <a:cs typeface="Nunito-Regular"/>
              </a:rPr>
              <a:t>4.5yrs – 6yrs</a:t>
            </a:r>
          </a:p>
        </p:txBody>
      </p:sp>
    </p:spTree>
    <p:extLst>
      <p:ext uri="{BB962C8B-B14F-4D97-AF65-F5344CB8AC3E}">
        <p14:creationId xmlns:p14="http://schemas.microsoft.com/office/powerpoint/2010/main" val="2645121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latin typeface="Nunito-Black"/>
                <a:cs typeface="Nunito-Black"/>
              </a:rPr>
              <a:t>Kinder Recreational Gymnastics</a:t>
            </a:r>
          </a:p>
        </p:txBody>
      </p:sp>
      <p:sp>
        <p:nvSpPr>
          <p:cNvPr id="3" name="Content Placeholder 2"/>
          <p:cNvSpPr>
            <a:spLocks noGrp="1"/>
          </p:cNvSpPr>
          <p:nvPr>
            <p:ph idx="1"/>
          </p:nvPr>
        </p:nvSpPr>
        <p:spPr>
          <a:xfrm>
            <a:off x="457200" y="1600201"/>
            <a:ext cx="8229600" cy="1143000"/>
          </a:xfrm>
        </p:spPr>
        <p:txBody>
          <a:bodyPr>
            <a:normAutofit fontScale="92500"/>
          </a:bodyPr>
          <a:lstStyle/>
          <a:p>
            <a:r>
              <a:rPr lang="en-US" dirty="0">
                <a:latin typeface="Nunito-Black"/>
                <a:cs typeface="Nunito-Black"/>
              </a:rPr>
              <a:t>The Monarchs Kinder Program Teaches:</a:t>
            </a:r>
          </a:p>
          <a:p>
            <a:pPr lvl="1"/>
            <a:r>
              <a:rPr lang="en-US" dirty="0">
                <a:solidFill>
                  <a:srgbClr val="000000"/>
                </a:solidFill>
                <a:latin typeface="Nunito-Black"/>
                <a:cs typeface="Nunito-Black"/>
              </a:rPr>
              <a:t> </a:t>
            </a:r>
            <a:r>
              <a:rPr lang="en-US" dirty="0">
                <a:solidFill>
                  <a:schemeClr val="bg1"/>
                </a:solidFill>
                <a:latin typeface="Nunito-Black"/>
                <a:cs typeface="Nunito-Black"/>
              </a:rPr>
              <a:t>“Gross Motor Skills”</a:t>
            </a:r>
          </a:p>
          <a:p>
            <a:endParaRPr lang="en-US" dirty="0">
              <a:solidFill>
                <a:srgbClr val="000000"/>
              </a:solidFill>
            </a:endParaRPr>
          </a:p>
        </p:txBody>
      </p:sp>
      <p:sp>
        <p:nvSpPr>
          <p:cNvPr id="5" name="TextBox 4"/>
          <p:cNvSpPr txBox="1"/>
          <p:nvPr/>
        </p:nvSpPr>
        <p:spPr>
          <a:xfrm>
            <a:off x="228600" y="2895600"/>
            <a:ext cx="2819400" cy="3139321"/>
          </a:xfrm>
          <a:prstGeom prst="rect">
            <a:avLst/>
          </a:prstGeom>
          <a:noFill/>
        </p:spPr>
        <p:txBody>
          <a:bodyPr wrap="square" rtlCol="0">
            <a:spAutoFit/>
          </a:bodyPr>
          <a:lstStyle/>
          <a:p>
            <a:pPr marL="1257300" lvl="2" indent="-342900">
              <a:buFont typeface="Arial" pitchFamily="34" charset="0"/>
              <a:buChar char="•"/>
            </a:pPr>
            <a:r>
              <a:rPr lang="en-US" dirty="0">
                <a:solidFill>
                  <a:srgbClr val="000000"/>
                </a:solidFill>
                <a:latin typeface="Nunito-Black"/>
                <a:cs typeface="Nunito-Black"/>
              </a:rPr>
              <a:t>Balancing</a:t>
            </a:r>
          </a:p>
          <a:p>
            <a:pPr marL="1257300" lvl="2" indent="-342900">
              <a:buFont typeface="Arial" pitchFamily="34" charset="0"/>
              <a:buChar char="•"/>
            </a:pPr>
            <a:r>
              <a:rPr lang="en-US" dirty="0">
                <a:solidFill>
                  <a:srgbClr val="000000"/>
                </a:solidFill>
                <a:latin typeface="Nunito-Black"/>
                <a:cs typeface="Nunito-Black"/>
              </a:rPr>
              <a:t>Bouncing</a:t>
            </a:r>
          </a:p>
          <a:p>
            <a:pPr marL="1257300" lvl="2" indent="-342900">
              <a:buFont typeface="Arial" pitchFamily="34" charset="0"/>
              <a:buChar char="•"/>
            </a:pPr>
            <a:r>
              <a:rPr lang="en-US" dirty="0">
                <a:solidFill>
                  <a:srgbClr val="000000"/>
                </a:solidFill>
                <a:latin typeface="Nunito-Black"/>
                <a:cs typeface="Nunito-Black"/>
              </a:rPr>
              <a:t>Bending</a:t>
            </a:r>
          </a:p>
          <a:p>
            <a:pPr marL="1257300" lvl="2" indent="-342900">
              <a:buFont typeface="Arial" pitchFamily="34" charset="0"/>
              <a:buChar char="•"/>
            </a:pPr>
            <a:r>
              <a:rPr lang="en-US" dirty="0">
                <a:solidFill>
                  <a:srgbClr val="000000"/>
                </a:solidFill>
                <a:latin typeface="Nunito-Black"/>
                <a:cs typeface="Nunito-Black"/>
              </a:rPr>
              <a:t>Crawling</a:t>
            </a:r>
          </a:p>
          <a:p>
            <a:pPr marL="1257300" lvl="2" indent="-342900">
              <a:buFont typeface="Arial" pitchFamily="34" charset="0"/>
              <a:buChar char="•"/>
            </a:pPr>
            <a:r>
              <a:rPr lang="en-US" dirty="0">
                <a:solidFill>
                  <a:srgbClr val="000000"/>
                </a:solidFill>
                <a:latin typeface="Nunito-Black"/>
                <a:cs typeface="Nunito-Black"/>
              </a:rPr>
              <a:t>Climbing</a:t>
            </a:r>
          </a:p>
          <a:p>
            <a:pPr marL="1257300" lvl="2" indent="-342900">
              <a:buFont typeface="Arial" pitchFamily="34" charset="0"/>
              <a:buChar char="•"/>
            </a:pPr>
            <a:r>
              <a:rPr lang="en-US" dirty="0">
                <a:solidFill>
                  <a:srgbClr val="000000"/>
                </a:solidFill>
                <a:latin typeface="Nunito-Black"/>
                <a:cs typeface="Nunito-Black"/>
              </a:rPr>
              <a:t>Curling</a:t>
            </a:r>
          </a:p>
          <a:p>
            <a:pPr marL="1257300" lvl="2" indent="-342900">
              <a:buFont typeface="Arial" pitchFamily="34" charset="0"/>
              <a:buChar char="•"/>
            </a:pPr>
            <a:r>
              <a:rPr lang="en-US" dirty="0">
                <a:solidFill>
                  <a:srgbClr val="000000"/>
                </a:solidFill>
                <a:latin typeface="Nunito-Black"/>
                <a:cs typeface="Nunito-Black"/>
              </a:rPr>
              <a:t>Catching</a:t>
            </a:r>
          </a:p>
          <a:p>
            <a:pPr marL="1257300" lvl="2" indent="-342900">
              <a:buFont typeface="Arial" pitchFamily="34" charset="0"/>
              <a:buChar char="•"/>
            </a:pPr>
            <a:r>
              <a:rPr lang="en-US" dirty="0">
                <a:solidFill>
                  <a:srgbClr val="000000"/>
                </a:solidFill>
                <a:latin typeface="Nunito-Black"/>
                <a:cs typeface="Nunito-Black"/>
              </a:rPr>
              <a:t>Galloping</a:t>
            </a:r>
          </a:p>
          <a:p>
            <a:pPr marL="1257300" lvl="2" indent="-342900">
              <a:buFont typeface="Arial" pitchFamily="34" charset="0"/>
              <a:buChar char="•"/>
            </a:pPr>
            <a:r>
              <a:rPr lang="en-US" dirty="0">
                <a:solidFill>
                  <a:srgbClr val="000000"/>
                </a:solidFill>
                <a:latin typeface="Nunito-Black"/>
                <a:cs typeface="Nunito-Black"/>
              </a:rPr>
              <a:t>Hanging</a:t>
            </a:r>
          </a:p>
          <a:p>
            <a:pPr marL="1257300" lvl="2" indent="-342900">
              <a:buFont typeface="Arial" pitchFamily="34" charset="0"/>
              <a:buChar char="•"/>
            </a:pPr>
            <a:r>
              <a:rPr lang="en-US" dirty="0">
                <a:solidFill>
                  <a:srgbClr val="000000"/>
                </a:solidFill>
                <a:latin typeface="Nunito-Black"/>
                <a:cs typeface="Nunito-Black"/>
              </a:rPr>
              <a:t>Hopping</a:t>
            </a:r>
          </a:p>
          <a:p>
            <a:pPr marL="1257300" lvl="2" indent="-342900">
              <a:buFont typeface="+mj-lt"/>
              <a:buAutoNum type="arabicPeriod"/>
            </a:pPr>
            <a:endParaRPr lang="en-US" b="1" dirty="0">
              <a:solidFill>
                <a:schemeClr val="bg1"/>
              </a:solidFill>
            </a:endParaRPr>
          </a:p>
        </p:txBody>
      </p:sp>
      <p:sp>
        <p:nvSpPr>
          <p:cNvPr id="6" name="TextBox 5"/>
          <p:cNvSpPr txBox="1"/>
          <p:nvPr/>
        </p:nvSpPr>
        <p:spPr>
          <a:xfrm>
            <a:off x="2895600" y="2895600"/>
            <a:ext cx="2819400" cy="3139321"/>
          </a:xfrm>
          <a:prstGeom prst="rect">
            <a:avLst/>
          </a:prstGeom>
          <a:noFill/>
        </p:spPr>
        <p:txBody>
          <a:bodyPr wrap="square" rtlCol="0">
            <a:spAutoFit/>
          </a:bodyPr>
          <a:lstStyle/>
          <a:p>
            <a:pPr marL="1200150" lvl="2" indent="-285750">
              <a:buFont typeface="Arial" pitchFamily="34" charset="0"/>
              <a:buChar char="•"/>
            </a:pPr>
            <a:r>
              <a:rPr lang="en-US" dirty="0">
                <a:solidFill>
                  <a:srgbClr val="000000"/>
                </a:solidFill>
                <a:latin typeface="Nunito-Black"/>
                <a:cs typeface="Nunito-Black"/>
              </a:rPr>
              <a:t> Jumping</a:t>
            </a:r>
          </a:p>
          <a:p>
            <a:pPr marL="1200150" lvl="2" indent="-285750">
              <a:buFont typeface="Arial" pitchFamily="34" charset="0"/>
              <a:buChar char="•"/>
            </a:pPr>
            <a:r>
              <a:rPr lang="en-US" dirty="0">
                <a:solidFill>
                  <a:srgbClr val="000000"/>
                </a:solidFill>
                <a:latin typeface="Nunito-Black"/>
                <a:cs typeface="Nunito-Black"/>
              </a:rPr>
              <a:t> Kicking</a:t>
            </a:r>
          </a:p>
          <a:p>
            <a:pPr marL="1257300" lvl="2" indent="-342900">
              <a:buFont typeface="Arial" pitchFamily="34" charset="0"/>
              <a:buChar char="•"/>
            </a:pPr>
            <a:r>
              <a:rPr lang="en-US" dirty="0">
                <a:solidFill>
                  <a:srgbClr val="000000"/>
                </a:solidFill>
                <a:latin typeface="Nunito-Black"/>
                <a:cs typeface="Nunito-Black"/>
              </a:rPr>
              <a:t>Leaping</a:t>
            </a:r>
          </a:p>
          <a:p>
            <a:pPr marL="1257300" lvl="2" indent="-342900">
              <a:buFont typeface="Arial" pitchFamily="34" charset="0"/>
              <a:buChar char="•"/>
            </a:pPr>
            <a:r>
              <a:rPr lang="en-US" dirty="0">
                <a:solidFill>
                  <a:srgbClr val="000000"/>
                </a:solidFill>
                <a:latin typeface="Nunito-Black"/>
                <a:cs typeface="Nunito-Black"/>
              </a:rPr>
              <a:t>Lifting</a:t>
            </a:r>
          </a:p>
          <a:p>
            <a:pPr marL="1257300" lvl="2" indent="-342900">
              <a:buFont typeface="Arial" pitchFamily="34" charset="0"/>
              <a:buChar char="•"/>
            </a:pPr>
            <a:r>
              <a:rPr lang="en-US" dirty="0">
                <a:solidFill>
                  <a:srgbClr val="000000"/>
                </a:solidFill>
                <a:latin typeface="Nunito-Black"/>
                <a:cs typeface="Nunito-Black"/>
              </a:rPr>
              <a:t>Pushing</a:t>
            </a:r>
          </a:p>
          <a:p>
            <a:pPr marL="1257300" lvl="2" indent="-342900">
              <a:buFont typeface="Arial" pitchFamily="34" charset="0"/>
              <a:buChar char="•"/>
            </a:pPr>
            <a:r>
              <a:rPr lang="en-US" dirty="0">
                <a:solidFill>
                  <a:srgbClr val="000000"/>
                </a:solidFill>
                <a:latin typeface="Nunito-Black"/>
                <a:cs typeface="Nunito-Black"/>
              </a:rPr>
              <a:t>Pulling</a:t>
            </a:r>
          </a:p>
          <a:p>
            <a:pPr marL="1257300" lvl="2" indent="-342900">
              <a:buFont typeface="Arial" pitchFamily="34" charset="0"/>
              <a:buChar char="•"/>
            </a:pPr>
            <a:r>
              <a:rPr lang="en-US" dirty="0">
                <a:solidFill>
                  <a:srgbClr val="000000"/>
                </a:solidFill>
                <a:latin typeface="Nunito-Black"/>
                <a:cs typeface="Nunito-Black"/>
              </a:rPr>
              <a:t>Running</a:t>
            </a:r>
          </a:p>
          <a:p>
            <a:pPr marL="1257300" lvl="2" indent="-342900">
              <a:buFont typeface="Arial" pitchFamily="34" charset="0"/>
              <a:buChar char="•"/>
            </a:pPr>
            <a:r>
              <a:rPr lang="en-US" dirty="0">
                <a:solidFill>
                  <a:srgbClr val="000000"/>
                </a:solidFill>
                <a:latin typeface="Nunito-Black"/>
                <a:cs typeface="Nunito-Black"/>
              </a:rPr>
              <a:t>Rolling</a:t>
            </a:r>
          </a:p>
          <a:p>
            <a:pPr marL="1257300" lvl="2" indent="-342900">
              <a:buFont typeface="Arial" pitchFamily="34" charset="0"/>
              <a:buChar char="•"/>
            </a:pPr>
            <a:r>
              <a:rPr lang="en-US" dirty="0">
                <a:solidFill>
                  <a:srgbClr val="000000"/>
                </a:solidFill>
                <a:latin typeface="Nunito-Black"/>
                <a:cs typeface="Nunito-Black"/>
              </a:rPr>
              <a:t>Sliding</a:t>
            </a:r>
          </a:p>
          <a:p>
            <a:pPr marL="1257300" lvl="2" indent="-342900">
              <a:buFont typeface="Arial" pitchFamily="34" charset="0"/>
              <a:buChar char="•"/>
            </a:pPr>
            <a:r>
              <a:rPr lang="en-US" dirty="0">
                <a:solidFill>
                  <a:srgbClr val="000000"/>
                </a:solidFill>
                <a:latin typeface="Nunito-Black"/>
                <a:cs typeface="Nunito-Black"/>
              </a:rPr>
              <a:t>Shaking</a:t>
            </a:r>
          </a:p>
          <a:p>
            <a:pPr marL="1257300" lvl="2" indent="-342900">
              <a:buFont typeface="+mj-lt"/>
              <a:buAutoNum type="arabicPeriod"/>
            </a:pPr>
            <a:endParaRPr lang="en-US" b="1" dirty="0">
              <a:solidFill>
                <a:srgbClr val="000000"/>
              </a:solidFill>
            </a:endParaRPr>
          </a:p>
        </p:txBody>
      </p:sp>
      <p:sp>
        <p:nvSpPr>
          <p:cNvPr id="7" name="TextBox 6"/>
          <p:cNvSpPr txBox="1"/>
          <p:nvPr/>
        </p:nvSpPr>
        <p:spPr>
          <a:xfrm>
            <a:off x="5486400" y="2961467"/>
            <a:ext cx="2819400" cy="2862322"/>
          </a:xfrm>
          <a:prstGeom prst="rect">
            <a:avLst/>
          </a:prstGeom>
          <a:noFill/>
        </p:spPr>
        <p:txBody>
          <a:bodyPr wrap="square" rtlCol="0">
            <a:spAutoFit/>
          </a:bodyPr>
          <a:lstStyle/>
          <a:p>
            <a:pPr marL="1257300" lvl="2" indent="-342900">
              <a:buFont typeface="Arial" pitchFamily="34" charset="0"/>
              <a:buChar char="•"/>
            </a:pPr>
            <a:r>
              <a:rPr lang="en-US" dirty="0">
                <a:solidFill>
                  <a:srgbClr val="000000"/>
                </a:solidFill>
                <a:latin typeface="Nunito-Black"/>
                <a:cs typeface="Nunito-Black"/>
              </a:rPr>
              <a:t>Skipping</a:t>
            </a:r>
          </a:p>
          <a:p>
            <a:pPr marL="1257300" lvl="2" indent="-342900">
              <a:buFont typeface="Arial" pitchFamily="34" charset="0"/>
              <a:buChar char="•"/>
            </a:pPr>
            <a:r>
              <a:rPr lang="en-US" dirty="0">
                <a:solidFill>
                  <a:srgbClr val="000000"/>
                </a:solidFill>
                <a:latin typeface="Nunito-Black"/>
                <a:cs typeface="Nunito-Black"/>
              </a:rPr>
              <a:t>Stepping</a:t>
            </a:r>
          </a:p>
          <a:p>
            <a:pPr marL="1257300" lvl="2" indent="-342900">
              <a:buFont typeface="Arial" pitchFamily="34" charset="0"/>
              <a:buChar char="•"/>
            </a:pPr>
            <a:r>
              <a:rPr lang="en-US" dirty="0">
                <a:solidFill>
                  <a:srgbClr val="000000"/>
                </a:solidFill>
                <a:latin typeface="Nunito-Black"/>
                <a:cs typeface="Nunito-Black"/>
              </a:rPr>
              <a:t>Swaying</a:t>
            </a:r>
          </a:p>
          <a:p>
            <a:pPr marL="1257300" lvl="2" indent="-342900">
              <a:buFont typeface="Arial" pitchFamily="34" charset="0"/>
              <a:buChar char="•"/>
            </a:pPr>
            <a:r>
              <a:rPr lang="en-US" dirty="0">
                <a:solidFill>
                  <a:srgbClr val="000000"/>
                </a:solidFill>
                <a:latin typeface="Nunito-Black"/>
                <a:cs typeface="Nunito-Black"/>
              </a:rPr>
              <a:t>Stretching</a:t>
            </a:r>
          </a:p>
          <a:p>
            <a:pPr marL="1257300" lvl="2" indent="-342900">
              <a:buFont typeface="Arial" pitchFamily="34" charset="0"/>
              <a:buChar char="•"/>
            </a:pPr>
            <a:r>
              <a:rPr lang="en-US" dirty="0">
                <a:solidFill>
                  <a:srgbClr val="000000"/>
                </a:solidFill>
                <a:latin typeface="Nunito-Black"/>
                <a:cs typeface="Nunito-Black"/>
              </a:rPr>
              <a:t>Swinging</a:t>
            </a:r>
          </a:p>
          <a:p>
            <a:pPr marL="1257300" lvl="2" indent="-342900">
              <a:buFont typeface="Arial" pitchFamily="34" charset="0"/>
              <a:buChar char="•"/>
            </a:pPr>
            <a:r>
              <a:rPr lang="en-US" dirty="0">
                <a:solidFill>
                  <a:srgbClr val="000000"/>
                </a:solidFill>
                <a:latin typeface="Nunito-Black"/>
                <a:cs typeface="Nunito-Black"/>
              </a:rPr>
              <a:t>Twisting</a:t>
            </a:r>
          </a:p>
          <a:p>
            <a:pPr marL="1257300" lvl="2" indent="-342900">
              <a:buFont typeface="Arial" pitchFamily="34" charset="0"/>
              <a:buChar char="•"/>
            </a:pPr>
            <a:r>
              <a:rPr lang="en-US" dirty="0">
                <a:solidFill>
                  <a:srgbClr val="000000"/>
                </a:solidFill>
                <a:latin typeface="Nunito-Black"/>
                <a:cs typeface="Nunito-Black"/>
              </a:rPr>
              <a:t>Turning</a:t>
            </a:r>
          </a:p>
          <a:p>
            <a:pPr marL="1257300" lvl="2" indent="-342900">
              <a:buFont typeface="Arial" pitchFamily="34" charset="0"/>
              <a:buChar char="•"/>
            </a:pPr>
            <a:r>
              <a:rPr lang="en-US" dirty="0">
                <a:solidFill>
                  <a:srgbClr val="000000"/>
                </a:solidFill>
                <a:latin typeface="Nunito-Black"/>
                <a:cs typeface="Nunito-Black"/>
              </a:rPr>
              <a:t>Tumbling</a:t>
            </a:r>
          </a:p>
          <a:p>
            <a:pPr marL="1257300" lvl="2" indent="-342900">
              <a:buFont typeface="Arial" pitchFamily="34" charset="0"/>
              <a:buChar char="•"/>
            </a:pPr>
            <a:r>
              <a:rPr lang="en-US" dirty="0">
                <a:solidFill>
                  <a:srgbClr val="000000"/>
                </a:solidFill>
                <a:latin typeface="Nunito-Black"/>
                <a:cs typeface="Nunito-Black"/>
              </a:rPr>
              <a:t>Throwing</a:t>
            </a:r>
          </a:p>
          <a:p>
            <a:pPr marL="1257300" lvl="2" indent="-342900">
              <a:buFont typeface="Arial" pitchFamily="34" charset="0"/>
              <a:buChar char="•"/>
            </a:pPr>
            <a:r>
              <a:rPr lang="en-US" dirty="0">
                <a:solidFill>
                  <a:srgbClr val="000000"/>
                </a:solidFill>
                <a:latin typeface="Nunito-Black"/>
                <a:cs typeface="Nunito-Black"/>
              </a:rPr>
              <a:t>Walking</a:t>
            </a:r>
          </a:p>
        </p:txBody>
      </p:sp>
    </p:spTree>
    <p:extLst>
      <p:ext uri="{BB962C8B-B14F-4D97-AF65-F5344CB8AC3E}">
        <p14:creationId xmlns:p14="http://schemas.microsoft.com/office/powerpoint/2010/main" val="845004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normAutofit/>
          </a:bodyPr>
          <a:lstStyle/>
          <a:p>
            <a:pPr>
              <a:spcAft>
                <a:spcPts val="1200"/>
              </a:spcAft>
            </a:pPr>
            <a:r>
              <a:rPr lang="en-US" dirty="0">
                <a:latin typeface="Nunito-Black"/>
                <a:cs typeface="Nunito-Black"/>
              </a:rPr>
              <a:t>In Kinder:</a:t>
            </a:r>
            <a:br>
              <a:rPr lang="en-US" dirty="0">
                <a:latin typeface="Nunito-Black"/>
                <a:cs typeface="Nunito-Black"/>
              </a:rPr>
            </a:br>
            <a:r>
              <a:rPr lang="en-US" dirty="0">
                <a:solidFill>
                  <a:schemeClr val="bg1"/>
                </a:solidFill>
                <a:latin typeface="Nunito-Black"/>
                <a:cs typeface="Nunito-Black"/>
              </a:rPr>
              <a:t> “We Utilize Gymnastics Skills To Teach Life Skills”</a:t>
            </a:r>
          </a:p>
        </p:txBody>
      </p:sp>
      <p:sp>
        <p:nvSpPr>
          <p:cNvPr id="3" name="Content Placeholder 2"/>
          <p:cNvSpPr>
            <a:spLocks noGrp="1"/>
          </p:cNvSpPr>
          <p:nvPr>
            <p:ph idx="1"/>
          </p:nvPr>
        </p:nvSpPr>
        <p:spPr>
          <a:xfrm>
            <a:off x="457200" y="3048000"/>
            <a:ext cx="8229600" cy="3078163"/>
          </a:xfrm>
        </p:spPr>
        <p:txBody>
          <a:bodyPr>
            <a:normAutofit fontScale="92500"/>
          </a:bodyPr>
          <a:lstStyle/>
          <a:p>
            <a:r>
              <a:rPr lang="en-US" dirty="0">
                <a:latin typeface="Nunito-Regular"/>
                <a:cs typeface="Nunito-Regular"/>
              </a:rPr>
              <a:t>This Is Very Different Than Teaching Kinder Age Children Gymnastics Skills.</a:t>
            </a:r>
          </a:p>
          <a:p>
            <a:pPr marL="0" indent="0" algn="ctr">
              <a:buNone/>
            </a:pPr>
            <a:r>
              <a:rPr lang="en-US" dirty="0">
                <a:solidFill>
                  <a:srgbClr val="FFFF00"/>
                </a:solidFill>
                <a:latin typeface="Nunito-Regular"/>
                <a:cs typeface="Nunito-Regular"/>
              </a:rPr>
              <a:t>BUT…</a:t>
            </a:r>
          </a:p>
          <a:p>
            <a:r>
              <a:rPr lang="en-US" dirty="0">
                <a:solidFill>
                  <a:schemeClr val="bg1">
                    <a:lumMod val="50000"/>
                  </a:schemeClr>
                </a:solidFill>
                <a:latin typeface="Nunito-Regular"/>
                <a:cs typeface="Nunito-Regular"/>
              </a:rPr>
              <a:t>That Doesn’t Mean That Children Who Take Kinder Classes Will NOT Learn Gymnastics Skills…In Fact They Will &amp; They Do!</a:t>
            </a:r>
          </a:p>
          <a:p>
            <a:endParaRPr lang="en-US" dirty="0"/>
          </a:p>
        </p:txBody>
      </p:sp>
    </p:spTree>
    <p:extLst>
      <p:ext uri="{BB962C8B-B14F-4D97-AF65-F5344CB8AC3E}">
        <p14:creationId xmlns:p14="http://schemas.microsoft.com/office/powerpoint/2010/main" val="64633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Nunito-Black"/>
                <a:cs typeface="Nunito-Black"/>
              </a:rPr>
              <a:t>EQUIPMENT</a:t>
            </a:r>
            <a:endParaRPr lang="en-US" dirty="0">
              <a:latin typeface="Nunito-Black"/>
              <a:cs typeface="Nunito-Black"/>
            </a:endParaRPr>
          </a:p>
        </p:txBody>
      </p:sp>
      <p:sp>
        <p:nvSpPr>
          <p:cNvPr id="3" name="Content Placeholder 2"/>
          <p:cNvSpPr>
            <a:spLocks noGrp="1"/>
          </p:cNvSpPr>
          <p:nvPr>
            <p:ph idx="1"/>
          </p:nvPr>
        </p:nvSpPr>
        <p:spPr>
          <a:xfrm>
            <a:off x="457200" y="1600200"/>
            <a:ext cx="3429000" cy="5010149"/>
          </a:xfrm>
        </p:spPr>
        <p:txBody>
          <a:bodyPr>
            <a:normAutofit fontScale="92500" lnSpcReduction="10000"/>
          </a:bodyPr>
          <a:lstStyle/>
          <a:p>
            <a:r>
              <a:rPr lang="en-US" dirty="0">
                <a:solidFill>
                  <a:srgbClr val="FFFF00"/>
                </a:solidFill>
                <a:latin typeface="Nunito-Black"/>
                <a:cs typeface="Nunito-Black"/>
              </a:rPr>
              <a:t>Warm-Up</a:t>
            </a:r>
          </a:p>
          <a:p>
            <a:r>
              <a:rPr lang="en-US" dirty="0">
                <a:solidFill>
                  <a:srgbClr val="FFFF00"/>
                </a:solidFill>
                <a:latin typeface="Nunito-Black"/>
                <a:cs typeface="Nunito-Black"/>
              </a:rPr>
              <a:t>Vault</a:t>
            </a:r>
          </a:p>
          <a:p>
            <a:r>
              <a:rPr lang="en-US" dirty="0">
                <a:solidFill>
                  <a:srgbClr val="FFFF00"/>
                </a:solidFill>
                <a:latin typeface="Nunito-Black"/>
                <a:cs typeface="Nunito-Black"/>
              </a:rPr>
              <a:t>Bars</a:t>
            </a:r>
          </a:p>
          <a:p>
            <a:r>
              <a:rPr lang="en-US" dirty="0">
                <a:solidFill>
                  <a:srgbClr val="FFFF00"/>
                </a:solidFill>
                <a:latin typeface="Nunito-Black"/>
                <a:cs typeface="Nunito-Black"/>
              </a:rPr>
              <a:t>Beam </a:t>
            </a:r>
          </a:p>
          <a:p>
            <a:r>
              <a:rPr lang="en-US" dirty="0">
                <a:solidFill>
                  <a:srgbClr val="FFFF00"/>
                </a:solidFill>
                <a:latin typeface="Nunito-Black"/>
                <a:cs typeface="Nunito-Black"/>
              </a:rPr>
              <a:t>Floor Stations</a:t>
            </a:r>
          </a:p>
          <a:p>
            <a:r>
              <a:rPr lang="en-US" dirty="0">
                <a:solidFill>
                  <a:srgbClr val="FFFF00"/>
                </a:solidFill>
                <a:latin typeface="Nunito-Black"/>
                <a:cs typeface="Nunito-Black"/>
              </a:rPr>
              <a:t>Obstacle Courses</a:t>
            </a:r>
          </a:p>
          <a:p>
            <a:r>
              <a:rPr lang="en-US" dirty="0">
                <a:solidFill>
                  <a:srgbClr val="FFFF00"/>
                </a:solidFill>
                <a:latin typeface="Nunito-Black"/>
                <a:cs typeface="Nunito-Black"/>
              </a:rPr>
              <a:t>Relays</a:t>
            </a:r>
          </a:p>
          <a:p>
            <a:r>
              <a:rPr lang="en-US" dirty="0">
                <a:solidFill>
                  <a:srgbClr val="FFFF00"/>
                </a:solidFill>
                <a:latin typeface="Nunito-Black"/>
                <a:cs typeface="Nunito-Black"/>
              </a:rPr>
              <a:t>Games</a:t>
            </a:r>
          </a:p>
          <a:p>
            <a:r>
              <a:rPr lang="en-US" dirty="0">
                <a:solidFill>
                  <a:srgbClr val="FFFF00"/>
                </a:solidFill>
                <a:latin typeface="Nunito-Black"/>
                <a:cs typeface="Nunito-Black"/>
              </a:rPr>
              <a:t>Conditioning</a:t>
            </a:r>
          </a:p>
        </p:txBody>
      </p:sp>
      <p:pic>
        <p:nvPicPr>
          <p:cNvPr id="9218" name="Picture 2" descr="http://www.a-glove.com/wp-content/uploads/2012/10/equ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600200"/>
            <a:ext cx="4876800" cy="5010150"/>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95459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240" y="274638"/>
            <a:ext cx="6732560" cy="1143000"/>
          </a:xfrm>
        </p:spPr>
        <p:txBody>
          <a:bodyPr/>
          <a:lstStyle/>
          <a:p>
            <a:r>
              <a:rPr lang="en-US" dirty="0">
                <a:solidFill>
                  <a:srgbClr val="000000"/>
                </a:solidFill>
                <a:latin typeface="Nunito-Black"/>
                <a:cs typeface="Nunito-Black"/>
              </a:rPr>
              <a:t>Why No Trampoline?</a:t>
            </a:r>
          </a:p>
        </p:txBody>
      </p:sp>
      <p:pic>
        <p:nvPicPr>
          <p:cNvPr id="3074" name="Picture 2" descr="C:\Users\Owner\Documents\Images\Shutterstock Images\shutterstock_595586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907" r="5762" b="9340"/>
          <a:stretch/>
        </p:blipFill>
        <p:spPr bwMode="auto">
          <a:xfrm>
            <a:off x="6524494" y="3538538"/>
            <a:ext cx="2492506" cy="32131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457200" y="1912900"/>
            <a:ext cx="6642100" cy="4525963"/>
          </a:xfrm>
        </p:spPr>
        <p:txBody>
          <a:bodyPr/>
          <a:lstStyle/>
          <a:p>
            <a:r>
              <a:rPr lang="en-US" dirty="0">
                <a:solidFill>
                  <a:srgbClr val="000000"/>
                </a:solidFill>
                <a:latin typeface="Nunito-Regular"/>
                <a:cs typeface="Nunito-Regular"/>
              </a:rPr>
              <a:t>Neck – Spine Connection</a:t>
            </a:r>
          </a:p>
          <a:p>
            <a:pPr lvl="1"/>
            <a:r>
              <a:rPr lang="en-US" dirty="0">
                <a:solidFill>
                  <a:srgbClr val="000000"/>
                </a:solidFill>
                <a:latin typeface="Nunito-Regular"/>
                <a:cs typeface="Nunito-Regular"/>
              </a:rPr>
              <a:t>Is not fully strengthened yet</a:t>
            </a:r>
          </a:p>
          <a:p>
            <a:r>
              <a:rPr lang="en-US" dirty="0">
                <a:solidFill>
                  <a:srgbClr val="000000"/>
                </a:solidFill>
                <a:latin typeface="Nunito-Regular"/>
                <a:cs typeface="Nunito-Regular"/>
              </a:rPr>
              <a:t>Developing “Gross Motor Skills”</a:t>
            </a:r>
          </a:p>
          <a:p>
            <a:pPr lvl="1"/>
            <a:r>
              <a:rPr lang="en-US" dirty="0">
                <a:solidFill>
                  <a:srgbClr val="000000"/>
                </a:solidFill>
                <a:latin typeface="Nunito-Regular"/>
                <a:cs typeface="Nunito-Regular"/>
              </a:rPr>
              <a:t>Body Control</a:t>
            </a:r>
          </a:p>
          <a:p>
            <a:r>
              <a:rPr lang="en-US" dirty="0">
                <a:solidFill>
                  <a:srgbClr val="000000"/>
                </a:solidFill>
                <a:latin typeface="Nunito-Regular"/>
                <a:cs typeface="Nunito-Regular"/>
              </a:rPr>
              <a:t>Bouncing vs. Taking Flight</a:t>
            </a:r>
          </a:p>
          <a:p>
            <a:pPr lvl="1"/>
            <a:r>
              <a:rPr lang="en-US" dirty="0">
                <a:solidFill>
                  <a:srgbClr val="000000"/>
                </a:solidFill>
                <a:latin typeface="Nunito-Regular"/>
                <a:cs typeface="Nunito-Regular"/>
              </a:rPr>
              <a:t>Feet never leave the trampoline</a:t>
            </a:r>
          </a:p>
          <a:p>
            <a:pPr lvl="1"/>
            <a:r>
              <a:rPr lang="en-US" dirty="0">
                <a:solidFill>
                  <a:srgbClr val="000000"/>
                </a:solidFill>
                <a:latin typeface="Nunito-Regular"/>
                <a:cs typeface="Nunito-Regular"/>
              </a:rPr>
              <a:t>Feet leave the trampoline and </a:t>
            </a:r>
          </a:p>
          <a:p>
            <a:pPr marL="457200" lvl="1" indent="0">
              <a:buNone/>
            </a:pPr>
            <a:r>
              <a:rPr lang="en-US" dirty="0">
                <a:solidFill>
                  <a:srgbClr val="000000"/>
                </a:solidFill>
                <a:latin typeface="Nunito-Regular"/>
                <a:cs typeface="Nunito-Regular"/>
              </a:rPr>
              <a:t>   body control is required</a:t>
            </a:r>
          </a:p>
        </p:txBody>
      </p:sp>
      <p:pic>
        <p:nvPicPr>
          <p:cNvPr id="4" name="Picture 2" descr="C:\Users\Owner\Documents\ArtWork\SafetyFirs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878040" cy="190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35872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57" y="990601"/>
            <a:ext cx="8809789" cy="5693610"/>
          </a:xfrm>
        </p:spPr>
        <p:txBody>
          <a:bodyPr>
            <a:noAutofit/>
          </a:bodyPr>
          <a:lstStyle/>
          <a:p>
            <a:r>
              <a:rPr lang="en-US" sz="2300" dirty="0">
                <a:latin typeface="Nunito-Regular"/>
                <a:cs typeface="Nunito-Regular"/>
              </a:rPr>
              <a:t>The Monarchs Girls Recreational program is designed to foster the growth and aptitude of your child’s foundational gymnastics comprehension and ability. Our safety and curriculum certified instructors use gymnastics as a tool for physical development, gymnastics ability, as well as facilitating confidence, sportsmanship, courage, goal setting, time management and a myriad of additional psychosocial benefits. Your child will gain strength, agility, flexibility, and balance through gymnastics progressions and skill deconstruction. Artistic gymnastics students will utilize Vault, Bars, Beam and Floor as well as go through a warm - up and group conditioning sequence. Rhythmic gymnastics students will utilize the Rope, Hoop, Ball, Clubs, and Ribbon as well as go through a warm - up and group conditioning sequence. At Monarchs we aim to inspire your dynamic child to grow! Find a class today and see your child flourish.</a:t>
            </a:r>
          </a:p>
        </p:txBody>
      </p:sp>
      <p:sp>
        <p:nvSpPr>
          <p:cNvPr id="3" name="Title 1"/>
          <p:cNvSpPr txBox="1">
            <a:spLocks/>
          </p:cNvSpPr>
          <p:nvPr/>
        </p:nvSpPr>
        <p:spPr>
          <a:xfrm>
            <a:off x="457200" y="274638"/>
            <a:ext cx="8229600" cy="715962"/>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00"/>
                </a:solidFill>
                <a:latin typeface="Nunito-Black"/>
                <a:cs typeface="Nunito-Black"/>
              </a:rPr>
              <a:t>Girls Recreational</a:t>
            </a:r>
          </a:p>
        </p:txBody>
      </p:sp>
    </p:spTree>
    <p:extLst>
      <p:ext uri="{BB962C8B-B14F-4D97-AF65-F5344CB8AC3E}">
        <p14:creationId xmlns:p14="http://schemas.microsoft.com/office/powerpoint/2010/main" val="926690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15962"/>
          </a:xfrm>
        </p:spPr>
        <p:txBody>
          <a:bodyPr>
            <a:normAutofit fontScale="90000"/>
          </a:bodyPr>
          <a:lstStyle/>
          <a:p>
            <a:r>
              <a:rPr lang="en-US" dirty="0">
                <a:latin typeface="Nunito-Black"/>
                <a:cs typeface="Nunito-Black"/>
              </a:rPr>
              <a:t>Girls Recreational Gymnastics</a:t>
            </a:r>
          </a:p>
        </p:txBody>
      </p:sp>
      <p:pic>
        <p:nvPicPr>
          <p:cNvPr id="4" name="Picture 3" descr="Monarchs Gymnastics Blue.jpg"/>
          <p:cNvPicPr>
            <a:picLocks noChangeAspect="1"/>
          </p:cNvPicPr>
          <p:nvPr/>
        </p:nvPicPr>
        <p:blipFill rotWithShape="1">
          <a:blip r:embed="rId2">
            <a:extLst>
              <a:ext uri="{BEBA8EAE-BF5A-486C-A8C5-ECC9F3942E4B}">
                <a14:imgProps xmlns:a14="http://schemas.microsoft.com/office/drawing/2010/main">
                  <a14:imgLayer r:embed="rId3">
                    <a14:imgEffect>
                      <a14:backgroundRemoval t="9973" b="95926" l="2070" r="81392"/>
                    </a14:imgEffect>
                  </a14:imgLayer>
                </a14:imgProps>
              </a:ext>
              <a:ext uri="{28A0092B-C50C-407E-A947-70E740481C1C}">
                <a14:useLocalDpi xmlns:a14="http://schemas.microsoft.com/office/drawing/2010/main" val="0"/>
              </a:ext>
            </a:extLst>
          </a:blip>
          <a:srcRect l="2354" t="13753" r="18415" b="2476"/>
          <a:stretch/>
        </p:blipFill>
        <p:spPr>
          <a:xfrm>
            <a:off x="2540090" y="2330738"/>
            <a:ext cx="6415693" cy="4527262"/>
          </a:xfrm>
          <a:prstGeom prst="rect">
            <a:avLst/>
          </a:prstGeom>
        </p:spPr>
      </p:pic>
      <p:sp>
        <p:nvSpPr>
          <p:cNvPr id="3" name="Content Placeholder 2"/>
          <p:cNvSpPr>
            <a:spLocks noGrp="1"/>
          </p:cNvSpPr>
          <p:nvPr>
            <p:ph idx="1"/>
          </p:nvPr>
        </p:nvSpPr>
        <p:spPr>
          <a:xfrm>
            <a:off x="457200" y="762000"/>
            <a:ext cx="4963406" cy="5791200"/>
          </a:xfrm>
        </p:spPr>
        <p:txBody>
          <a:bodyPr>
            <a:normAutofit fontScale="92500"/>
          </a:bodyPr>
          <a:lstStyle/>
          <a:p>
            <a:r>
              <a:rPr lang="en-US" dirty="0">
                <a:solidFill>
                  <a:srgbClr val="7030A0"/>
                </a:solidFill>
                <a:latin typeface="Nunito-Medium"/>
                <a:cs typeface="Nunito-Medium"/>
              </a:rPr>
              <a:t>Purple (Beginning Part 1)</a:t>
            </a:r>
          </a:p>
          <a:p>
            <a:pPr lvl="1">
              <a:buFont typeface="Arial" pitchFamily="34" charset="0"/>
              <a:buChar char="•"/>
            </a:pPr>
            <a:r>
              <a:rPr lang="en-US" dirty="0">
                <a:latin typeface="Nunito-Medium"/>
                <a:cs typeface="Nunito-Medium"/>
              </a:rPr>
              <a:t>6yrs – 8yrs</a:t>
            </a:r>
          </a:p>
          <a:p>
            <a:pPr lvl="1">
              <a:buFont typeface="Arial" pitchFamily="34" charset="0"/>
              <a:buChar char="•"/>
            </a:pPr>
            <a:r>
              <a:rPr lang="en-US" dirty="0">
                <a:latin typeface="Nunito-Medium"/>
                <a:cs typeface="Nunito-Medium"/>
              </a:rPr>
              <a:t>9yrs – 13yrs</a:t>
            </a:r>
          </a:p>
          <a:p>
            <a:r>
              <a:rPr lang="en-US" dirty="0">
                <a:solidFill>
                  <a:srgbClr val="CC0066"/>
                </a:solidFill>
                <a:latin typeface="Nunito-Medium"/>
                <a:cs typeface="Nunito-Medium"/>
              </a:rPr>
              <a:t>Pink (Beginning Part 2)</a:t>
            </a:r>
          </a:p>
          <a:p>
            <a:pPr lvl="1">
              <a:buFont typeface="Arial" pitchFamily="34" charset="0"/>
              <a:buChar char="•"/>
            </a:pPr>
            <a:r>
              <a:rPr lang="en-US" dirty="0">
                <a:latin typeface="Nunito-Medium"/>
                <a:cs typeface="Nunito-Medium"/>
              </a:rPr>
              <a:t>6yrs – 8yrs</a:t>
            </a:r>
          </a:p>
          <a:p>
            <a:pPr lvl="1">
              <a:buFont typeface="Arial" pitchFamily="34" charset="0"/>
              <a:buChar char="•"/>
            </a:pPr>
            <a:r>
              <a:rPr lang="en-US" dirty="0">
                <a:latin typeface="Nunito-Medium"/>
                <a:cs typeface="Nunito-Medium"/>
              </a:rPr>
              <a:t>9yrs – 13yrs</a:t>
            </a:r>
          </a:p>
          <a:p>
            <a:r>
              <a:rPr lang="en-US" dirty="0">
                <a:solidFill>
                  <a:srgbClr val="0070C0"/>
                </a:solidFill>
                <a:latin typeface="Nunito-Medium"/>
                <a:cs typeface="Nunito-Medium"/>
              </a:rPr>
              <a:t>Blue (Intermediate)</a:t>
            </a:r>
          </a:p>
          <a:p>
            <a:pPr lvl="1">
              <a:buFont typeface="Arial" pitchFamily="34" charset="0"/>
              <a:buChar char="•"/>
            </a:pPr>
            <a:r>
              <a:rPr lang="en-US" dirty="0">
                <a:latin typeface="Nunito-Medium"/>
                <a:cs typeface="Nunito-Medium"/>
              </a:rPr>
              <a:t>6yrs – 8yrs</a:t>
            </a:r>
          </a:p>
          <a:p>
            <a:pPr lvl="1">
              <a:buFont typeface="Arial" pitchFamily="34" charset="0"/>
              <a:buChar char="•"/>
            </a:pPr>
            <a:r>
              <a:rPr lang="en-US" dirty="0">
                <a:latin typeface="Nunito-Medium"/>
                <a:cs typeface="Nunito-Medium"/>
              </a:rPr>
              <a:t>9yrs – 13yrs</a:t>
            </a:r>
          </a:p>
          <a:p>
            <a:r>
              <a:rPr lang="en-US" dirty="0">
                <a:solidFill>
                  <a:srgbClr val="00B050"/>
                </a:solidFill>
                <a:latin typeface="Nunito-Medium"/>
                <a:cs typeface="Nunito-Medium"/>
              </a:rPr>
              <a:t>Green (Advanced)</a:t>
            </a:r>
          </a:p>
          <a:p>
            <a:r>
              <a:rPr lang="en-US" dirty="0">
                <a:solidFill>
                  <a:srgbClr val="FFFF00"/>
                </a:solidFill>
                <a:latin typeface="Nunito-Medium"/>
                <a:cs typeface="Nunito-Medium"/>
              </a:rPr>
              <a:t>Yellow (Pre-Xcel)</a:t>
            </a:r>
          </a:p>
        </p:txBody>
      </p:sp>
    </p:spTree>
    <p:extLst>
      <p:ext uri="{BB962C8B-B14F-4D97-AF65-F5344CB8AC3E}">
        <p14:creationId xmlns:p14="http://schemas.microsoft.com/office/powerpoint/2010/main" val="79834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br>
              <a:rPr lang="en-US" sz="6000" dirty="0">
                <a:solidFill>
                  <a:schemeClr val="bg1"/>
                </a:solidFill>
              </a:rPr>
            </a:br>
            <a:br>
              <a:rPr lang="en-US" sz="6000" dirty="0">
                <a:solidFill>
                  <a:schemeClr val="bg1"/>
                </a:solidFill>
              </a:rPr>
            </a:br>
            <a:br>
              <a:rPr lang="en-US" sz="6000" b="1" dirty="0"/>
            </a:br>
            <a:br>
              <a:rPr lang="en-US" sz="6000" b="1" dirty="0"/>
            </a:br>
            <a:endParaRPr lang="en-US" sz="3000" b="1" dirty="0">
              <a:solidFill>
                <a:srgbClr val="FFFF00"/>
              </a:solidFill>
              <a:latin typeface="Arial Rounded MT Bold" pitchFamily="34" charset="0"/>
            </a:endParaRPr>
          </a:p>
        </p:txBody>
      </p:sp>
      <p:sp>
        <p:nvSpPr>
          <p:cNvPr id="9" name="Subtitle 8"/>
          <p:cNvSpPr>
            <a:spLocks noGrp="1"/>
          </p:cNvSpPr>
          <p:nvPr>
            <p:ph type="subTitle" idx="1"/>
          </p:nvPr>
        </p:nvSpPr>
        <p:spPr>
          <a:xfrm>
            <a:off x="304800" y="228600"/>
            <a:ext cx="8534400" cy="6172200"/>
          </a:xfrm>
        </p:spPr>
        <p:txBody>
          <a:bodyPr/>
          <a:lstStyle/>
          <a:p>
            <a:r>
              <a:rPr lang="en-US" sz="4800" dirty="0">
                <a:solidFill>
                  <a:schemeClr val="tx1"/>
                </a:solidFill>
                <a:latin typeface="Nunito-Black"/>
                <a:cs typeface="Nunito-Black"/>
              </a:rPr>
              <a:t>Monarchs Mission Statement:</a:t>
            </a:r>
          </a:p>
          <a:p>
            <a:endParaRPr lang="en-US" dirty="0">
              <a:solidFill>
                <a:schemeClr val="tx1"/>
              </a:solidFill>
              <a:latin typeface="Nunito-Regular"/>
              <a:cs typeface="Nunito-Regular"/>
            </a:endParaRPr>
          </a:p>
          <a:p>
            <a:r>
              <a:rPr lang="en-US" dirty="0">
                <a:solidFill>
                  <a:schemeClr val="tx1"/>
                </a:solidFill>
                <a:latin typeface="Nunito-Regular"/>
                <a:cs typeface="Nunito-Regular"/>
              </a:rPr>
              <a:t>“Our mission at Monarchs is to cultivate a foundation of physical activity for future generations through body awareness and proper technique while developing a love for fitness and community from childhood.”</a:t>
            </a:r>
          </a:p>
        </p:txBody>
      </p:sp>
    </p:spTree>
    <p:extLst>
      <p:ext uri="{BB962C8B-B14F-4D97-AF65-F5344CB8AC3E}">
        <p14:creationId xmlns:p14="http://schemas.microsoft.com/office/powerpoint/2010/main" val="1433182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7030A0"/>
                </a:solidFill>
                <a:latin typeface="Nunito-Black"/>
                <a:cs typeface="Nunito-Black"/>
              </a:rPr>
              <a:t>PURPLE</a:t>
            </a:r>
            <a:br>
              <a:rPr lang="en-US" b="1" dirty="0">
                <a:solidFill>
                  <a:srgbClr val="7030A0"/>
                </a:solidFill>
              </a:rPr>
            </a:br>
            <a:r>
              <a:rPr lang="en-US" sz="3300" dirty="0">
                <a:latin typeface="Nunito-Black"/>
                <a:cs typeface="Nunito-Black"/>
              </a:rPr>
              <a:t>The First Class In The Sequence</a:t>
            </a:r>
            <a:endParaRPr lang="en-US" sz="3300" dirty="0">
              <a:solidFill>
                <a:srgbClr val="7030A0"/>
              </a:solidFill>
              <a:latin typeface="Nunito-Black"/>
              <a:cs typeface="Nunito-Black"/>
            </a:endParaRPr>
          </a:p>
        </p:txBody>
      </p:sp>
      <p:sp>
        <p:nvSpPr>
          <p:cNvPr id="3" name="Content Placeholder 2"/>
          <p:cNvSpPr>
            <a:spLocks noGrp="1"/>
          </p:cNvSpPr>
          <p:nvPr>
            <p:ph sz="half" idx="1"/>
          </p:nvPr>
        </p:nvSpPr>
        <p:spPr>
          <a:xfrm>
            <a:off x="457200" y="1447800"/>
            <a:ext cx="4038600" cy="5181600"/>
          </a:xfrm>
        </p:spPr>
        <p:txBody>
          <a:bodyPr>
            <a:normAutofit fontScale="85000" lnSpcReduction="20000"/>
          </a:bodyPr>
          <a:lstStyle/>
          <a:p>
            <a:r>
              <a:rPr lang="en-US" dirty="0">
                <a:solidFill>
                  <a:schemeClr val="bg1"/>
                </a:solidFill>
                <a:latin typeface="Nunito-SemiBold"/>
                <a:cs typeface="Nunito-SemiBold"/>
              </a:rPr>
              <a:t>Vault</a:t>
            </a:r>
          </a:p>
          <a:p>
            <a:pPr lvl="1"/>
            <a:r>
              <a:rPr lang="en-US" dirty="0">
                <a:latin typeface="Nunito-SemiBold"/>
                <a:cs typeface="Nunito-SemiBold"/>
              </a:rPr>
              <a:t>Running</a:t>
            </a:r>
          </a:p>
          <a:p>
            <a:pPr lvl="1"/>
            <a:r>
              <a:rPr lang="en-US" dirty="0">
                <a:latin typeface="Nunito-SemiBold"/>
                <a:cs typeface="Nunito-SemiBold"/>
              </a:rPr>
              <a:t>Jumping</a:t>
            </a:r>
          </a:p>
          <a:p>
            <a:pPr lvl="1"/>
            <a:r>
              <a:rPr lang="en-US" dirty="0">
                <a:latin typeface="Nunito-SemiBold"/>
                <a:cs typeface="Nunito-SemiBold"/>
              </a:rPr>
              <a:t>Board Drills</a:t>
            </a:r>
          </a:p>
          <a:p>
            <a:r>
              <a:rPr lang="en-US" dirty="0">
                <a:solidFill>
                  <a:schemeClr val="bg1"/>
                </a:solidFill>
                <a:latin typeface="Nunito-SemiBold"/>
                <a:cs typeface="Nunito-SemiBold"/>
              </a:rPr>
              <a:t>Bars</a:t>
            </a:r>
          </a:p>
          <a:p>
            <a:pPr lvl="1"/>
            <a:r>
              <a:rPr lang="en-US" dirty="0">
                <a:latin typeface="Nunito-SemiBold"/>
                <a:cs typeface="Nunito-SemiBold"/>
              </a:rPr>
              <a:t>Front Support</a:t>
            </a:r>
          </a:p>
          <a:p>
            <a:pPr lvl="1"/>
            <a:r>
              <a:rPr lang="en-US" dirty="0">
                <a:latin typeface="Nunito-SemiBold"/>
                <a:cs typeface="Nunito-SemiBold"/>
              </a:rPr>
              <a:t>Cast</a:t>
            </a:r>
          </a:p>
          <a:p>
            <a:pPr lvl="1"/>
            <a:r>
              <a:rPr lang="en-US" dirty="0">
                <a:latin typeface="Nunito-SemiBold"/>
                <a:cs typeface="Nunito-SemiBold"/>
              </a:rPr>
              <a:t>Pull Over</a:t>
            </a:r>
          </a:p>
          <a:p>
            <a:pPr lvl="1"/>
            <a:r>
              <a:rPr lang="en-US" dirty="0">
                <a:latin typeface="Nunito-SemiBold"/>
                <a:cs typeface="Nunito-SemiBold"/>
              </a:rPr>
              <a:t>Rope Climb</a:t>
            </a:r>
          </a:p>
          <a:p>
            <a:r>
              <a:rPr lang="en-US" dirty="0">
                <a:solidFill>
                  <a:schemeClr val="bg1"/>
                </a:solidFill>
                <a:latin typeface="Nunito-SemiBold"/>
                <a:cs typeface="Nunito-SemiBold"/>
              </a:rPr>
              <a:t>Beam</a:t>
            </a:r>
          </a:p>
          <a:p>
            <a:pPr lvl="1"/>
            <a:r>
              <a:rPr lang="en-US" dirty="0">
                <a:latin typeface="Nunito-SemiBold"/>
                <a:cs typeface="Nunito-SemiBold"/>
              </a:rPr>
              <a:t>Walks:</a:t>
            </a:r>
          </a:p>
          <a:p>
            <a:pPr lvl="2"/>
            <a:r>
              <a:rPr lang="en-US" dirty="0">
                <a:latin typeface="Nunito-SemiBold"/>
                <a:cs typeface="Nunito-SemiBold"/>
              </a:rPr>
              <a:t>Forward</a:t>
            </a:r>
          </a:p>
          <a:p>
            <a:pPr lvl="2"/>
            <a:r>
              <a:rPr lang="en-US" dirty="0">
                <a:latin typeface="Nunito-SemiBold"/>
                <a:cs typeface="Nunito-SemiBold"/>
              </a:rPr>
              <a:t>Backwards</a:t>
            </a:r>
          </a:p>
          <a:p>
            <a:pPr lvl="2"/>
            <a:r>
              <a:rPr lang="en-US" dirty="0">
                <a:latin typeface="Nunito-SemiBold"/>
                <a:cs typeface="Nunito-SemiBold"/>
              </a:rPr>
              <a:t>Sideways</a:t>
            </a:r>
          </a:p>
          <a:p>
            <a:pPr lvl="1"/>
            <a:r>
              <a:rPr lang="en-US" dirty="0">
                <a:latin typeface="Nunito-SemiBold"/>
                <a:cs typeface="Nunito-SemiBold"/>
              </a:rPr>
              <a:t>Straight Jumps</a:t>
            </a:r>
          </a:p>
          <a:p>
            <a:pPr lvl="1"/>
            <a:r>
              <a:rPr lang="en-US" dirty="0" err="1">
                <a:latin typeface="Nunito-SemiBold"/>
                <a:cs typeface="Nunito-SemiBold"/>
              </a:rPr>
              <a:t>Relevé</a:t>
            </a:r>
            <a:endParaRPr lang="en-US" dirty="0">
              <a:latin typeface="Nunito-SemiBold"/>
              <a:cs typeface="Nunito-SemiBold"/>
            </a:endParaRPr>
          </a:p>
        </p:txBody>
      </p:sp>
      <p:sp>
        <p:nvSpPr>
          <p:cNvPr id="4" name="Content Placeholder 3"/>
          <p:cNvSpPr>
            <a:spLocks noGrp="1"/>
          </p:cNvSpPr>
          <p:nvPr>
            <p:ph sz="half" idx="2"/>
          </p:nvPr>
        </p:nvSpPr>
        <p:spPr>
          <a:xfrm>
            <a:off x="4648200" y="1524000"/>
            <a:ext cx="4038600" cy="4754563"/>
          </a:xfrm>
        </p:spPr>
        <p:txBody>
          <a:bodyPr>
            <a:normAutofit fontScale="85000" lnSpcReduction="20000"/>
          </a:bodyPr>
          <a:lstStyle/>
          <a:p>
            <a:r>
              <a:rPr lang="en-US" dirty="0">
                <a:solidFill>
                  <a:schemeClr val="bg1"/>
                </a:solidFill>
                <a:latin typeface="Nunito-SemiBold"/>
                <a:cs typeface="Nunito-SemiBold"/>
              </a:rPr>
              <a:t>Floor</a:t>
            </a:r>
          </a:p>
          <a:p>
            <a:pPr lvl="1"/>
            <a:r>
              <a:rPr lang="en-US" dirty="0">
                <a:latin typeface="Nunito-SemiBold"/>
                <a:cs typeface="Nunito-SemiBold"/>
              </a:rPr>
              <a:t>Body Positions</a:t>
            </a:r>
          </a:p>
          <a:p>
            <a:pPr lvl="2"/>
            <a:r>
              <a:rPr lang="en-US" dirty="0">
                <a:latin typeface="Nunito-SemiBold"/>
                <a:cs typeface="Nunito-SemiBold"/>
              </a:rPr>
              <a:t>Pike</a:t>
            </a:r>
          </a:p>
          <a:p>
            <a:pPr lvl="2"/>
            <a:r>
              <a:rPr lang="en-US" dirty="0">
                <a:latin typeface="Nunito-SemiBold"/>
                <a:cs typeface="Nunito-SemiBold"/>
              </a:rPr>
              <a:t>Straddle</a:t>
            </a:r>
          </a:p>
          <a:p>
            <a:pPr lvl="2"/>
            <a:r>
              <a:rPr lang="en-US" dirty="0">
                <a:latin typeface="Nunito-SemiBold"/>
                <a:cs typeface="Nunito-SemiBold"/>
              </a:rPr>
              <a:t>Tuck </a:t>
            </a:r>
          </a:p>
          <a:p>
            <a:pPr lvl="2"/>
            <a:r>
              <a:rPr lang="en-US" dirty="0">
                <a:latin typeface="Nunito-SemiBold"/>
                <a:cs typeface="Nunito-SemiBold"/>
              </a:rPr>
              <a:t>Straight</a:t>
            </a:r>
          </a:p>
          <a:p>
            <a:pPr lvl="1"/>
            <a:r>
              <a:rPr lang="en-US" dirty="0">
                <a:latin typeface="Nunito-SemiBold"/>
                <a:cs typeface="Nunito-SemiBold"/>
              </a:rPr>
              <a:t>Rolls</a:t>
            </a:r>
          </a:p>
          <a:p>
            <a:pPr lvl="2"/>
            <a:r>
              <a:rPr lang="en-US" dirty="0">
                <a:latin typeface="Nunito-SemiBold"/>
                <a:cs typeface="Nunito-SemiBold"/>
              </a:rPr>
              <a:t>Forward</a:t>
            </a:r>
          </a:p>
          <a:p>
            <a:pPr lvl="2"/>
            <a:r>
              <a:rPr lang="en-US" dirty="0">
                <a:latin typeface="Nunito-SemiBold"/>
                <a:cs typeface="Nunito-SemiBold"/>
              </a:rPr>
              <a:t>Backwards</a:t>
            </a:r>
          </a:p>
          <a:p>
            <a:pPr lvl="1"/>
            <a:r>
              <a:rPr lang="en-US" dirty="0">
                <a:latin typeface="Nunito-SemiBold"/>
                <a:cs typeface="Nunito-SemiBold"/>
              </a:rPr>
              <a:t>Bridge</a:t>
            </a:r>
          </a:p>
          <a:p>
            <a:pPr lvl="1"/>
            <a:r>
              <a:rPr lang="en-US" dirty="0">
                <a:latin typeface="Nunito-SemiBold"/>
                <a:cs typeface="Nunito-SemiBold"/>
              </a:rPr>
              <a:t>Handstand</a:t>
            </a:r>
          </a:p>
          <a:p>
            <a:pPr lvl="1"/>
            <a:r>
              <a:rPr lang="en-US" dirty="0">
                <a:latin typeface="Nunito-SemiBold"/>
                <a:cs typeface="Nunito-SemiBold"/>
              </a:rPr>
              <a:t>Cartwheel</a:t>
            </a:r>
          </a:p>
          <a:p>
            <a:r>
              <a:rPr lang="en-US" dirty="0">
                <a:solidFill>
                  <a:schemeClr val="bg1"/>
                </a:solidFill>
                <a:latin typeface="Nunito-SemiBold"/>
                <a:cs typeface="Nunito-SemiBold"/>
              </a:rPr>
              <a:t>Dance</a:t>
            </a:r>
          </a:p>
          <a:p>
            <a:pPr lvl="1"/>
            <a:r>
              <a:rPr lang="en-US" dirty="0" err="1">
                <a:latin typeface="Nunito-SemiBold"/>
                <a:cs typeface="Nunito-SemiBold"/>
              </a:rPr>
              <a:t>Relevé</a:t>
            </a:r>
            <a:endParaRPr lang="en-US" dirty="0">
              <a:latin typeface="Nunito-SemiBold"/>
              <a:cs typeface="Nunito-SemiBold"/>
            </a:endParaRPr>
          </a:p>
          <a:p>
            <a:pPr lvl="1"/>
            <a:r>
              <a:rPr lang="en-US" dirty="0">
                <a:latin typeface="Nunito-SemiBold"/>
                <a:cs typeface="Nunito-SemiBold"/>
              </a:rPr>
              <a:t>Arabesque</a:t>
            </a:r>
          </a:p>
        </p:txBody>
      </p:sp>
    </p:spTree>
    <p:extLst>
      <p:ext uri="{BB962C8B-B14F-4D97-AF65-F5344CB8AC3E}">
        <p14:creationId xmlns:p14="http://schemas.microsoft.com/office/powerpoint/2010/main" val="2208957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CC0066"/>
                </a:solidFill>
                <a:latin typeface="Nunito-Black"/>
                <a:cs typeface="Nunito-Black"/>
              </a:rPr>
              <a:t>PINK</a:t>
            </a:r>
            <a:br>
              <a:rPr lang="en-US" dirty="0">
                <a:solidFill>
                  <a:srgbClr val="7030A0"/>
                </a:solidFill>
                <a:latin typeface="Nunito-Black"/>
                <a:cs typeface="Nunito-Black"/>
              </a:rPr>
            </a:br>
            <a:r>
              <a:rPr lang="en-US" sz="3300" dirty="0">
                <a:latin typeface="Nunito-Black"/>
                <a:cs typeface="Nunito-Black"/>
              </a:rPr>
              <a:t>The Second Class In The Sequence</a:t>
            </a:r>
            <a:endParaRPr lang="en-US" sz="3300" dirty="0">
              <a:solidFill>
                <a:srgbClr val="7030A0"/>
              </a:solidFill>
              <a:latin typeface="Nunito-Black"/>
              <a:cs typeface="Nunito-Black"/>
            </a:endParaRPr>
          </a:p>
        </p:txBody>
      </p:sp>
      <p:sp>
        <p:nvSpPr>
          <p:cNvPr id="3" name="Content Placeholder 2"/>
          <p:cNvSpPr>
            <a:spLocks noGrp="1"/>
          </p:cNvSpPr>
          <p:nvPr>
            <p:ph sz="half" idx="1"/>
          </p:nvPr>
        </p:nvSpPr>
        <p:spPr>
          <a:xfrm>
            <a:off x="457200" y="1447800"/>
            <a:ext cx="4038600" cy="5181600"/>
          </a:xfrm>
        </p:spPr>
        <p:txBody>
          <a:bodyPr>
            <a:normAutofit fontScale="77500" lnSpcReduction="20000"/>
          </a:bodyPr>
          <a:lstStyle/>
          <a:p>
            <a:r>
              <a:rPr lang="en-US" dirty="0">
                <a:solidFill>
                  <a:schemeClr val="bg1"/>
                </a:solidFill>
                <a:latin typeface="Nunito-SemiBold"/>
                <a:cs typeface="Nunito-SemiBold"/>
              </a:rPr>
              <a:t>Vault</a:t>
            </a:r>
          </a:p>
          <a:p>
            <a:pPr lvl="1"/>
            <a:r>
              <a:rPr lang="en-US" dirty="0">
                <a:latin typeface="Nunito-SemiBold"/>
                <a:cs typeface="Nunito-SemiBold"/>
              </a:rPr>
              <a:t>Hurdle</a:t>
            </a:r>
          </a:p>
          <a:p>
            <a:pPr lvl="1"/>
            <a:r>
              <a:rPr lang="en-US" dirty="0">
                <a:latin typeface="Nunito-SemiBold"/>
                <a:cs typeface="Nunito-SemiBold"/>
              </a:rPr>
              <a:t>Squat On</a:t>
            </a:r>
          </a:p>
          <a:p>
            <a:pPr lvl="1"/>
            <a:r>
              <a:rPr lang="en-US" dirty="0">
                <a:latin typeface="Nunito-SemiBold"/>
                <a:cs typeface="Nunito-SemiBold"/>
              </a:rPr>
              <a:t>Pike On</a:t>
            </a:r>
          </a:p>
          <a:p>
            <a:pPr lvl="1"/>
            <a:r>
              <a:rPr lang="en-US" dirty="0">
                <a:latin typeface="Nunito-SemiBold"/>
                <a:cs typeface="Nunito-SemiBold"/>
              </a:rPr>
              <a:t>Straddle On</a:t>
            </a:r>
          </a:p>
          <a:p>
            <a:r>
              <a:rPr lang="en-US" dirty="0">
                <a:solidFill>
                  <a:schemeClr val="bg1"/>
                </a:solidFill>
                <a:latin typeface="Nunito-SemiBold"/>
                <a:cs typeface="Nunito-SemiBold"/>
              </a:rPr>
              <a:t>Bars</a:t>
            </a:r>
          </a:p>
          <a:p>
            <a:pPr lvl="1"/>
            <a:r>
              <a:rPr lang="en-US" dirty="0">
                <a:latin typeface="Nunito-SemiBold"/>
                <a:cs typeface="Nunito-SemiBold"/>
              </a:rPr>
              <a:t>Pull Up In Pike</a:t>
            </a:r>
          </a:p>
          <a:p>
            <a:pPr lvl="1"/>
            <a:r>
              <a:rPr lang="en-US" dirty="0">
                <a:latin typeface="Nunito-SemiBold"/>
                <a:cs typeface="Nunito-SemiBold"/>
              </a:rPr>
              <a:t>Chin Up</a:t>
            </a:r>
          </a:p>
          <a:p>
            <a:pPr lvl="1"/>
            <a:r>
              <a:rPr lang="en-US" dirty="0">
                <a:latin typeface="Nunito-SemiBold"/>
                <a:cs typeface="Nunito-SemiBold"/>
              </a:rPr>
              <a:t>3 Tight Casts</a:t>
            </a:r>
          </a:p>
          <a:p>
            <a:pPr lvl="1"/>
            <a:r>
              <a:rPr lang="en-US" dirty="0">
                <a:latin typeface="Nunito-SemiBold"/>
                <a:cs typeface="Nunito-SemiBold"/>
              </a:rPr>
              <a:t>Swings In Tuck</a:t>
            </a:r>
          </a:p>
          <a:p>
            <a:pPr lvl="1"/>
            <a:r>
              <a:rPr lang="en-US" dirty="0">
                <a:latin typeface="Nunito-SemiBold"/>
                <a:cs typeface="Nunito-SemiBold"/>
              </a:rPr>
              <a:t>Pull Up, Pull Over</a:t>
            </a:r>
          </a:p>
          <a:p>
            <a:r>
              <a:rPr lang="en-US" dirty="0">
                <a:solidFill>
                  <a:schemeClr val="bg1"/>
                </a:solidFill>
                <a:latin typeface="Nunito-SemiBold"/>
                <a:cs typeface="Nunito-SemiBold"/>
              </a:rPr>
              <a:t>Beam</a:t>
            </a:r>
          </a:p>
          <a:p>
            <a:pPr lvl="1"/>
            <a:r>
              <a:rPr lang="en-US" dirty="0">
                <a:latin typeface="Nunito-SemiBold"/>
                <a:cs typeface="Nunito-SemiBold"/>
              </a:rPr>
              <a:t>Toe Raises</a:t>
            </a:r>
          </a:p>
          <a:p>
            <a:pPr lvl="1"/>
            <a:r>
              <a:rPr lang="en-US" dirty="0">
                <a:latin typeface="Nunito-SemiBold"/>
                <a:cs typeface="Nunito-SemiBold"/>
              </a:rPr>
              <a:t>Coupé</a:t>
            </a:r>
          </a:p>
          <a:p>
            <a:pPr lvl="1"/>
            <a:r>
              <a:rPr lang="en-US" dirty="0" err="1">
                <a:latin typeface="Nunito-SemiBold"/>
                <a:cs typeface="Nunito-SemiBold"/>
              </a:rPr>
              <a:t>Relevé</a:t>
            </a:r>
            <a:r>
              <a:rPr lang="en-US" dirty="0">
                <a:latin typeface="Nunito-SemiBold"/>
                <a:cs typeface="Nunito-SemiBold"/>
              </a:rPr>
              <a:t> Walk</a:t>
            </a:r>
          </a:p>
          <a:p>
            <a:pPr lvl="1"/>
            <a:r>
              <a:rPr lang="en-US" dirty="0">
                <a:latin typeface="Nunito-SemiBold"/>
                <a:cs typeface="Nunito-SemiBold"/>
              </a:rPr>
              <a:t>Squat Walk, Squat Pivot</a:t>
            </a:r>
          </a:p>
          <a:p>
            <a:pPr lvl="1"/>
            <a:r>
              <a:rPr lang="en-US" dirty="0">
                <a:latin typeface="Nunito-SemiBold"/>
                <a:cs typeface="Nunito-SemiBold"/>
              </a:rPr>
              <a:t>Lunge, Lever, Lunge</a:t>
            </a:r>
          </a:p>
          <a:p>
            <a:endParaRPr lang="en-US" dirty="0"/>
          </a:p>
        </p:txBody>
      </p:sp>
      <p:sp>
        <p:nvSpPr>
          <p:cNvPr id="4" name="Content Placeholder 3"/>
          <p:cNvSpPr>
            <a:spLocks noGrp="1"/>
          </p:cNvSpPr>
          <p:nvPr>
            <p:ph sz="half" idx="2"/>
          </p:nvPr>
        </p:nvSpPr>
        <p:spPr>
          <a:xfrm>
            <a:off x="4648200" y="1524000"/>
            <a:ext cx="4038600" cy="4754563"/>
          </a:xfrm>
        </p:spPr>
        <p:txBody>
          <a:bodyPr>
            <a:normAutofit fontScale="77500" lnSpcReduction="20000"/>
          </a:bodyPr>
          <a:lstStyle/>
          <a:p>
            <a:r>
              <a:rPr lang="en-US" dirty="0">
                <a:solidFill>
                  <a:schemeClr val="bg1"/>
                </a:solidFill>
                <a:latin typeface="Nunito-SemiBold"/>
                <a:cs typeface="Nunito-SemiBold"/>
              </a:rPr>
              <a:t>Floor</a:t>
            </a:r>
          </a:p>
          <a:p>
            <a:pPr lvl="1"/>
            <a:r>
              <a:rPr lang="en-US" dirty="0">
                <a:latin typeface="Nunito-SemiBold"/>
                <a:cs typeface="Nunito-SemiBold"/>
              </a:rPr>
              <a:t>Jumps</a:t>
            </a:r>
          </a:p>
          <a:p>
            <a:pPr lvl="2"/>
            <a:r>
              <a:rPr lang="en-US" dirty="0">
                <a:latin typeface="Nunito-SemiBold"/>
                <a:cs typeface="Nunito-SemiBold"/>
              </a:rPr>
              <a:t>Split</a:t>
            </a:r>
          </a:p>
          <a:p>
            <a:pPr lvl="2"/>
            <a:r>
              <a:rPr lang="en-US" dirty="0">
                <a:latin typeface="Nunito-SemiBold"/>
                <a:cs typeface="Nunito-SemiBold"/>
              </a:rPr>
              <a:t>Tuck</a:t>
            </a:r>
          </a:p>
          <a:p>
            <a:pPr lvl="2"/>
            <a:r>
              <a:rPr lang="en-US" dirty="0">
                <a:latin typeface="Nunito-SemiBold"/>
                <a:cs typeface="Nunito-SemiBold"/>
              </a:rPr>
              <a:t>Pike</a:t>
            </a:r>
          </a:p>
          <a:p>
            <a:pPr lvl="2"/>
            <a:r>
              <a:rPr lang="en-US" dirty="0">
                <a:latin typeface="Nunito-SemiBold"/>
                <a:cs typeface="Nunito-SemiBold"/>
              </a:rPr>
              <a:t>Straddle</a:t>
            </a:r>
          </a:p>
          <a:p>
            <a:pPr lvl="1"/>
            <a:r>
              <a:rPr lang="en-US" dirty="0">
                <a:latin typeface="Nunito-SemiBold"/>
                <a:cs typeface="Nunito-SemiBold"/>
              </a:rPr>
              <a:t>Backbend From Feet</a:t>
            </a:r>
          </a:p>
          <a:p>
            <a:pPr lvl="1"/>
            <a:r>
              <a:rPr lang="en-US" dirty="0">
                <a:latin typeface="Nunito-SemiBold"/>
                <a:cs typeface="Nunito-SemiBold"/>
              </a:rPr>
              <a:t>Straddle Rolls</a:t>
            </a:r>
          </a:p>
          <a:p>
            <a:pPr lvl="1"/>
            <a:r>
              <a:rPr lang="en-US" dirty="0">
                <a:latin typeface="Nunito-SemiBold"/>
                <a:cs typeface="Nunito-SemiBold"/>
              </a:rPr>
              <a:t>Cartwheel</a:t>
            </a:r>
          </a:p>
          <a:p>
            <a:pPr lvl="2"/>
            <a:r>
              <a:rPr lang="en-US" dirty="0">
                <a:latin typeface="Nunito-SemiBold"/>
                <a:cs typeface="Nunito-SemiBold"/>
              </a:rPr>
              <a:t>Left &amp; Right</a:t>
            </a:r>
          </a:p>
          <a:p>
            <a:pPr lvl="1"/>
            <a:r>
              <a:rPr lang="en-US" dirty="0">
                <a:latin typeface="Nunito-SemiBold"/>
                <a:cs typeface="Nunito-SemiBold"/>
              </a:rPr>
              <a:t>Handstand Hold</a:t>
            </a:r>
          </a:p>
          <a:p>
            <a:r>
              <a:rPr lang="en-US" dirty="0">
                <a:solidFill>
                  <a:schemeClr val="bg1"/>
                </a:solidFill>
                <a:latin typeface="Nunito-SemiBold"/>
                <a:cs typeface="Nunito-SemiBold"/>
              </a:rPr>
              <a:t>Dance</a:t>
            </a:r>
          </a:p>
          <a:p>
            <a:pPr lvl="1"/>
            <a:r>
              <a:rPr lang="en-US" dirty="0">
                <a:latin typeface="Nunito-SemiBold"/>
                <a:cs typeface="Nunito-SemiBold"/>
              </a:rPr>
              <a:t>Coupé Balance In </a:t>
            </a:r>
            <a:r>
              <a:rPr lang="en-US" dirty="0" err="1">
                <a:latin typeface="Nunito-SemiBold"/>
                <a:cs typeface="Nunito-SemiBold"/>
              </a:rPr>
              <a:t>Relevé</a:t>
            </a:r>
            <a:endParaRPr lang="en-US" dirty="0">
              <a:latin typeface="Nunito-SemiBold"/>
              <a:cs typeface="Nunito-SemiBold"/>
            </a:endParaRPr>
          </a:p>
          <a:p>
            <a:pPr lvl="1"/>
            <a:r>
              <a:rPr lang="en-US" dirty="0">
                <a:latin typeface="Nunito-SemiBold"/>
                <a:cs typeface="Nunito-SemiBold"/>
              </a:rPr>
              <a:t>45°Arabesque</a:t>
            </a:r>
          </a:p>
          <a:p>
            <a:pPr lvl="1"/>
            <a:r>
              <a:rPr lang="en-US" dirty="0">
                <a:latin typeface="Nunito-SemiBold"/>
                <a:cs typeface="Nunito-SemiBold"/>
              </a:rPr>
              <a:t>Kicks Across The Floor</a:t>
            </a:r>
          </a:p>
        </p:txBody>
      </p:sp>
    </p:spTree>
    <p:extLst>
      <p:ext uri="{BB962C8B-B14F-4D97-AF65-F5344CB8AC3E}">
        <p14:creationId xmlns:p14="http://schemas.microsoft.com/office/powerpoint/2010/main" val="3414989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F0"/>
                </a:solidFill>
                <a:latin typeface="Nunito-Black"/>
                <a:cs typeface="Nunito-Black"/>
              </a:rPr>
              <a:t>BLUE</a:t>
            </a:r>
            <a:br>
              <a:rPr lang="en-US" dirty="0">
                <a:solidFill>
                  <a:srgbClr val="7030A0"/>
                </a:solidFill>
                <a:latin typeface="Nunito-Black"/>
                <a:cs typeface="Nunito-Black"/>
              </a:rPr>
            </a:br>
            <a:r>
              <a:rPr lang="en-US" sz="3300" dirty="0">
                <a:latin typeface="Nunito-Black"/>
                <a:cs typeface="Nunito-Black"/>
              </a:rPr>
              <a:t>The Third Class In The Sequence</a:t>
            </a:r>
            <a:endParaRPr lang="en-US" sz="3300" dirty="0">
              <a:solidFill>
                <a:srgbClr val="7030A0"/>
              </a:solidFill>
              <a:latin typeface="Nunito-Black"/>
              <a:cs typeface="Nunito-Black"/>
            </a:endParaRPr>
          </a:p>
        </p:txBody>
      </p:sp>
      <p:sp>
        <p:nvSpPr>
          <p:cNvPr id="3" name="Content Placeholder 2"/>
          <p:cNvSpPr>
            <a:spLocks noGrp="1"/>
          </p:cNvSpPr>
          <p:nvPr>
            <p:ph sz="half" idx="1"/>
          </p:nvPr>
        </p:nvSpPr>
        <p:spPr>
          <a:xfrm>
            <a:off x="457200" y="1447800"/>
            <a:ext cx="4038600" cy="5181600"/>
          </a:xfrm>
        </p:spPr>
        <p:txBody>
          <a:bodyPr>
            <a:normAutofit fontScale="62500" lnSpcReduction="20000"/>
          </a:bodyPr>
          <a:lstStyle/>
          <a:p>
            <a:r>
              <a:rPr lang="en-US" dirty="0">
                <a:solidFill>
                  <a:schemeClr val="bg1"/>
                </a:solidFill>
                <a:latin typeface="Nunito-SemiBold"/>
                <a:cs typeface="Nunito-SemiBold"/>
              </a:rPr>
              <a:t>Vault</a:t>
            </a:r>
          </a:p>
          <a:p>
            <a:pPr lvl="1"/>
            <a:r>
              <a:rPr lang="en-US" dirty="0">
                <a:latin typeface="Nunito-SemiBold"/>
                <a:cs typeface="Nunito-SemiBold"/>
              </a:rPr>
              <a:t>Stag Runs</a:t>
            </a:r>
          </a:p>
          <a:p>
            <a:pPr lvl="1"/>
            <a:r>
              <a:rPr lang="en-US" dirty="0">
                <a:latin typeface="Nunito-SemiBold"/>
                <a:cs typeface="Nunito-SemiBold"/>
              </a:rPr>
              <a:t>Handstand Fall Flat</a:t>
            </a:r>
          </a:p>
          <a:p>
            <a:pPr lvl="1"/>
            <a:r>
              <a:rPr lang="en-US" dirty="0">
                <a:latin typeface="Nunito-SemiBold"/>
                <a:cs typeface="Nunito-SemiBold"/>
              </a:rPr>
              <a:t>Dive Rolls</a:t>
            </a:r>
          </a:p>
          <a:p>
            <a:pPr lvl="1"/>
            <a:r>
              <a:rPr lang="en-US" dirty="0">
                <a:latin typeface="Nunito-SemiBold"/>
                <a:cs typeface="Nunito-SemiBold"/>
              </a:rPr>
              <a:t>Run, Hurdle, Punch, Stick</a:t>
            </a:r>
          </a:p>
          <a:p>
            <a:pPr lvl="2"/>
            <a:r>
              <a:rPr lang="en-US" dirty="0">
                <a:latin typeface="Nunito-SemiBold"/>
                <a:cs typeface="Nunito-SemiBold"/>
              </a:rPr>
              <a:t>Repeat To Vault Table</a:t>
            </a:r>
          </a:p>
          <a:p>
            <a:r>
              <a:rPr lang="en-US" dirty="0">
                <a:solidFill>
                  <a:schemeClr val="bg1"/>
                </a:solidFill>
                <a:latin typeface="Nunito-SemiBold"/>
                <a:cs typeface="Nunito-SemiBold"/>
              </a:rPr>
              <a:t>Bars</a:t>
            </a:r>
          </a:p>
          <a:p>
            <a:pPr lvl="1"/>
            <a:r>
              <a:rPr lang="en-US" dirty="0">
                <a:latin typeface="Nunito-SemiBold"/>
                <a:cs typeface="Nunito-SemiBold"/>
              </a:rPr>
              <a:t>Pull Up, Pull Over, 3 Casts, Cast Away</a:t>
            </a:r>
          </a:p>
          <a:p>
            <a:pPr lvl="1"/>
            <a:r>
              <a:rPr lang="en-US" dirty="0">
                <a:latin typeface="Nunito-SemiBold"/>
                <a:cs typeface="Nunito-SemiBold"/>
              </a:rPr>
              <a:t>Jump Front Support, Cast Back Hip Circle</a:t>
            </a:r>
          </a:p>
          <a:p>
            <a:pPr lvl="1"/>
            <a:r>
              <a:rPr lang="en-US" dirty="0">
                <a:latin typeface="Nunito-SemiBold"/>
                <a:cs typeface="Nunito-SemiBold"/>
              </a:rPr>
              <a:t>Glide Swing</a:t>
            </a:r>
          </a:p>
          <a:p>
            <a:pPr lvl="1"/>
            <a:r>
              <a:rPr lang="en-US" dirty="0">
                <a:latin typeface="Nunito-SemiBold"/>
                <a:cs typeface="Nunito-SemiBold"/>
              </a:rPr>
              <a:t>Swing In Hollow</a:t>
            </a:r>
          </a:p>
          <a:p>
            <a:r>
              <a:rPr lang="en-US" dirty="0">
                <a:solidFill>
                  <a:schemeClr val="bg1"/>
                </a:solidFill>
                <a:latin typeface="Nunito-SemiBold"/>
                <a:cs typeface="Nunito-SemiBold"/>
              </a:rPr>
              <a:t>Beam</a:t>
            </a:r>
          </a:p>
          <a:p>
            <a:pPr lvl="1"/>
            <a:r>
              <a:rPr lang="en-US" dirty="0" err="1">
                <a:latin typeface="Nunito-SemiBold"/>
                <a:cs typeface="Nunito-SemiBold"/>
              </a:rPr>
              <a:t>Relevé</a:t>
            </a:r>
            <a:r>
              <a:rPr lang="en-US" dirty="0">
                <a:latin typeface="Nunito-SemiBold"/>
                <a:cs typeface="Nunito-SemiBold"/>
              </a:rPr>
              <a:t> Pivot</a:t>
            </a:r>
          </a:p>
          <a:p>
            <a:pPr lvl="1"/>
            <a:r>
              <a:rPr lang="en-US" dirty="0">
                <a:latin typeface="Nunito-SemiBold"/>
                <a:cs typeface="Nunito-SemiBold"/>
              </a:rPr>
              <a:t>Kicks:</a:t>
            </a:r>
          </a:p>
          <a:p>
            <a:pPr lvl="2"/>
            <a:r>
              <a:rPr lang="en-US" dirty="0">
                <a:latin typeface="Nunito-SemiBold"/>
                <a:cs typeface="Nunito-SemiBold"/>
              </a:rPr>
              <a:t>Forward</a:t>
            </a:r>
          </a:p>
          <a:p>
            <a:pPr lvl="2"/>
            <a:r>
              <a:rPr lang="en-US" dirty="0">
                <a:latin typeface="Nunito-SemiBold"/>
                <a:cs typeface="Nunito-SemiBold"/>
              </a:rPr>
              <a:t>Backward</a:t>
            </a:r>
          </a:p>
          <a:p>
            <a:pPr lvl="2"/>
            <a:r>
              <a:rPr lang="en-US" dirty="0">
                <a:latin typeface="Nunito-SemiBold"/>
                <a:cs typeface="Nunito-SemiBold"/>
              </a:rPr>
              <a:t>Sideways</a:t>
            </a:r>
          </a:p>
          <a:p>
            <a:pPr lvl="1"/>
            <a:r>
              <a:rPr lang="en-US" dirty="0">
                <a:latin typeface="Nunito-SemiBold"/>
                <a:cs typeface="Nunito-SemiBold"/>
              </a:rPr>
              <a:t>Straight Jumps</a:t>
            </a:r>
          </a:p>
          <a:p>
            <a:pPr lvl="1"/>
            <a:r>
              <a:rPr lang="en-US" dirty="0">
                <a:latin typeface="Nunito-SemiBold"/>
                <a:cs typeface="Nunito-SemiBold"/>
              </a:rPr>
              <a:t>English Handstand</a:t>
            </a:r>
          </a:p>
        </p:txBody>
      </p:sp>
      <p:sp>
        <p:nvSpPr>
          <p:cNvPr id="4" name="Content Placeholder 3"/>
          <p:cNvSpPr>
            <a:spLocks noGrp="1"/>
          </p:cNvSpPr>
          <p:nvPr>
            <p:ph sz="half" idx="2"/>
          </p:nvPr>
        </p:nvSpPr>
        <p:spPr>
          <a:xfrm>
            <a:off x="4648200" y="1524000"/>
            <a:ext cx="4038600" cy="4754563"/>
          </a:xfrm>
        </p:spPr>
        <p:txBody>
          <a:bodyPr>
            <a:normAutofit fontScale="62500" lnSpcReduction="20000"/>
          </a:bodyPr>
          <a:lstStyle/>
          <a:p>
            <a:r>
              <a:rPr lang="en-US" dirty="0">
                <a:solidFill>
                  <a:schemeClr val="bg1"/>
                </a:solidFill>
                <a:latin typeface="Nunito-SemiBold"/>
                <a:cs typeface="Nunito-SemiBold"/>
              </a:rPr>
              <a:t>Floor</a:t>
            </a:r>
          </a:p>
          <a:p>
            <a:pPr lvl="1"/>
            <a:r>
              <a:rPr lang="en-US" dirty="0">
                <a:latin typeface="Nunito-SemiBold"/>
                <a:cs typeface="Nunito-SemiBold"/>
              </a:rPr>
              <a:t>Bridge, Kick Over</a:t>
            </a:r>
          </a:p>
          <a:p>
            <a:pPr lvl="1"/>
            <a:r>
              <a:rPr lang="en-US" dirty="0">
                <a:latin typeface="Nunito-SemiBold"/>
                <a:cs typeface="Nunito-SemiBold"/>
              </a:rPr>
              <a:t>Backbend, Stand Up</a:t>
            </a:r>
          </a:p>
          <a:p>
            <a:pPr lvl="1"/>
            <a:r>
              <a:rPr lang="en-US" dirty="0">
                <a:latin typeface="Nunito-SemiBold"/>
                <a:cs typeface="Nunito-SemiBold"/>
              </a:rPr>
              <a:t>Pike Roll With Straight Legs</a:t>
            </a:r>
          </a:p>
          <a:p>
            <a:pPr lvl="2"/>
            <a:r>
              <a:rPr lang="en-US" dirty="0">
                <a:latin typeface="Nunito-SemiBold"/>
                <a:cs typeface="Nunito-SemiBold"/>
              </a:rPr>
              <a:t>Front &amp; Back</a:t>
            </a:r>
          </a:p>
          <a:p>
            <a:pPr lvl="1"/>
            <a:r>
              <a:rPr lang="en-US" dirty="0">
                <a:latin typeface="Nunito-SemiBold"/>
                <a:cs typeface="Nunito-SemiBold"/>
              </a:rPr>
              <a:t>Cartwheel Snap</a:t>
            </a:r>
          </a:p>
          <a:p>
            <a:pPr lvl="1"/>
            <a:r>
              <a:rPr lang="en-US" dirty="0">
                <a:latin typeface="Nunito-SemiBold"/>
                <a:cs typeface="Nunito-SemiBold"/>
              </a:rPr>
              <a:t>Handstand Hold, Forward Roll</a:t>
            </a:r>
          </a:p>
          <a:p>
            <a:r>
              <a:rPr lang="en-US" dirty="0">
                <a:solidFill>
                  <a:schemeClr val="bg1"/>
                </a:solidFill>
                <a:latin typeface="Nunito-SemiBold"/>
                <a:cs typeface="Nunito-SemiBold"/>
              </a:rPr>
              <a:t>Dance</a:t>
            </a:r>
          </a:p>
          <a:p>
            <a:pPr lvl="1"/>
            <a:r>
              <a:rPr lang="en-US" dirty="0">
                <a:latin typeface="Nunito-SemiBold"/>
                <a:cs typeface="Nunito-SemiBold"/>
              </a:rPr>
              <a:t>45° Split Leap</a:t>
            </a:r>
          </a:p>
          <a:p>
            <a:pPr lvl="1"/>
            <a:r>
              <a:rPr lang="en-US" dirty="0">
                <a:latin typeface="Nunito-SemiBold"/>
                <a:cs typeface="Nunito-SemiBold"/>
              </a:rPr>
              <a:t>Turn: Lock &amp; Pivot</a:t>
            </a:r>
          </a:p>
          <a:p>
            <a:pPr lvl="1"/>
            <a:r>
              <a:rPr lang="en-US" dirty="0">
                <a:latin typeface="Nunito-SemiBold"/>
                <a:cs typeface="Nunito-SemiBold"/>
              </a:rPr>
              <a:t>Turns: High </a:t>
            </a:r>
            <a:r>
              <a:rPr lang="en-US" dirty="0" err="1">
                <a:latin typeface="Nunito-SemiBold"/>
                <a:cs typeface="Nunito-SemiBold"/>
              </a:rPr>
              <a:t>Relevé</a:t>
            </a:r>
            <a:endParaRPr lang="en-US" dirty="0">
              <a:latin typeface="Nunito-SemiBold"/>
              <a:cs typeface="Nunito-SemiBold"/>
            </a:endParaRPr>
          </a:p>
          <a:p>
            <a:pPr lvl="1"/>
            <a:r>
              <a:rPr lang="en-US" dirty="0" err="1">
                <a:latin typeface="Nunito-SemiBold"/>
                <a:cs typeface="Nunito-SemiBold"/>
              </a:rPr>
              <a:t>Assemblé</a:t>
            </a:r>
            <a:endParaRPr lang="en-US" dirty="0">
              <a:latin typeface="Nunito-SemiBold"/>
              <a:cs typeface="Nunito-SemiBold"/>
            </a:endParaRPr>
          </a:p>
        </p:txBody>
      </p:sp>
    </p:spTree>
    <p:extLst>
      <p:ext uri="{BB962C8B-B14F-4D97-AF65-F5344CB8AC3E}">
        <p14:creationId xmlns:p14="http://schemas.microsoft.com/office/powerpoint/2010/main" val="1278185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50"/>
                </a:solidFill>
                <a:latin typeface="Nunito-Black"/>
                <a:cs typeface="Nunito-Black"/>
              </a:rPr>
              <a:t>GREEN</a:t>
            </a:r>
            <a:br>
              <a:rPr lang="en-US" dirty="0">
                <a:solidFill>
                  <a:srgbClr val="7030A0"/>
                </a:solidFill>
                <a:latin typeface="Nunito-Black"/>
                <a:cs typeface="Nunito-Black"/>
              </a:rPr>
            </a:br>
            <a:r>
              <a:rPr lang="en-US" sz="3300" dirty="0">
                <a:latin typeface="Nunito-Black"/>
                <a:cs typeface="Nunito-Black"/>
              </a:rPr>
              <a:t>The Fourth Class In The Sequence</a:t>
            </a:r>
            <a:endParaRPr lang="en-US" sz="3300" dirty="0">
              <a:solidFill>
                <a:srgbClr val="7030A0"/>
              </a:solidFill>
              <a:latin typeface="Nunito-Black"/>
              <a:cs typeface="Nunito-Black"/>
            </a:endParaRPr>
          </a:p>
        </p:txBody>
      </p:sp>
      <p:sp>
        <p:nvSpPr>
          <p:cNvPr id="3" name="Content Placeholder 2"/>
          <p:cNvSpPr>
            <a:spLocks noGrp="1"/>
          </p:cNvSpPr>
          <p:nvPr>
            <p:ph sz="half" idx="1"/>
          </p:nvPr>
        </p:nvSpPr>
        <p:spPr>
          <a:xfrm>
            <a:off x="457200" y="1447800"/>
            <a:ext cx="4038600" cy="5181600"/>
          </a:xfrm>
        </p:spPr>
        <p:txBody>
          <a:bodyPr>
            <a:normAutofit fontScale="70000" lnSpcReduction="20000"/>
          </a:bodyPr>
          <a:lstStyle/>
          <a:p>
            <a:r>
              <a:rPr lang="en-US" dirty="0">
                <a:solidFill>
                  <a:schemeClr val="bg1"/>
                </a:solidFill>
                <a:latin typeface="Nunito-SemiBold"/>
                <a:cs typeface="Nunito-SemiBold"/>
              </a:rPr>
              <a:t>Vault</a:t>
            </a:r>
          </a:p>
          <a:p>
            <a:pPr lvl="1"/>
            <a:r>
              <a:rPr lang="en-US" dirty="0">
                <a:latin typeface="Nunito-SemiBold"/>
                <a:cs typeface="Nunito-SemiBold"/>
              </a:rPr>
              <a:t>Sprint</a:t>
            </a:r>
          </a:p>
          <a:p>
            <a:pPr lvl="1"/>
            <a:r>
              <a:rPr lang="en-US" dirty="0">
                <a:latin typeface="Nunito-SemiBold"/>
                <a:cs typeface="Nunito-SemiBold"/>
              </a:rPr>
              <a:t>Run, Hurdle, Punch, Handstand</a:t>
            </a:r>
          </a:p>
          <a:p>
            <a:pPr lvl="1"/>
            <a:r>
              <a:rPr lang="en-US" dirty="0">
                <a:latin typeface="Nunito-SemiBold"/>
                <a:cs typeface="Nunito-SemiBold"/>
              </a:rPr>
              <a:t>Handstand Block</a:t>
            </a:r>
          </a:p>
          <a:p>
            <a:pPr lvl="1"/>
            <a:r>
              <a:rPr lang="en-US" dirty="0">
                <a:latin typeface="Nunito-SemiBold"/>
                <a:cs typeface="Nunito-SemiBold"/>
              </a:rPr>
              <a:t>Front Tuck On Trampoline</a:t>
            </a:r>
          </a:p>
          <a:p>
            <a:pPr lvl="1"/>
            <a:r>
              <a:rPr lang="en-US" dirty="0">
                <a:latin typeface="Nunito-SemiBold"/>
                <a:cs typeface="Nunito-SemiBold"/>
              </a:rPr>
              <a:t>Run, Hurdle, Punch, Front Tuck</a:t>
            </a:r>
          </a:p>
          <a:p>
            <a:r>
              <a:rPr lang="en-US" dirty="0">
                <a:solidFill>
                  <a:schemeClr val="bg1"/>
                </a:solidFill>
                <a:latin typeface="Nunito-SemiBold"/>
                <a:cs typeface="Nunito-SemiBold"/>
              </a:rPr>
              <a:t>Bars</a:t>
            </a:r>
          </a:p>
          <a:p>
            <a:pPr lvl="1"/>
            <a:r>
              <a:rPr lang="en-US" dirty="0">
                <a:latin typeface="Nunito-SemiBold"/>
                <a:cs typeface="Nunito-SemiBold"/>
              </a:rPr>
              <a:t>Pull Up, Pull Over, High Bar</a:t>
            </a:r>
          </a:p>
          <a:p>
            <a:pPr lvl="1"/>
            <a:r>
              <a:rPr lang="en-US" dirty="0">
                <a:latin typeface="Nunito-SemiBold"/>
                <a:cs typeface="Nunito-SemiBold"/>
              </a:rPr>
              <a:t>Squat On Floor Bar, Jump Off</a:t>
            </a:r>
          </a:p>
          <a:p>
            <a:pPr lvl="1"/>
            <a:r>
              <a:rPr lang="en-US" dirty="0">
                <a:latin typeface="Nunito-SemiBold"/>
                <a:cs typeface="Nunito-SemiBold"/>
              </a:rPr>
              <a:t>Pull Up, Pull Over, Front Hip Circle, Cast Back Hip Circle, </a:t>
            </a:r>
            <a:r>
              <a:rPr lang="en-US" dirty="0" err="1">
                <a:latin typeface="Nunito-SemiBold"/>
                <a:cs typeface="Nunito-SemiBold"/>
              </a:rPr>
              <a:t>Underswing</a:t>
            </a:r>
            <a:r>
              <a:rPr lang="en-US" dirty="0">
                <a:latin typeface="Nunito-SemiBold"/>
                <a:cs typeface="Nunito-SemiBold"/>
              </a:rPr>
              <a:t> Dismount</a:t>
            </a:r>
          </a:p>
          <a:p>
            <a:pPr lvl="1"/>
            <a:r>
              <a:rPr lang="en-US" dirty="0">
                <a:latin typeface="Nunito-SemiBold"/>
                <a:cs typeface="Nunito-SemiBold"/>
              </a:rPr>
              <a:t>Glide Kip</a:t>
            </a:r>
          </a:p>
          <a:p>
            <a:r>
              <a:rPr lang="en-US" dirty="0">
                <a:solidFill>
                  <a:schemeClr val="bg1"/>
                </a:solidFill>
                <a:latin typeface="Nunito-SemiBold"/>
                <a:cs typeface="Nunito-SemiBold"/>
              </a:rPr>
              <a:t>Beam</a:t>
            </a:r>
          </a:p>
          <a:p>
            <a:pPr lvl="1"/>
            <a:r>
              <a:rPr lang="en-US" dirty="0">
                <a:latin typeface="Nunito-SemiBold"/>
                <a:cs typeface="Nunito-SemiBold"/>
              </a:rPr>
              <a:t>Turn In </a:t>
            </a:r>
            <a:r>
              <a:rPr lang="en-US" dirty="0" err="1">
                <a:latin typeface="Nunito-SemiBold"/>
                <a:cs typeface="Nunito-SemiBold"/>
              </a:rPr>
              <a:t>RelevéArabesque</a:t>
            </a:r>
            <a:endParaRPr lang="en-US" dirty="0">
              <a:latin typeface="Nunito-SemiBold"/>
              <a:cs typeface="Nunito-SemiBold"/>
            </a:endParaRPr>
          </a:p>
          <a:p>
            <a:pPr lvl="1"/>
            <a:r>
              <a:rPr lang="en-US" dirty="0">
                <a:latin typeface="Nunito-SemiBold"/>
                <a:cs typeface="Nunito-SemiBold"/>
              </a:rPr>
              <a:t>Side Handstand Step Down</a:t>
            </a:r>
          </a:p>
          <a:p>
            <a:pPr lvl="1"/>
            <a:r>
              <a:rPr lang="en-US" dirty="0">
                <a:latin typeface="Nunito-SemiBold"/>
                <a:cs typeface="Nunito-SemiBold"/>
              </a:rPr>
              <a:t>Tuck Jump</a:t>
            </a:r>
          </a:p>
        </p:txBody>
      </p:sp>
      <p:sp>
        <p:nvSpPr>
          <p:cNvPr id="4" name="Content Placeholder 3"/>
          <p:cNvSpPr>
            <a:spLocks noGrp="1"/>
          </p:cNvSpPr>
          <p:nvPr>
            <p:ph sz="half" idx="2"/>
          </p:nvPr>
        </p:nvSpPr>
        <p:spPr>
          <a:xfrm>
            <a:off x="4648200" y="1524000"/>
            <a:ext cx="4038600" cy="4754563"/>
          </a:xfrm>
        </p:spPr>
        <p:txBody>
          <a:bodyPr>
            <a:normAutofit fontScale="70000" lnSpcReduction="20000"/>
          </a:bodyPr>
          <a:lstStyle/>
          <a:p>
            <a:r>
              <a:rPr lang="en-US" dirty="0">
                <a:solidFill>
                  <a:schemeClr val="bg1"/>
                </a:solidFill>
                <a:latin typeface="Nunito-SemiBold"/>
                <a:cs typeface="Nunito-SemiBold"/>
              </a:rPr>
              <a:t>Floor</a:t>
            </a:r>
          </a:p>
          <a:p>
            <a:pPr lvl="1"/>
            <a:r>
              <a:rPr lang="en-US" dirty="0" err="1">
                <a:latin typeface="Nunito-SemiBold"/>
                <a:cs typeface="Nunito-SemiBold"/>
              </a:rPr>
              <a:t>Backwalkover</a:t>
            </a:r>
            <a:endParaRPr lang="en-US" dirty="0">
              <a:latin typeface="Nunito-SemiBold"/>
              <a:cs typeface="Nunito-SemiBold"/>
            </a:endParaRPr>
          </a:p>
          <a:p>
            <a:pPr lvl="1"/>
            <a:r>
              <a:rPr lang="en-US" dirty="0">
                <a:latin typeface="Nunito-SemiBold"/>
                <a:cs typeface="Nunito-SemiBold"/>
              </a:rPr>
              <a:t>Handstand Hold, Front Limber</a:t>
            </a:r>
          </a:p>
          <a:p>
            <a:pPr lvl="1"/>
            <a:r>
              <a:rPr lang="en-US" dirty="0">
                <a:latin typeface="Nunito-SemiBold"/>
                <a:cs typeface="Nunito-SemiBold"/>
              </a:rPr>
              <a:t>Dive Roll</a:t>
            </a:r>
          </a:p>
          <a:p>
            <a:pPr lvl="1"/>
            <a:r>
              <a:rPr lang="en-US" dirty="0">
                <a:latin typeface="Nunito-SemiBold"/>
                <a:cs typeface="Nunito-SemiBold"/>
              </a:rPr>
              <a:t>Power Cartwheel</a:t>
            </a:r>
          </a:p>
          <a:p>
            <a:pPr lvl="1"/>
            <a:r>
              <a:rPr lang="en-US" dirty="0">
                <a:latin typeface="Nunito-SemiBold"/>
                <a:cs typeface="Nunito-SemiBold"/>
              </a:rPr>
              <a:t>Round-Off</a:t>
            </a:r>
          </a:p>
          <a:p>
            <a:r>
              <a:rPr lang="en-US" dirty="0">
                <a:solidFill>
                  <a:schemeClr val="bg1"/>
                </a:solidFill>
                <a:latin typeface="Nunito-SemiBold"/>
                <a:cs typeface="Nunito-SemiBold"/>
              </a:rPr>
              <a:t>Dance</a:t>
            </a:r>
          </a:p>
          <a:p>
            <a:pPr lvl="1"/>
            <a:r>
              <a:rPr lang="en-US" dirty="0">
                <a:latin typeface="Nunito-SemiBold"/>
                <a:cs typeface="Nunito-SemiBold"/>
              </a:rPr>
              <a:t>90° Split Leap</a:t>
            </a:r>
          </a:p>
          <a:p>
            <a:pPr lvl="1"/>
            <a:r>
              <a:rPr lang="en-US" dirty="0">
                <a:latin typeface="Nunito-SemiBold"/>
                <a:cs typeface="Nunito-SemiBold"/>
              </a:rPr>
              <a:t>90° Straddle Jump</a:t>
            </a:r>
          </a:p>
          <a:p>
            <a:pPr lvl="1"/>
            <a:r>
              <a:rPr lang="en-US" dirty="0">
                <a:latin typeface="Nunito-SemiBold"/>
                <a:cs typeface="Nunito-SemiBold"/>
              </a:rPr>
              <a:t>Turns: Coupé</a:t>
            </a:r>
          </a:p>
          <a:p>
            <a:pPr lvl="1"/>
            <a:r>
              <a:rPr lang="en-US" dirty="0" err="1">
                <a:latin typeface="Nunito-SemiBold"/>
                <a:cs typeface="Nunito-SemiBold"/>
              </a:rPr>
              <a:t>Assemblé</a:t>
            </a:r>
            <a:r>
              <a:rPr lang="en-US" dirty="0">
                <a:latin typeface="Nunito-SemiBold"/>
                <a:cs typeface="Nunito-SemiBold"/>
              </a:rPr>
              <a:t> Rebound</a:t>
            </a:r>
          </a:p>
        </p:txBody>
      </p:sp>
    </p:spTree>
    <p:extLst>
      <p:ext uri="{BB962C8B-B14F-4D97-AF65-F5344CB8AC3E}">
        <p14:creationId xmlns:p14="http://schemas.microsoft.com/office/powerpoint/2010/main" val="1045555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87662"/>
          </a:xfrm>
        </p:spPr>
        <p:txBody>
          <a:bodyPr>
            <a:normAutofit/>
          </a:bodyPr>
          <a:lstStyle/>
          <a:p>
            <a:r>
              <a:rPr lang="en-US" dirty="0">
                <a:solidFill>
                  <a:srgbClr val="FFFF00"/>
                </a:solidFill>
                <a:latin typeface="Nunito-Black"/>
                <a:cs typeface="Nunito-Black"/>
              </a:rPr>
              <a:t>Yellow</a:t>
            </a:r>
            <a:br>
              <a:rPr lang="en-US" dirty="0">
                <a:solidFill>
                  <a:srgbClr val="7030A0"/>
                </a:solidFill>
                <a:latin typeface="Nunito-Black"/>
                <a:cs typeface="Nunito-Black"/>
              </a:rPr>
            </a:br>
            <a:r>
              <a:rPr lang="en-US" sz="3300" dirty="0">
                <a:latin typeface="Nunito-Black"/>
                <a:cs typeface="Nunito-Black"/>
              </a:rPr>
              <a:t>The Fifth Class In The Sequence</a:t>
            </a:r>
            <a:br>
              <a:rPr lang="en-US" sz="3300" dirty="0">
                <a:latin typeface="Nunito-Black"/>
                <a:cs typeface="Nunito-Black"/>
              </a:rPr>
            </a:br>
            <a:r>
              <a:rPr lang="en-US" sz="3300" dirty="0">
                <a:latin typeface="Nunito-Black"/>
                <a:cs typeface="Nunito-Black"/>
              </a:rPr>
              <a:t>The </a:t>
            </a:r>
            <a:r>
              <a:rPr lang="en-US" sz="3300" u="sng" dirty="0">
                <a:solidFill>
                  <a:srgbClr val="FFFF00"/>
                </a:solidFill>
                <a:latin typeface="Nunito-Black"/>
                <a:cs typeface="Nunito-Black"/>
              </a:rPr>
              <a:t>Final</a:t>
            </a:r>
            <a:r>
              <a:rPr lang="en-US" sz="3300" dirty="0">
                <a:solidFill>
                  <a:srgbClr val="FFFF00"/>
                </a:solidFill>
                <a:latin typeface="Nunito-Black"/>
                <a:cs typeface="Nunito-Black"/>
              </a:rPr>
              <a:t> </a:t>
            </a:r>
            <a:r>
              <a:rPr lang="en-US" sz="3300" dirty="0">
                <a:latin typeface="Nunito-Black"/>
                <a:cs typeface="Nunito-Black"/>
              </a:rPr>
              <a:t>Class Before Competitive Xcel</a:t>
            </a:r>
            <a:endParaRPr lang="en-US" sz="3300" dirty="0">
              <a:solidFill>
                <a:srgbClr val="7030A0"/>
              </a:solidFill>
              <a:latin typeface="Nunito-Black"/>
              <a:cs typeface="Nunito-Black"/>
            </a:endParaRPr>
          </a:p>
        </p:txBody>
      </p:sp>
    </p:spTree>
    <p:extLst>
      <p:ext uri="{BB962C8B-B14F-4D97-AF65-F5344CB8AC3E}">
        <p14:creationId xmlns:p14="http://schemas.microsoft.com/office/powerpoint/2010/main" val="2113183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Nunito-Black"/>
                <a:cs typeface="Nunito-Black"/>
              </a:rPr>
              <a:t>EQUIPMENT</a:t>
            </a:r>
            <a:endParaRPr lang="en-US" dirty="0"/>
          </a:p>
        </p:txBody>
      </p:sp>
      <p:sp>
        <p:nvSpPr>
          <p:cNvPr id="3" name="Content Placeholder 2"/>
          <p:cNvSpPr>
            <a:spLocks noGrp="1"/>
          </p:cNvSpPr>
          <p:nvPr>
            <p:ph idx="1"/>
          </p:nvPr>
        </p:nvSpPr>
        <p:spPr>
          <a:xfrm>
            <a:off x="182242" y="1299037"/>
            <a:ext cx="3012512" cy="5392014"/>
          </a:xfrm>
        </p:spPr>
        <p:txBody>
          <a:bodyPr>
            <a:normAutofit/>
          </a:bodyPr>
          <a:lstStyle/>
          <a:p>
            <a:r>
              <a:rPr lang="en-US" dirty="0">
                <a:solidFill>
                  <a:srgbClr val="FFFF00"/>
                </a:solidFill>
                <a:latin typeface="Nunito-Regular"/>
                <a:cs typeface="Nunito-Regular"/>
              </a:rPr>
              <a:t>Warm-Up</a:t>
            </a:r>
          </a:p>
          <a:p>
            <a:r>
              <a:rPr lang="en-US" dirty="0">
                <a:solidFill>
                  <a:srgbClr val="FFFF00"/>
                </a:solidFill>
                <a:latin typeface="Nunito-Regular"/>
                <a:cs typeface="Nunito-Regular"/>
              </a:rPr>
              <a:t>Vault</a:t>
            </a:r>
          </a:p>
          <a:p>
            <a:r>
              <a:rPr lang="en-US" dirty="0">
                <a:solidFill>
                  <a:srgbClr val="FFFF00"/>
                </a:solidFill>
                <a:latin typeface="Nunito-Regular"/>
                <a:cs typeface="Nunito-Regular"/>
              </a:rPr>
              <a:t>Bars</a:t>
            </a:r>
          </a:p>
          <a:p>
            <a:r>
              <a:rPr lang="en-US" dirty="0">
                <a:solidFill>
                  <a:srgbClr val="FFFF00"/>
                </a:solidFill>
                <a:latin typeface="Nunito-Regular"/>
                <a:cs typeface="Nunito-Regular"/>
              </a:rPr>
              <a:t>Beam</a:t>
            </a:r>
          </a:p>
          <a:p>
            <a:r>
              <a:rPr lang="en-US" dirty="0">
                <a:solidFill>
                  <a:srgbClr val="FFFF00"/>
                </a:solidFill>
                <a:latin typeface="Nunito-Regular"/>
                <a:cs typeface="Nunito-Regular"/>
              </a:rPr>
              <a:t>Floor</a:t>
            </a:r>
          </a:p>
          <a:p>
            <a:r>
              <a:rPr lang="en-US" dirty="0">
                <a:solidFill>
                  <a:srgbClr val="FFFF00"/>
                </a:solidFill>
                <a:latin typeface="Nunito-Regular"/>
                <a:cs typeface="Nunito-Regular"/>
              </a:rPr>
              <a:t>Conditioning</a:t>
            </a:r>
          </a:p>
          <a:p>
            <a:r>
              <a:rPr lang="en-US" dirty="0">
                <a:solidFill>
                  <a:srgbClr val="FFFF00"/>
                </a:solidFill>
                <a:latin typeface="Nunito-Regular"/>
                <a:cs typeface="Nunito-Regular"/>
              </a:rPr>
              <a:t>Games</a:t>
            </a:r>
          </a:p>
          <a:p>
            <a:r>
              <a:rPr lang="en-US" dirty="0">
                <a:solidFill>
                  <a:srgbClr val="FFFF00"/>
                </a:solidFill>
                <a:latin typeface="Nunito-Regular"/>
                <a:cs typeface="Nunito-Regular"/>
              </a:rPr>
              <a:t>Trampoline </a:t>
            </a:r>
          </a:p>
          <a:p>
            <a:pPr marL="0" indent="0">
              <a:buNone/>
            </a:pPr>
            <a:r>
              <a:rPr lang="en-US" dirty="0">
                <a:solidFill>
                  <a:srgbClr val="FFFF00"/>
                </a:solidFill>
                <a:latin typeface="Nunito-Regular"/>
                <a:cs typeface="Nunito-Regular"/>
              </a:rPr>
              <a:t>   &amp; Foam Pit</a:t>
            </a:r>
          </a:p>
        </p:txBody>
      </p:sp>
      <p:pic>
        <p:nvPicPr>
          <p:cNvPr id="4" name="Picture 3" descr="Artistic-Gym-WOmen_1958651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946" y="1852697"/>
            <a:ext cx="6183054" cy="3869396"/>
          </a:xfrm>
          <a:prstGeom prst="rect">
            <a:avLst/>
          </a:prstGeom>
        </p:spPr>
      </p:pic>
    </p:spTree>
    <p:extLst>
      <p:ext uri="{BB962C8B-B14F-4D97-AF65-F5344CB8AC3E}">
        <p14:creationId xmlns:p14="http://schemas.microsoft.com/office/powerpoint/2010/main" val="3746084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57" y="990601"/>
            <a:ext cx="8809789" cy="5693610"/>
          </a:xfrm>
        </p:spPr>
        <p:txBody>
          <a:bodyPr>
            <a:noAutofit/>
          </a:bodyPr>
          <a:lstStyle/>
          <a:p>
            <a:r>
              <a:rPr lang="en-US" sz="2400" dirty="0">
                <a:latin typeface="Nunito-Regular"/>
                <a:cs typeface="Nunito-Regular"/>
              </a:rPr>
              <a:t>The Monarchs Boys Recreational program is designed to foster the growth and aptitude of your child’s foundational gymnastics comprehension and ability. Our safety and curriculum certified instructors use gymnastics as a tool for physical development, gymnastics ability, as well as facilitating confidence, sportsmanship, courage, goal setting, time management and a myriad of additional psychosocial benefits. Your child will gain strength, agility, flexibility, and balance through gymnastics progressions and skill deconstruction. Your gymnastics student will utilize Floor, Pommel Horse, Still Rings, Vault, Parallel Bras, and Horizontal Bar as well as go through a warm - up and group conditioning sequence. At Monarchs we aim to inspire your dynamic child to grow! Find a class today and see your child flourish.</a:t>
            </a:r>
          </a:p>
        </p:txBody>
      </p:sp>
      <p:sp>
        <p:nvSpPr>
          <p:cNvPr id="3" name="Title 1"/>
          <p:cNvSpPr txBox="1">
            <a:spLocks/>
          </p:cNvSpPr>
          <p:nvPr/>
        </p:nvSpPr>
        <p:spPr>
          <a:xfrm>
            <a:off x="457200" y="274638"/>
            <a:ext cx="8229600" cy="715962"/>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00"/>
                </a:solidFill>
                <a:latin typeface="Nunito-Black"/>
                <a:cs typeface="Nunito-Black"/>
              </a:rPr>
              <a:t>Boys Recreational</a:t>
            </a:r>
          </a:p>
        </p:txBody>
      </p:sp>
    </p:spTree>
    <p:extLst>
      <p:ext uri="{BB962C8B-B14F-4D97-AF65-F5344CB8AC3E}">
        <p14:creationId xmlns:p14="http://schemas.microsoft.com/office/powerpoint/2010/main" val="2881360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wner\Documents\Images\Shutterstock Images\shutterstock_5823094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6690" l="9982" r="89972"/>
                    </a14:imgEffect>
                  </a14:imgLayer>
                </a14:imgProps>
              </a:ext>
              <a:ext uri="{28A0092B-C50C-407E-A947-70E740481C1C}">
                <a14:useLocalDpi xmlns:a14="http://schemas.microsoft.com/office/drawing/2010/main" val="0"/>
              </a:ext>
            </a:extLst>
          </a:blip>
          <a:srcRect l="19861" t="11477" r="16251" b="3957"/>
          <a:stretch/>
        </p:blipFill>
        <p:spPr bwMode="auto">
          <a:xfrm>
            <a:off x="292100" y="1460500"/>
            <a:ext cx="5842000" cy="5156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77800"/>
            <a:ext cx="8229600" cy="865818"/>
          </a:xfrm>
        </p:spPr>
        <p:txBody>
          <a:bodyPr>
            <a:normAutofit fontScale="90000"/>
          </a:bodyPr>
          <a:lstStyle/>
          <a:p>
            <a:r>
              <a:rPr lang="en-US" dirty="0">
                <a:solidFill>
                  <a:srgbClr val="00B0F0"/>
                </a:solidFill>
                <a:latin typeface="Nunito-Black"/>
                <a:cs typeface="Nunito-Black"/>
              </a:rPr>
              <a:t>Boys Recreational Gymnastics</a:t>
            </a:r>
          </a:p>
        </p:txBody>
      </p:sp>
      <p:sp>
        <p:nvSpPr>
          <p:cNvPr id="3" name="Content Placeholder 2"/>
          <p:cNvSpPr>
            <a:spLocks noGrp="1"/>
          </p:cNvSpPr>
          <p:nvPr>
            <p:ph idx="1"/>
          </p:nvPr>
        </p:nvSpPr>
        <p:spPr>
          <a:xfrm>
            <a:off x="5486400" y="1143000"/>
            <a:ext cx="3276600" cy="3962400"/>
          </a:xfrm>
        </p:spPr>
        <p:txBody>
          <a:bodyPr>
            <a:normAutofit fontScale="92500" lnSpcReduction="20000"/>
          </a:bodyPr>
          <a:lstStyle/>
          <a:p>
            <a:r>
              <a:rPr lang="en-US" dirty="0">
                <a:solidFill>
                  <a:schemeClr val="bg1">
                    <a:lumMod val="50000"/>
                  </a:schemeClr>
                </a:solidFill>
              </a:rPr>
              <a:t>Boys 4/5*</a:t>
            </a:r>
          </a:p>
          <a:p>
            <a:pPr lvl="1">
              <a:buFont typeface="Arial" panose="020B0604020202020204" pitchFamily="34" charset="0"/>
              <a:buChar char="•"/>
            </a:pPr>
            <a:r>
              <a:rPr lang="en-US" dirty="0">
                <a:solidFill>
                  <a:srgbClr val="00B0F0"/>
                </a:solidFill>
              </a:rPr>
              <a:t>4yrs – 5yrs</a:t>
            </a:r>
            <a:endParaRPr lang="en-US" dirty="0">
              <a:solidFill>
                <a:schemeClr val="bg1">
                  <a:lumMod val="50000"/>
                </a:schemeClr>
              </a:solidFill>
            </a:endParaRPr>
          </a:p>
          <a:p>
            <a:r>
              <a:rPr lang="en-US" dirty="0">
                <a:solidFill>
                  <a:schemeClr val="bg1">
                    <a:lumMod val="50000"/>
                  </a:schemeClr>
                </a:solidFill>
              </a:rPr>
              <a:t>Beginning</a:t>
            </a:r>
          </a:p>
          <a:p>
            <a:pPr lvl="1">
              <a:buFont typeface="Arial" pitchFamily="34" charset="0"/>
              <a:buChar char="•"/>
            </a:pPr>
            <a:r>
              <a:rPr lang="en-US" dirty="0">
                <a:solidFill>
                  <a:srgbClr val="00B0F0"/>
                </a:solidFill>
              </a:rPr>
              <a:t>6yrs – 8yrs</a:t>
            </a:r>
          </a:p>
          <a:p>
            <a:pPr lvl="1">
              <a:buFont typeface="Arial" pitchFamily="34" charset="0"/>
              <a:buChar char="•"/>
            </a:pPr>
            <a:r>
              <a:rPr lang="en-US" dirty="0">
                <a:solidFill>
                  <a:srgbClr val="00B0F0"/>
                </a:solidFill>
              </a:rPr>
              <a:t>9yrs – 13yrs</a:t>
            </a:r>
          </a:p>
          <a:p>
            <a:r>
              <a:rPr lang="en-US" dirty="0">
                <a:solidFill>
                  <a:schemeClr val="bg1">
                    <a:lumMod val="50000"/>
                  </a:schemeClr>
                </a:solidFill>
              </a:rPr>
              <a:t>Intermediate</a:t>
            </a:r>
          </a:p>
          <a:p>
            <a:pPr lvl="1">
              <a:buFont typeface="Arial" pitchFamily="34" charset="0"/>
              <a:buChar char="•"/>
            </a:pPr>
            <a:r>
              <a:rPr lang="en-US" dirty="0">
                <a:solidFill>
                  <a:srgbClr val="00B0F0"/>
                </a:solidFill>
              </a:rPr>
              <a:t>6yrs – 8yrs</a:t>
            </a:r>
          </a:p>
          <a:p>
            <a:pPr lvl="1">
              <a:buFont typeface="Arial" pitchFamily="34" charset="0"/>
              <a:buChar char="•"/>
            </a:pPr>
            <a:r>
              <a:rPr lang="en-US" dirty="0">
                <a:solidFill>
                  <a:srgbClr val="00B0F0"/>
                </a:solidFill>
              </a:rPr>
              <a:t>9yrs – 13yrs</a:t>
            </a:r>
          </a:p>
          <a:p>
            <a:r>
              <a:rPr lang="en-US" dirty="0">
                <a:solidFill>
                  <a:schemeClr val="bg1">
                    <a:lumMod val="50000"/>
                  </a:schemeClr>
                </a:solidFill>
              </a:rPr>
              <a:t>Advanced</a:t>
            </a:r>
          </a:p>
        </p:txBody>
      </p:sp>
    </p:spTree>
    <p:extLst>
      <p:ext uri="{BB962C8B-B14F-4D97-AF65-F5344CB8AC3E}">
        <p14:creationId xmlns:p14="http://schemas.microsoft.com/office/powerpoint/2010/main" val="3153644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latin typeface="Nunito-Black"/>
                <a:cs typeface="Nunito-Black"/>
              </a:rPr>
              <a:t>BEGINNING</a:t>
            </a:r>
            <a:br>
              <a:rPr lang="en-US" dirty="0">
                <a:solidFill>
                  <a:srgbClr val="7030A0"/>
                </a:solidFill>
                <a:latin typeface="Nunito-Black"/>
                <a:cs typeface="Nunito-Black"/>
              </a:rPr>
            </a:br>
            <a:r>
              <a:rPr lang="en-US" sz="3300" dirty="0">
                <a:latin typeface="Nunito-Black"/>
                <a:cs typeface="Nunito-Black"/>
              </a:rPr>
              <a:t>The First Class In The Sequence</a:t>
            </a:r>
            <a:endParaRPr lang="en-US" sz="3300" dirty="0">
              <a:solidFill>
                <a:srgbClr val="7030A0"/>
              </a:solidFill>
              <a:latin typeface="Nunito-Black"/>
              <a:cs typeface="Nunito-Black"/>
            </a:endParaRPr>
          </a:p>
        </p:txBody>
      </p:sp>
      <p:sp>
        <p:nvSpPr>
          <p:cNvPr id="3" name="Content Placeholder 2"/>
          <p:cNvSpPr>
            <a:spLocks noGrp="1"/>
          </p:cNvSpPr>
          <p:nvPr>
            <p:ph sz="half" idx="1"/>
          </p:nvPr>
        </p:nvSpPr>
        <p:spPr>
          <a:xfrm>
            <a:off x="457200" y="1447800"/>
            <a:ext cx="4038600" cy="5181600"/>
          </a:xfrm>
        </p:spPr>
        <p:txBody>
          <a:bodyPr>
            <a:normAutofit lnSpcReduction="10000"/>
          </a:bodyPr>
          <a:lstStyle/>
          <a:p>
            <a:r>
              <a:rPr lang="en-US" dirty="0">
                <a:solidFill>
                  <a:schemeClr val="bg1"/>
                </a:solidFill>
                <a:latin typeface="Nunito-SemiBold"/>
                <a:cs typeface="Nunito-SemiBold"/>
              </a:rPr>
              <a:t>Floor</a:t>
            </a:r>
          </a:p>
          <a:p>
            <a:pPr lvl="1"/>
            <a:r>
              <a:rPr lang="en-US" dirty="0">
                <a:latin typeface="Nunito-SemiBold"/>
                <a:cs typeface="Nunito-SemiBold"/>
              </a:rPr>
              <a:t>Forward Roll</a:t>
            </a:r>
            <a:endParaRPr lang="en-US" sz="1400" dirty="0">
              <a:latin typeface="Nunito-SemiBold"/>
              <a:cs typeface="Nunito-SemiBold"/>
            </a:endParaRPr>
          </a:p>
          <a:p>
            <a:pPr lvl="1"/>
            <a:r>
              <a:rPr lang="en-US" dirty="0">
                <a:latin typeface="Nunito-SemiBold"/>
                <a:cs typeface="Nunito-SemiBold"/>
              </a:rPr>
              <a:t>Backward Roll</a:t>
            </a:r>
            <a:endParaRPr lang="en-US" sz="1400" dirty="0">
              <a:latin typeface="Nunito-SemiBold"/>
              <a:cs typeface="Nunito-SemiBold"/>
            </a:endParaRPr>
          </a:p>
          <a:p>
            <a:pPr lvl="1"/>
            <a:r>
              <a:rPr lang="en-US" dirty="0">
                <a:latin typeface="Nunito-SemiBold"/>
                <a:cs typeface="Nunito-SemiBold"/>
              </a:rPr>
              <a:t>Bridge </a:t>
            </a:r>
            <a:endParaRPr lang="en-US" sz="1400" dirty="0">
              <a:latin typeface="Nunito-SemiBold"/>
              <a:cs typeface="Nunito-SemiBold"/>
            </a:endParaRPr>
          </a:p>
          <a:p>
            <a:pPr lvl="1"/>
            <a:r>
              <a:rPr lang="en-US" dirty="0">
                <a:latin typeface="Nunito-SemiBold"/>
                <a:cs typeface="Nunito-SemiBold"/>
              </a:rPr>
              <a:t>Candlestick</a:t>
            </a:r>
            <a:endParaRPr lang="en-US" sz="1400" dirty="0">
              <a:latin typeface="Nunito-SemiBold"/>
              <a:cs typeface="Nunito-SemiBold"/>
            </a:endParaRPr>
          </a:p>
          <a:p>
            <a:r>
              <a:rPr lang="en-US" dirty="0">
                <a:solidFill>
                  <a:schemeClr val="bg1"/>
                </a:solidFill>
                <a:latin typeface="Nunito-SemiBold"/>
                <a:cs typeface="Nunito-SemiBold"/>
              </a:rPr>
              <a:t> Rings</a:t>
            </a:r>
          </a:p>
          <a:p>
            <a:pPr lvl="1"/>
            <a:r>
              <a:rPr lang="en-US" dirty="0">
                <a:latin typeface="Nunito-SemiBold"/>
                <a:cs typeface="Nunito-SemiBold"/>
              </a:rPr>
              <a:t>Swing Forward </a:t>
            </a:r>
            <a:endParaRPr lang="en-US" sz="1400" dirty="0">
              <a:latin typeface="Nunito-SemiBold"/>
              <a:cs typeface="Nunito-SemiBold"/>
            </a:endParaRPr>
          </a:p>
          <a:p>
            <a:pPr lvl="1"/>
            <a:r>
              <a:rPr lang="en-US" dirty="0">
                <a:latin typeface="Nunito-SemiBold"/>
                <a:cs typeface="Nunito-SemiBold"/>
              </a:rPr>
              <a:t>Swing Backward </a:t>
            </a:r>
            <a:endParaRPr lang="en-US" sz="1400" dirty="0">
              <a:latin typeface="Nunito-SemiBold"/>
              <a:cs typeface="Nunito-SemiBold"/>
            </a:endParaRPr>
          </a:p>
          <a:p>
            <a:pPr lvl="1"/>
            <a:r>
              <a:rPr lang="en-US" dirty="0">
                <a:latin typeface="Nunito-SemiBold"/>
                <a:cs typeface="Nunito-SemiBold"/>
              </a:rPr>
              <a:t>Pull Up Hold</a:t>
            </a:r>
          </a:p>
        </p:txBody>
      </p:sp>
      <p:sp>
        <p:nvSpPr>
          <p:cNvPr id="4" name="Content Placeholder 3"/>
          <p:cNvSpPr>
            <a:spLocks noGrp="1"/>
          </p:cNvSpPr>
          <p:nvPr>
            <p:ph sz="half" idx="2"/>
          </p:nvPr>
        </p:nvSpPr>
        <p:spPr>
          <a:xfrm>
            <a:off x="4648200" y="1524000"/>
            <a:ext cx="4038600" cy="4754563"/>
          </a:xfrm>
        </p:spPr>
        <p:txBody>
          <a:bodyPr>
            <a:normAutofit lnSpcReduction="10000"/>
          </a:bodyPr>
          <a:lstStyle/>
          <a:p>
            <a:r>
              <a:rPr lang="en-US" dirty="0">
                <a:solidFill>
                  <a:schemeClr val="bg1"/>
                </a:solidFill>
                <a:latin typeface="Nunito-SemiBold"/>
                <a:cs typeface="Nunito-SemiBold"/>
              </a:rPr>
              <a:t>Vault</a:t>
            </a:r>
          </a:p>
          <a:p>
            <a:pPr lvl="1"/>
            <a:r>
              <a:rPr lang="en-US" dirty="0">
                <a:latin typeface="Nunito-SemiBold"/>
                <a:cs typeface="Nunito-SemiBold"/>
              </a:rPr>
              <a:t>Fast Run</a:t>
            </a:r>
          </a:p>
          <a:p>
            <a:pPr lvl="1"/>
            <a:r>
              <a:rPr lang="en-US" dirty="0">
                <a:latin typeface="Nunito-SemiBold"/>
                <a:cs typeface="Nunito-SemiBold"/>
              </a:rPr>
              <a:t>Correct Board Jump</a:t>
            </a:r>
          </a:p>
          <a:p>
            <a:pPr lvl="1"/>
            <a:r>
              <a:rPr lang="en-US" dirty="0">
                <a:latin typeface="Nunito-SemiBold"/>
                <a:cs typeface="Nunito-SemiBold"/>
              </a:rPr>
              <a:t>Squat On Drill</a:t>
            </a:r>
          </a:p>
          <a:p>
            <a:pPr lvl="1"/>
            <a:r>
              <a:rPr lang="en-US" dirty="0">
                <a:latin typeface="Nunito-SemiBold"/>
                <a:cs typeface="Nunito-SemiBold"/>
              </a:rPr>
              <a:t>Straddle On Drill </a:t>
            </a:r>
            <a:endParaRPr lang="en-US" dirty="0">
              <a:solidFill>
                <a:schemeClr val="bg1"/>
              </a:solidFill>
              <a:latin typeface="Nunito-SemiBold"/>
              <a:cs typeface="Nunito-SemiBold"/>
            </a:endParaRPr>
          </a:p>
          <a:p>
            <a:r>
              <a:rPr lang="en-US" dirty="0">
                <a:solidFill>
                  <a:schemeClr val="bg1"/>
                </a:solidFill>
                <a:latin typeface="Nunito-SemiBold"/>
                <a:cs typeface="Nunito-SemiBold"/>
              </a:rPr>
              <a:t>Parallel Bars</a:t>
            </a:r>
          </a:p>
          <a:p>
            <a:pPr lvl="1"/>
            <a:r>
              <a:rPr lang="en-US" dirty="0">
                <a:latin typeface="Nunito-SemiBold"/>
                <a:cs typeface="Nunito-SemiBold"/>
              </a:rPr>
              <a:t>Swing Forward</a:t>
            </a:r>
            <a:endParaRPr lang="en-US" sz="1400" dirty="0">
              <a:latin typeface="Nunito-SemiBold"/>
              <a:cs typeface="Nunito-SemiBold"/>
            </a:endParaRPr>
          </a:p>
          <a:p>
            <a:pPr lvl="1"/>
            <a:r>
              <a:rPr lang="en-US" dirty="0">
                <a:latin typeface="Nunito-SemiBold"/>
                <a:cs typeface="Nunito-SemiBold"/>
              </a:rPr>
              <a:t>Swing Backward </a:t>
            </a:r>
          </a:p>
          <a:p>
            <a:r>
              <a:rPr lang="en-US" dirty="0">
                <a:solidFill>
                  <a:schemeClr val="bg1"/>
                </a:solidFill>
                <a:latin typeface="Nunito-SemiBold"/>
                <a:cs typeface="Nunito-SemiBold"/>
              </a:rPr>
              <a:t>Horizontal High Bar</a:t>
            </a:r>
          </a:p>
          <a:p>
            <a:pPr lvl="1"/>
            <a:r>
              <a:rPr lang="en-US" dirty="0">
                <a:latin typeface="Nunito-SemiBold"/>
                <a:cs typeface="Nunito-SemiBold"/>
              </a:rPr>
              <a:t>Swing Forward</a:t>
            </a:r>
            <a:endParaRPr lang="en-US" sz="1400" dirty="0">
              <a:latin typeface="Nunito-SemiBold"/>
              <a:cs typeface="Nunito-SemiBold"/>
            </a:endParaRPr>
          </a:p>
          <a:p>
            <a:pPr lvl="1"/>
            <a:r>
              <a:rPr lang="en-US" dirty="0">
                <a:latin typeface="Nunito-SemiBold"/>
                <a:cs typeface="Nunito-SemiBold"/>
              </a:rPr>
              <a:t>Swing Backward </a:t>
            </a:r>
            <a:endParaRPr lang="en-US" sz="1400" dirty="0">
              <a:latin typeface="Nunito-SemiBold"/>
              <a:cs typeface="Nunito-SemiBold"/>
            </a:endParaRPr>
          </a:p>
        </p:txBody>
      </p:sp>
    </p:spTree>
    <p:extLst>
      <p:ext uri="{BB962C8B-B14F-4D97-AF65-F5344CB8AC3E}">
        <p14:creationId xmlns:p14="http://schemas.microsoft.com/office/powerpoint/2010/main" val="189633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latin typeface="Nunito-Black"/>
                <a:cs typeface="Nunito-Black"/>
              </a:rPr>
              <a:t>INTERMEDIATE</a:t>
            </a:r>
            <a:br>
              <a:rPr lang="en-US" dirty="0">
                <a:solidFill>
                  <a:srgbClr val="7030A0"/>
                </a:solidFill>
                <a:latin typeface="Nunito-Black"/>
                <a:cs typeface="Nunito-Black"/>
              </a:rPr>
            </a:br>
            <a:r>
              <a:rPr lang="en-US" sz="3300" dirty="0">
                <a:latin typeface="Nunito-Black"/>
                <a:cs typeface="Nunito-Black"/>
              </a:rPr>
              <a:t>The Second Class In The Sequence</a:t>
            </a:r>
            <a:endParaRPr lang="en-US" sz="3300" dirty="0">
              <a:solidFill>
                <a:srgbClr val="7030A0"/>
              </a:solidFill>
              <a:latin typeface="Nunito-Black"/>
              <a:cs typeface="Nunito-Black"/>
            </a:endParaRPr>
          </a:p>
        </p:txBody>
      </p:sp>
      <p:sp>
        <p:nvSpPr>
          <p:cNvPr id="3" name="Content Placeholder 2"/>
          <p:cNvSpPr>
            <a:spLocks noGrp="1"/>
          </p:cNvSpPr>
          <p:nvPr>
            <p:ph sz="half" idx="1"/>
          </p:nvPr>
        </p:nvSpPr>
        <p:spPr>
          <a:xfrm>
            <a:off x="457200" y="1447800"/>
            <a:ext cx="4038600" cy="5181600"/>
          </a:xfrm>
        </p:spPr>
        <p:txBody>
          <a:bodyPr>
            <a:normAutofit fontScale="85000" lnSpcReduction="20000"/>
          </a:bodyPr>
          <a:lstStyle/>
          <a:p>
            <a:r>
              <a:rPr lang="en-US" dirty="0">
                <a:solidFill>
                  <a:schemeClr val="bg1"/>
                </a:solidFill>
                <a:latin typeface="Nunito-SemiBold"/>
                <a:cs typeface="Nunito-SemiBold"/>
              </a:rPr>
              <a:t>Floor</a:t>
            </a:r>
          </a:p>
          <a:p>
            <a:pPr lvl="1"/>
            <a:r>
              <a:rPr lang="en-US" dirty="0">
                <a:latin typeface="Nunito-SemiBold"/>
                <a:cs typeface="Nunito-SemiBold"/>
              </a:rPr>
              <a:t>Handstand (Hold)</a:t>
            </a:r>
            <a:endParaRPr lang="en-US" sz="1400" dirty="0">
              <a:latin typeface="Nunito-SemiBold"/>
              <a:cs typeface="Nunito-SemiBold"/>
            </a:endParaRPr>
          </a:p>
          <a:p>
            <a:pPr lvl="1"/>
            <a:r>
              <a:rPr lang="en-US" dirty="0">
                <a:latin typeface="Nunito-SemiBold"/>
                <a:cs typeface="Nunito-SemiBold"/>
              </a:rPr>
              <a:t>Handstand Forward Roll</a:t>
            </a:r>
            <a:endParaRPr lang="en-US" sz="1400" dirty="0">
              <a:latin typeface="Nunito-SemiBold"/>
              <a:cs typeface="Nunito-SemiBold"/>
            </a:endParaRPr>
          </a:p>
          <a:p>
            <a:pPr lvl="1"/>
            <a:r>
              <a:rPr lang="en-US" dirty="0">
                <a:latin typeface="Nunito-SemiBold"/>
                <a:cs typeface="Nunito-SemiBold"/>
              </a:rPr>
              <a:t>Bridge </a:t>
            </a:r>
            <a:endParaRPr lang="en-US" sz="1400" dirty="0">
              <a:latin typeface="Nunito-SemiBold"/>
              <a:cs typeface="Nunito-SemiBold"/>
            </a:endParaRPr>
          </a:p>
          <a:p>
            <a:pPr lvl="1"/>
            <a:r>
              <a:rPr lang="en-US" dirty="0">
                <a:latin typeface="Nunito-SemiBold"/>
                <a:cs typeface="Nunito-SemiBold"/>
              </a:rPr>
              <a:t>Cartwheel (R/L) </a:t>
            </a:r>
            <a:endParaRPr lang="en-US" sz="1400" dirty="0">
              <a:latin typeface="Nunito-SemiBold"/>
              <a:cs typeface="Nunito-SemiBold"/>
            </a:endParaRPr>
          </a:p>
          <a:p>
            <a:r>
              <a:rPr lang="en-US" dirty="0">
                <a:solidFill>
                  <a:schemeClr val="bg1"/>
                </a:solidFill>
                <a:latin typeface="Nunito-SemiBold"/>
                <a:cs typeface="Nunito-SemiBold"/>
              </a:rPr>
              <a:t> Pommel Horse</a:t>
            </a:r>
          </a:p>
          <a:p>
            <a:pPr lvl="1"/>
            <a:r>
              <a:rPr lang="en-US" dirty="0">
                <a:latin typeface="Nunito-SemiBold"/>
                <a:cs typeface="Nunito-SemiBold"/>
              </a:rPr>
              <a:t>Scissors Swing </a:t>
            </a:r>
          </a:p>
          <a:p>
            <a:r>
              <a:rPr lang="en-US" dirty="0">
                <a:solidFill>
                  <a:schemeClr val="bg1"/>
                </a:solidFill>
                <a:latin typeface="Nunito-SemiBold"/>
                <a:cs typeface="Nunito-SemiBold"/>
              </a:rPr>
              <a:t> Rings</a:t>
            </a:r>
          </a:p>
          <a:p>
            <a:pPr lvl="1"/>
            <a:r>
              <a:rPr lang="en-US" dirty="0">
                <a:latin typeface="Nunito-SemiBold"/>
                <a:cs typeface="Nunito-SemiBold"/>
              </a:rPr>
              <a:t>Pull Up Hold</a:t>
            </a:r>
            <a:endParaRPr lang="en-US" sz="1400" dirty="0">
              <a:latin typeface="Nunito-SemiBold"/>
              <a:cs typeface="Nunito-SemiBold"/>
            </a:endParaRPr>
          </a:p>
          <a:p>
            <a:pPr lvl="1"/>
            <a:r>
              <a:rPr lang="en-US" dirty="0">
                <a:latin typeface="Nunito-SemiBold"/>
                <a:cs typeface="Nunito-SemiBold"/>
              </a:rPr>
              <a:t>“L” Hold</a:t>
            </a:r>
            <a:endParaRPr lang="en-US" sz="1400" dirty="0">
              <a:latin typeface="Nunito-SemiBold"/>
              <a:cs typeface="Nunito-SemiBold"/>
            </a:endParaRPr>
          </a:p>
          <a:p>
            <a:pPr lvl="1"/>
            <a:r>
              <a:rPr lang="en-US" dirty="0">
                <a:latin typeface="Nunito-SemiBold"/>
                <a:cs typeface="Nunito-SemiBold"/>
              </a:rPr>
              <a:t>Swing Forward</a:t>
            </a:r>
            <a:endParaRPr lang="en-US" sz="1400" dirty="0">
              <a:latin typeface="Nunito-SemiBold"/>
              <a:cs typeface="Nunito-SemiBold"/>
            </a:endParaRPr>
          </a:p>
          <a:p>
            <a:pPr lvl="1"/>
            <a:r>
              <a:rPr lang="en-US" dirty="0">
                <a:latin typeface="Nunito-SemiBold"/>
                <a:cs typeface="Nunito-SemiBold"/>
              </a:rPr>
              <a:t>Swing Backward </a:t>
            </a:r>
          </a:p>
        </p:txBody>
      </p:sp>
      <p:sp>
        <p:nvSpPr>
          <p:cNvPr id="4" name="Content Placeholder 3"/>
          <p:cNvSpPr>
            <a:spLocks noGrp="1"/>
          </p:cNvSpPr>
          <p:nvPr>
            <p:ph sz="half" idx="2"/>
          </p:nvPr>
        </p:nvSpPr>
        <p:spPr>
          <a:xfrm>
            <a:off x="4648200" y="1524000"/>
            <a:ext cx="4038600" cy="4754563"/>
          </a:xfrm>
        </p:spPr>
        <p:txBody>
          <a:bodyPr>
            <a:normAutofit fontScale="85000" lnSpcReduction="20000"/>
          </a:bodyPr>
          <a:lstStyle/>
          <a:p>
            <a:r>
              <a:rPr lang="en-US" dirty="0">
                <a:solidFill>
                  <a:schemeClr val="bg1"/>
                </a:solidFill>
                <a:latin typeface="Nunito-SemiBold"/>
                <a:cs typeface="Nunito-SemiBold"/>
              </a:rPr>
              <a:t>Vault</a:t>
            </a:r>
          </a:p>
          <a:p>
            <a:pPr lvl="1"/>
            <a:r>
              <a:rPr lang="en-US" dirty="0">
                <a:latin typeface="Nunito-SemiBold"/>
                <a:cs typeface="Nunito-SemiBold"/>
              </a:rPr>
              <a:t>Fast Run</a:t>
            </a:r>
            <a:endParaRPr lang="en-US" sz="1400" dirty="0">
              <a:latin typeface="Nunito-SemiBold"/>
              <a:cs typeface="Nunito-SemiBold"/>
            </a:endParaRPr>
          </a:p>
          <a:p>
            <a:pPr lvl="1"/>
            <a:r>
              <a:rPr lang="en-US" dirty="0">
                <a:latin typeface="Nunito-SemiBold"/>
                <a:cs typeface="Nunito-SemiBold"/>
              </a:rPr>
              <a:t>Correct Board Jump</a:t>
            </a:r>
            <a:endParaRPr lang="en-US" sz="1400" dirty="0">
              <a:latin typeface="Nunito-SemiBold"/>
              <a:cs typeface="Nunito-SemiBold"/>
            </a:endParaRPr>
          </a:p>
          <a:p>
            <a:pPr lvl="1"/>
            <a:r>
              <a:rPr lang="en-US" dirty="0">
                <a:latin typeface="Nunito-SemiBold"/>
                <a:cs typeface="Nunito-SemiBold"/>
              </a:rPr>
              <a:t>Squat Through Drill</a:t>
            </a:r>
            <a:endParaRPr lang="en-US" sz="1400" dirty="0">
              <a:latin typeface="Nunito-SemiBold"/>
              <a:cs typeface="Nunito-SemiBold"/>
            </a:endParaRPr>
          </a:p>
          <a:p>
            <a:pPr lvl="1"/>
            <a:r>
              <a:rPr lang="en-US" dirty="0">
                <a:latin typeface="Nunito-SemiBold"/>
                <a:cs typeface="Nunito-SemiBold"/>
              </a:rPr>
              <a:t>Straddle Through Drill </a:t>
            </a:r>
          </a:p>
          <a:p>
            <a:r>
              <a:rPr lang="en-US" dirty="0">
                <a:solidFill>
                  <a:schemeClr val="bg1"/>
                </a:solidFill>
                <a:latin typeface="Nunito-SemiBold"/>
                <a:cs typeface="Nunito-SemiBold"/>
              </a:rPr>
              <a:t>Parallel Bars</a:t>
            </a:r>
          </a:p>
          <a:p>
            <a:pPr lvl="1"/>
            <a:r>
              <a:rPr lang="en-US" dirty="0">
                <a:latin typeface="Nunito-SemiBold"/>
                <a:cs typeface="Nunito-SemiBold"/>
              </a:rPr>
              <a:t>Swing Forward</a:t>
            </a:r>
            <a:endParaRPr lang="en-US" sz="1400" dirty="0">
              <a:latin typeface="Nunito-SemiBold"/>
              <a:cs typeface="Nunito-SemiBold"/>
            </a:endParaRPr>
          </a:p>
          <a:p>
            <a:pPr lvl="1"/>
            <a:r>
              <a:rPr lang="en-US" dirty="0">
                <a:latin typeface="Nunito-SemiBold"/>
                <a:cs typeface="Nunito-SemiBold"/>
              </a:rPr>
              <a:t>Swing Backward </a:t>
            </a:r>
            <a:endParaRPr lang="en-US" sz="1400" dirty="0">
              <a:latin typeface="Nunito-SemiBold"/>
              <a:cs typeface="Nunito-SemiBold"/>
            </a:endParaRPr>
          </a:p>
          <a:p>
            <a:pPr lvl="1"/>
            <a:r>
              <a:rPr lang="en-US" dirty="0">
                <a:latin typeface="Nunito-SemiBold"/>
                <a:cs typeface="Nunito-SemiBold"/>
              </a:rPr>
              <a:t>Swing Backwards With Dismount </a:t>
            </a:r>
          </a:p>
          <a:p>
            <a:r>
              <a:rPr lang="en-US" dirty="0">
                <a:solidFill>
                  <a:schemeClr val="bg1"/>
                </a:solidFill>
                <a:latin typeface="Nunito-SemiBold"/>
                <a:cs typeface="Nunito-SemiBold"/>
              </a:rPr>
              <a:t>Horizontal High Bar</a:t>
            </a:r>
          </a:p>
          <a:p>
            <a:pPr lvl="1"/>
            <a:r>
              <a:rPr lang="en-US" dirty="0">
                <a:latin typeface="Nunito-SemiBold"/>
                <a:cs typeface="Nunito-SemiBold"/>
              </a:rPr>
              <a:t>Swing Forward</a:t>
            </a:r>
            <a:endParaRPr lang="en-US" sz="1400" dirty="0">
              <a:latin typeface="Nunito-SemiBold"/>
              <a:cs typeface="Nunito-SemiBold"/>
            </a:endParaRPr>
          </a:p>
          <a:p>
            <a:pPr lvl="1"/>
            <a:r>
              <a:rPr lang="en-US" dirty="0">
                <a:latin typeface="Nunito-SemiBold"/>
                <a:cs typeface="Nunito-SemiBold"/>
              </a:rPr>
              <a:t>Swing Backward </a:t>
            </a:r>
            <a:endParaRPr lang="en-US" sz="1400" dirty="0">
              <a:latin typeface="Nunito-SemiBold"/>
              <a:cs typeface="Nunito-SemiBold"/>
            </a:endParaRPr>
          </a:p>
          <a:p>
            <a:pPr lvl="1"/>
            <a:r>
              <a:rPr lang="en-US" dirty="0">
                <a:latin typeface="Nunito-SemiBold"/>
                <a:cs typeface="Nunito-SemiBold"/>
              </a:rPr>
              <a:t>Pull-Over</a:t>
            </a:r>
            <a:endParaRPr lang="en-US" sz="1400" dirty="0">
              <a:latin typeface="Nunito-SemiBold"/>
              <a:cs typeface="Nunito-SemiBold"/>
            </a:endParaRPr>
          </a:p>
          <a:p>
            <a:pPr lvl="1"/>
            <a:r>
              <a:rPr lang="en-US" dirty="0">
                <a:latin typeface="Nunito-SemiBold"/>
                <a:cs typeface="Nunito-SemiBold"/>
              </a:rPr>
              <a:t>Cast, Back Hip Circle</a:t>
            </a:r>
            <a:endParaRPr lang="en-US" sz="1400" dirty="0">
              <a:latin typeface="Nunito-SemiBold"/>
              <a:cs typeface="Nunito-SemiBold"/>
            </a:endParaRPr>
          </a:p>
        </p:txBody>
      </p:sp>
    </p:spTree>
    <p:extLst>
      <p:ext uri="{BB962C8B-B14F-4D97-AF65-F5344CB8AC3E}">
        <p14:creationId xmlns:p14="http://schemas.microsoft.com/office/powerpoint/2010/main" val="416549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Black"/>
                <a:cs typeface="Nunito-Black"/>
              </a:rPr>
              <a:t>Customer Service</a:t>
            </a:r>
          </a:p>
        </p:txBody>
      </p:sp>
      <p:sp>
        <p:nvSpPr>
          <p:cNvPr id="3" name="Content Placeholder 2"/>
          <p:cNvSpPr>
            <a:spLocks noGrp="1"/>
          </p:cNvSpPr>
          <p:nvPr>
            <p:ph idx="1"/>
          </p:nvPr>
        </p:nvSpPr>
        <p:spPr/>
        <p:txBody>
          <a:bodyPr>
            <a:normAutofit/>
          </a:bodyPr>
          <a:lstStyle/>
          <a:p>
            <a:pPr marL="0" indent="0" algn="ctr">
              <a:buNone/>
            </a:pPr>
            <a:r>
              <a:rPr lang="en-US" sz="8000" dirty="0">
                <a:solidFill>
                  <a:srgbClr val="FFFFFF"/>
                </a:solidFill>
                <a:latin typeface="Nunito-Black"/>
                <a:cs typeface="Nunito-Black"/>
              </a:rPr>
              <a:t>Monarchs Six Core Values</a:t>
            </a:r>
            <a:endParaRPr lang="en-US" sz="8000" dirty="0">
              <a:solidFill>
                <a:srgbClr val="FFFFFF"/>
              </a:solidFill>
            </a:endParaRPr>
          </a:p>
        </p:txBody>
      </p:sp>
    </p:spTree>
    <p:extLst>
      <p:ext uri="{BB962C8B-B14F-4D97-AF65-F5344CB8AC3E}">
        <p14:creationId xmlns:p14="http://schemas.microsoft.com/office/powerpoint/2010/main" val="2574629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Nunito-Black"/>
                <a:cs typeface="Nunito-Black"/>
              </a:rPr>
              <a:t>EQUIPMENT</a:t>
            </a:r>
            <a:endParaRPr lang="en-US" dirty="0">
              <a:latin typeface="Nunito-Black"/>
              <a:cs typeface="Nunito-Black"/>
            </a:endParaRPr>
          </a:p>
        </p:txBody>
      </p:sp>
      <p:sp>
        <p:nvSpPr>
          <p:cNvPr id="3" name="Content Placeholder 2"/>
          <p:cNvSpPr>
            <a:spLocks noGrp="1"/>
          </p:cNvSpPr>
          <p:nvPr>
            <p:ph idx="1"/>
          </p:nvPr>
        </p:nvSpPr>
        <p:spPr>
          <a:xfrm>
            <a:off x="254000" y="1282700"/>
            <a:ext cx="3009900" cy="5270499"/>
          </a:xfrm>
        </p:spPr>
        <p:txBody>
          <a:bodyPr>
            <a:normAutofit/>
          </a:bodyPr>
          <a:lstStyle/>
          <a:p>
            <a:r>
              <a:rPr lang="en-US" dirty="0">
                <a:solidFill>
                  <a:srgbClr val="FFFF00"/>
                </a:solidFill>
              </a:rPr>
              <a:t>Warm-Up</a:t>
            </a:r>
          </a:p>
          <a:p>
            <a:r>
              <a:rPr lang="en-US" dirty="0">
                <a:solidFill>
                  <a:srgbClr val="FFFF00"/>
                </a:solidFill>
              </a:rPr>
              <a:t>Floor</a:t>
            </a:r>
          </a:p>
          <a:p>
            <a:r>
              <a:rPr lang="en-US" dirty="0">
                <a:solidFill>
                  <a:srgbClr val="FFFF00"/>
                </a:solidFill>
              </a:rPr>
              <a:t>Pommel Horse</a:t>
            </a:r>
          </a:p>
          <a:p>
            <a:r>
              <a:rPr lang="en-US" dirty="0">
                <a:solidFill>
                  <a:srgbClr val="FFFF00"/>
                </a:solidFill>
              </a:rPr>
              <a:t>Rings</a:t>
            </a:r>
          </a:p>
          <a:p>
            <a:r>
              <a:rPr lang="en-US" dirty="0">
                <a:solidFill>
                  <a:srgbClr val="FFFF00"/>
                </a:solidFill>
              </a:rPr>
              <a:t>Vault</a:t>
            </a:r>
          </a:p>
          <a:p>
            <a:r>
              <a:rPr lang="en-US" dirty="0">
                <a:solidFill>
                  <a:srgbClr val="FFFF00"/>
                </a:solidFill>
              </a:rPr>
              <a:t>Parallel Bars</a:t>
            </a:r>
          </a:p>
          <a:p>
            <a:r>
              <a:rPr lang="en-US" dirty="0">
                <a:solidFill>
                  <a:srgbClr val="FFFF00"/>
                </a:solidFill>
              </a:rPr>
              <a:t>Horizontal High Bar</a:t>
            </a:r>
          </a:p>
          <a:p>
            <a:r>
              <a:rPr lang="en-US" dirty="0">
                <a:solidFill>
                  <a:srgbClr val="FFFF00"/>
                </a:solidFill>
              </a:rPr>
              <a:t>Relays</a:t>
            </a:r>
          </a:p>
        </p:txBody>
      </p:sp>
      <p:pic>
        <p:nvPicPr>
          <p:cNvPr id="4" name="Picture 3" descr="Artistic-Gym-Men_1958650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900" y="3017847"/>
            <a:ext cx="5892800" cy="3687752"/>
          </a:xfrm>
          <a:prstGeom prst="rect">
            <a:avLst/>
          </a:prstGeom>
        </p:spPr>
      </p:pic>
      <p:sp>
        <p:nvSpPr>
          <p:cNvPr id="6" name="Content Placeholder 2"/>
          <p:cNvSpPr txBox="1">
            <a:spLocks/>
          </p:cNvSpPr>
          <p:nvPr/>
        </p:nvSpPr>
        <p:spPr>
          <a:xfrm>
            <a:off x="3581400" y="1290639"/>
            <a:ext cx="3733800" cy="12112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FFFF00"/>
                </a:solidFill>
              </a:rPr>
              <a:t>Games</a:t>
            </a:r>
          </a:p>
          <a:p>
            <a:r>
              <a:rPr lang="en-US" dirty="0">
                <a:solidFill>
                  <a:srgbClr val="FFFF00"/>
                </a:solidFill>
              </a:rPr>
              <a:t>Conditioning</a:t>
            </a:r>
          </a:p>
        </p:txBody>
      </p:sp>
    </p:spTree>
    <p:extLst>
      <p:ext uri="{BB962C8B-B14F-4D97-AF65-F5344CB8AC3E}">
        <p14:creationId xmlns:p14="http://schemas.microsoft.com/office/powerpoint/2010/main" val="1081414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57" y="990601"/>
            <a:ext cx="8809789" cy="5693610"/>
          </a:xfrm>
        </p:spPr>
        <p:txBody>
          <a:bodyPr>
            <a:noAutofit/>
          </a:bodyPr>
          <a:lstStyle/>
          <a:p>
            <a:r>
              <a:rPr lang="en-US" sz="2300" dirty="0">
                <a:latin typeface="Nunito-Regular"/>
                <a:cs typeface="Nunito-Regular"/>
              </a:rPr>
              <a:t>The Monarchs Tumbling &amp; Cheer program is strategically developed to provide students with essential skills necessary to promote their tumbling and cheer proficiency. Our safety and curriculum certified instructors use tumbling techniques and fundamental cheerleading practices for performance readiness, bi-lateral motor skill development as well as increasing balance, coordination, flexibility, agility, strength, and determination in students. Your tumbler will utilize the floor, tumble track, trampoline, long trampoline, and foam pit to master tumbling skills from beginning to advanced. Your cheerleader will learn basic motions, jumps, and stunts; they will master dance techniques and routines as well as essential tumbling skills. The Monarchs Tumbling and Cheer program is suited to a variety of ages and skill sets and aims to get you ready for All-Star and High School cheer or as a supplement to your dance pursuits. Find a class today and blow your competition out of the water when you need to!</a:t>
            </a:r>
          </a:p>
        </p:txBody>
      </p:sp>
      <p:sp>
        <p:nvSpPr>
          <p:cNvPr id="3" name="Title 1"/>
          <p:cNvSpPr txBox="1">
            <a:spLocks/>
          </p:cNvSpPr>
          <p:nvPr/>
        </p:nvSpPr>
        <p:spPr>
          <a:xfrm>
            <a:off x="457200" y="274638"/>
            <a:ext cx="8229600" cy="715962"/>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00"/>
                </a:solidFill>
                <a:latin typeface="Nunito-Black"/>
                <a:cs typeface="Nunito-Black"/>
              </a:rPr>
              <a:t>Tumbling &amp; Cheer</a:t>
            </a:r>
          </a:p>
        </p:txBody>
      </p:sp>
    </p:spTree>
    <p:extLst>
      <p:ext uri="{BB962C8B-B14F-4D97-AF65-F5344CB8AC3E}">
        <p14:creationId xmlns:p14="http://schemas.microsoft.com/office/powerpoint/2010/main" val="2943526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wner\Documents\Images\Shutterstock Images\shutterstock_27438463.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885" b="92602" l="5606" r="91426"/>
                    </a14:imgEffect>
                  </a14:imgLayer>
                </a14:imgProps>
              </a:ext>
              <a:ext uri="{28A0092B-C50C-407E-A947-70E740481C1C}">
                <a14:useLocalDpi xmlns:a14="http://schemas.microsoft.com/office/drawing/2010/main" val="0"/>
              </a:ext>
            </a:extLst>
          </a:blip>
          <a:srcRect/>
          <a:stretch>
            <a:fillRect/>
          </a:stretch>
        </p:blipFill>
        <p:spPr bwMode="auto">
          <a:xfrm>
            <a:off x="4097818" y="0"/>
            <a:ext cx="504618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dirty="0">
                <a:solidFill>
                  <a:srgbClr val="FF0000"/>
                </a:solidFill>
                <a:latin typeface="Nunito-Black"/>
                <a:cs typeface="Nunito-Black"/>
              </a:rPr>
              <a:t>TUMBLING &amp; CHEER</a:t>
            </a:r>
          </a:p>
        </p:txBody>
      </p:sp>
      <p:sp>
        <p:nvSpPr>
          <p:cNvPr id="3" name="Content Placeholder 2"/>
          <p:cNvSpPr>
            <a:spLocks noGrp="1"/>
          </p:cNvSpPr>
          <p:nvPr>
            <p:ph idx="1"/>
          </p:nvPr>
        </p:nvSpPr>
        <p:spPr>
          <a:xfrm>
            <a:off x="457200" y="1371600"/>
            <a:ext cx="4572000" cy="5181600"/>
          </a:xfrm>
        </p:spPr>
        <p:txBody>
          <a:bodyPr>
            <a:normAutofit/>
          </a:bodyPr>
          <a:lstStyle/>
          <a:p>
            <a:r>
              <a:rPr lang="en-US" dirty="0">
                <a:solidFill>
                  <a:srgbClr val="FF0000"/>
                </a:solidFill>
                <a:latin typeface="Nunito-Regular"/>
                <a:cs typeface="Nunito-Regular"/>
              </a:rPr>
              <a:t>Youth Intro</a:t>
            </a:r>
          </a:p>
          <a:p>
            <a:pPr lvl="1">
              <a:buFont typeface="Arial" pitchFamily="34" charset="0"/>
              <a:buChar char="•"/>
            </a:pPr>
            <a:r>
              <a:rPr lang="en-US" dirty="0">
                <a:latin typeface="Nunito-Regular"/>
                <a:cs typeface="Nunito-Regular"/>
              </a:rPr>
              <a:t>6yrs – 9yrs</a:t>
            </a:r>
          </a:p>
          <a:p>
            <a:r>
              <a:rPr lang="en-US" dirty="0">
                <a:solidFill>
                  <a:srgbClr val="FF0000"/>
                </a:solidFill>
                <a:latin typeface="Nunito-Regular"/>
                <a:cs typeface="Nunito-Regular"/>
              </a:rPr>
              <a:t>Intro</a:t>
            </a:r>
          </a:p>
          <a:p>
            <a:pPr lvl="1">
              <a:buFont typeface="Arial" pitchFamily="34" charset="0"/>
              <a:buChar char="•"/>
            </a:pPr>
            <a:r>
              <a:rPr lang="en-US" dirty="0">
                <a:latin typeface="Nunito-Regular"/>
                <a:cs typeface="Nunito-Regular"/>
              </a:rPr>
              <a:t>9yrs+</a:t>
            </a:r>
          </a:p>
          <a:p>
            <a:r>
              <a:rPr lang="en-US" dirty="0">
                <a:solidFill>
                  <a:srgbClr val="FF0000"/>
                </a:solidFill>
                <a:latin typeface="Nunito-Regular"/>
                <a:cs typeface="Nunito-Regular"/>
              </a:rPr>
              <a:t>Novice</a:t>
            </a:r>
          </a:p>
          <a:p>
            <a:pPr lvl="1">
              <a:buFont typeface="Arial" pitchFamily="34" charset="0"/>
              <a:buChar char="•"/>
            </a:pPr>
            <a:r>
              <a:rPr lang="en-US" dirty="0">
                <a:latin typeface="Nunito-Regular"/>
                <a:cs typeface="Nunito-Regular"/>
              </a:rPr>
              <a:t>Skill Req.</a:t>
            </a:r>
          </a:p>
          <a:p>
            <a:r>
              <a:rPr lang="en-US" dirty="0">
                <a:solidFill>
                  <a:srgbClr val="FF0000"/>
                </a:solidFill>
                <a:latin typeface="Nunito-Regular"/>
                <a:cs typeface="Nunito-Regular"/>
              </a:rPr>
              <a:t>Expansion</a:t>
            </a:r>
          </a:p>
          <a:p>
            <a:pPr lvl="1">
              <a:buFont typeface="Arial" pitchFamily="34" charset="0"/>
              <a:buChar char="•"/>
            </a:pPr>
            <a:r>
              <a:rPr lang="en-US" dirty="0">
                <a:latin typeface="Nunito-Regular"/>
                <a:cs typeface="Nunito-Regular"/>
              </a:rPr>
              <a:t>Skill Req.</a:t>
            </a:r>
          </a:p>
        </p:txBody>
      </p:sp>
    </p:spTree>
    <p:extLst>
      <p:ext uri="{BB962C8B-B14F-4D97-AF65-F5344CB8AC3E}">
        <p14:creationId xmlns:p14="http://schemas.microsoft.com/office/powerpoint/2010/main" val="577287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590800"/>
            <a:ext cx="3505200" cy="3352800"/>
          </a:xfrm>
        </p:spPr>
        <p:txBody>
          <a:bodyPr>
            <a:normAutofit lnSpcReduction="10000"/>
          </a:bodyPr>
          <a:lstStyle/>
          <a:p>
            <a:r>
              <a:rPr lang="en-US" dirty="0">
                <a:latin typeface="Nunito-Regular"/>
                <a:cs typeface="Nunito-Regular"/>
              </a:rPr>
              <a:t>Basic Arm Motions</a:t>
            </a:r>
          </a:p>
          <a:p>
            <a:r>
              <a:rPr lang="en-US" dirty="0">
                <a:latin typeface="Nunito-Regular"/>
                <a:cs typeface="Nunito-Regular"/>
              </a:rPr>
              <a:t>Basic Formations</a:t>
            </a:r>
          </a:p>
          <a:p>
            <a:r>
              <a:rPr lang="en-US" dirty="0">
                <a:latin typeface="Nunito-Regular"/>
                <a:cs typeface="Nunito-Regular"/>
              </a:rPr>
              <a:t>Basic Tumbling</a:t>
            </a:r>
          </a:p>
          <a:p>
            <a:r>
              <a:rPr lang="en-US" dirty="0">
                <a:latin typeface="Nunito-Regular"/>
                <a:cs typeface="Nunito-Regular"/>
              </a:rPr>
              <a:t>Jumps</a:t>
            </a:r>
          </a:p>
          <a:p>
            <a:r>
              <a:rPr lang="en-US" dirty="0">
                <a:latin typeface="Nunito-Regular"/>
                <a:cs typeface="Nunito-Regular"/>
              </a:rPr>
              <a:t>Leaps</a:t>
            </a:r>
          </a:p>
          <a:p>
            <a:r>
              <a:rPr lang="en-US" dirty="0">
                <a:latin typeface="Nunito-Regular"/>
                <a:cs typeface="Nunito-Regular"/>
              </a:rPr>
              <a:t>Stunts</a:t>
            </a:r>
          </a:p>
        </p:txBody>
      </p:sp>
      <p:sp>
        <p:nvSpPr>
          <p:cNvPr id="6" name="Title 1"/>
          <p:cNvSpPr>
            <a:spLocks noGrp="1"/>
          </p:cNvSpPr>
          <p:nvPr>
            <p:ph type="title"/>
          </p:nvPr>
        </p:nvSpPr>
        <p:spPr>
          <a:xfrm>
            <a:off x="457199" y="274638"/>
            <a:ext cx="8349343" cy="792162"/>
          </a:xfrm>
        </p:spPr>
        <p:txBody>
          <a:bodyPr/>
          <a:lstStyle/>
          <a:p>
            <a:r>
              <a:rPr lang="en-US" dirty="0">
                <a:solidFill>
                  <a:srgbClr val="FF0000"/>
                </a:solidFill>
                <a:latin typeface="Nunito-Regular"/>
                <a:cs typeface="Nunito-Regular"/>
              </a:rPr>
              <a:t>CHEER</a:t>
            </a:r>
          </a:p>
        </p:txBody>
      </p:sp>
      <p:sp>
        <p:nvSpPr>
          <p:cNvPr id="8" name="TextBox 7"/>
          <p:cNvSpPr txBox="1"/>
          <p:nvPr/>
        </p:nvSpPr>
        <p:spPr>
          <a:xfrm>
            <a:off x="533400" y="1132582"/>
            <a:ext cx="8115300" cy="1077218"/>
          </a:xfrm>
          <a:prstGeom prst="rect">
            <a:avLst/>
          </a:prstGeom>
          <a:noFill/>
        </p:spPr>
        <p:txBody>
          <a:bodyPr wrap="square" rtlCol="0">
            <a:spAutoFit/>
          </a:bodyPr>
          <a:lstStyle/>
          <a:p>
            <a:pPr algn="ctr"/>
            <a:r>
              <a:rPr lang="en-US" sz="3200" dirty="0">
                <a:solidFill>
                  <a:srgbClr val="FF0000"/>
                </a:solidFill>
                <a:latin typeface="Nunito-Black"/>
                <a:cs typeface="Nunito-Black"/>
              </a:rPr>
              <a:t>This is a great program for those interested in getting into all star cheer!</a:t>
            </a:r>
          </a:p>
        </p:txBody>
      </p:sp>
      <p:pic>
        <p:nvPicPr>
          <p:cNvPr id="7" name="Picture 2" descr="C:\Users\Owner\Documents\Images\Shutterstock Images\shutterstock_39006868.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75" b="99663" l="75" r="100000"/>
                    </a14:imgEffect>
                  </a14:imgLayer>
                </a14:imgProps>
              </a:ext>
              <a:ext uri="{28A0092B-C50C-407E-A947-70E740481C1C}">
                <a14:useLocalDpi xmlns:a14="http://schemas.microsoft.com/office/drawing/2010/main" val="0"/>
              </a:ext>
            </a:extLst>
          </a:blip>
          <a:srcRect/>
          <a:stretch>
            <a:fillRect/>
          </a:stretch>
        </p:blipFill>
        <p:spPr bwMode="auto">
          <a:xfrm>
            <a:off x="3581400" y="3163437"/>
            <a:ext cx="5562600" cy="3694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61663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57" y="990601"/>
            <a:ext cx="8809789" cy="5693610"/>
          </a:xfrm>
        </p:spPr>
        <p:txBody>
          <a:bodyPr>
            <a:noAutofit/>
          </a:bodyPr>
          <a:lstStyle/>
          <a:p>
            <a:r>
              <a:rPr lang="en-US" sz="2400" dirty="0">
                <a:latin typeface="Nunito-Regular"/>
                <a:cs typeface="Nunito-Regular"/>
              </a:rPr>
              <a:t>The Monarchs Active program was developed exclusively to promote the advancement and development of dynamic and active kids. This incredible program offers your child a variety of courses to meet their active lifestyle and compliment a variety of sports. Choose a class that benefits a specific sport or try a class just for fun, whatever the reason, there is a Monarchs Active class just right for your child. Flips &amp; Tricks, Breaking, </a:t>
            </a:r>
            <a:r>
              <a:rPr lang="en-US" sz="2400" dirty="0" err="1">
                <a:latin typeface="Nunito-Regular"/>
                <a:cs typeface="Nunito-Regular"/>
              </a:rPr>
              <a:t>Parkour</a:t>
            </a:r>
            <a:r>
              <a:rPr lang="en-US" sz="2400" dirty="0">
                <a:latin typeface="Nunito-Regular"/>
                <a:cs typeface="Nunito-Regular"/>
              </a:rPr>
              <a:t>, Stunting, X-</a:t>
            </a:r>
            <a:r>
              <a:rPr lang="en-US" sz="2400" dirty="0" err="1">
                <a:latin typeface="Nunito-Regular"/>
                <a:cs typeface="Nunito-Regular"/>
              </a:rPr>
              <a:t>treme</a:t>
            </a:r>
            <a:r>
              <a:rPr lang="en-US" sz="2400" dirty="0">
                <a:latin typeface="Nunito-Regular"/>
                <a:cs typeface="Nunito-Regular"/>
              </a:rPr>
              <a:t> Sports, Dance, Trampoline and more! Find a class today and help your active child grow by leaps and bounds! </a:t>
            </a:r>
            <a:br>
              <a:rPr lang="en-US" sz="2400" dirty="0">
                <a:latin typeface="Nunito-Regular"/>
                <a:cs typeface="Nunito-Regular"/>
              </a:rPr>
            </a:br>
            <a:r>
              <a:rPr lang="en-US" sz="2400" dirty="0">
                <a:latin typeface="Nunito-Regular"/>
                <a:cs typeface="Nunito-Regular"/>
              </a:rPr>
              <a:t>*Class offerings vary monthly.</a:t>
            </a:r>
          </a:p>
        </p:txBody>
      </p:sp>
      <p:sp>
        <p:nvSpPr>
          <p:cNvPr id="3" name="Title 1"/>
          <p:cNvSpPr txBox="1">
            <a:spLocks/>
          </p:cNvSpPr>
          <p:nvPr/>
        </p:nvSpPr>
        <p:spPr>
          <a:xfrm>
            <a:off x="457200" y="274638"/>
            <a:ext cx="8229600" cy="715962"/>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00"/>
                </a:solidFill>
                <a:latin typeface="Nunito-Black"/>
                <a:cs typeface="Nunito-Black"/>
              </a:rPr>
              <a:t>Active Program</a:t>
            </a:r>
          </a:p>
        </p:txBody>
      </p:sp>
    </p:spTree>
    <p:extLst>
      <p:ext uri="{BB962C8B-B14F-4D97-AF65-F5344CB8AC3E}">
        <p14:creationId xmlns:p14="http://schemas.microsoft.com/office/powerpoint/2010/main" val="3295583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Owner\Documents\Images\Shutterstock Images\Flip &amp; Tricks.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182" b="95758" l="3583" r="96178">
                        <a14:foregroundMark x1="49363" y1="62545" x2="40366" y2="45212"/>
                        <a14:foregroundMark x1="47691" y1="44727" x2="46576" y2="39152"/>
                        <a14:foregroundMark x1="36863" y1="56485" x2="35350" y2="54303"/>
                        <a14:foregroundMark x1="35191" y1="61091" x2="33599" y2="60606"/>
                        <a14:foregroundMark x1="39570" y1="47879" x2="38615" y2="46182"/>
                        <a14:foregroundMark x1="43232" y1="44000" x2="42755" y2="42545"/>
                        <a14:foregroundMark x1="72293" y1="24727" x2="83838" y2="15636"/>
                        <a14:backgroundMark x1="49841" y1="83515" x2="51592" y2="81333"/>
                        <a14:backgroundMark x1="50955" y1="85697" x2="52707" y2="84242"/>
                      </a14:backgroundRemoval>
                    </a14:imgEffect>
                  </a14:imgLayer>
                </a14:imgProps>
              </a:ext>
              <a:ext uri="{28A0092B-C50C-407E-A947-70E740481C1C}">
                <a14:useLocalDpi xmlns:a14="http://schemas.microsoft.com/office/drawing/2010/main" val="0"/>
              </a:ext>
            </a:extLst>
          </a:blip>
          <a:srcRect l="21113" t="13005" r="14270" b="14738"/>
          <a:stretch/>
        </p:blipFill>
        <p:spPr bwMode="auto">
          <a:xfrm>
            <a:off x="3797299" y="1600200"/>
            <a:ext cx="5118101" cy="37592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latin typeface="Nunito-Black"/>
                <a:cs typeface="Nunito-Black"/>
              </a:rPr>
              <a:t>Active Programs</a:t>
            </a:r>
          </a:p>
        </p:txBody>
      </p:sp>
      <p:sp>
        <p:nvSpPr>
          <p:cNvPr id="3" name="Content Placeholder 2"/>
          <p:cNvSpPr>
            <a:spLocks noGrp="1"/>
          </p:cNvSpPr>
          <p:nvPr>
            <p:ph sz="half" idx="1"/>
          </p:nvPr>
        </p:nvSpPr>
        <p:spPr/>
        <p:txBody>
          <a:bodyPr>
            <a:normAutofit fontScale="92500" lnSpcReduction="20000"/>
          </a:bodyPr>
          <a:lstStyle/>
          <a:p>
            <a:r>
              <a:rPr lang="en-US" sz="3800" dirty="0">
                <a:latin typeface="Nunito-Regular"/>
                <a:cs typeface="Nunito-Regular"/>
              </a:rPr>
              <a:t>Ninja</a:t>
            </a:r>
          </a:p>
          <a:p>
            <a:r>
              <a:rPr lang="en-US" sz="3800" dirty="0" err="1">
                <a:latin typeface="Nunito-Regular"/>
                <a:cs typeface="Nunito-Regular"/>
              </a:rPr>
              <a:t>WonderGirl</a:t>
            </a:r>
            <a:endParaRPr lang="en-US" sz="3800" dirty="0">
              <a:latin typeface="Nunito-Regular"/>
              <a:cs typeface="Nunito-Regular"/>
            </a:endParaRPr>
          </a:p>
          <a:p>
            <a:r>
              <a:rPr lang="en-US" sz="3800" dirty="0">
                <a:latin typeface="Nunito-Regular"/>
                <a:cs typeface="Nunito-Regular"/>
              </a:rPr>
              <a:t>Flips &amp; Tricks</a:t>
            </a:r>
          </a:p>
          <a:p>
            <a:r>
              <a:rPr lang="en-US" sz="3800" dirty="0" err="1">
                <a:latin typeface="Nunito-Regular"/>
                <a:cs typeface="Nunito-Regular"/>
              </a:rPr>
              <a:t>Parkour</a:t>
            </a:r>
            <a:endParaRPr lang="en-US" sz="3800" dirty="0">
              <a:latin typeface="Nunito-Regular"/>
              <a:cs typeface="Nunito-Regular"/>
            </a:endParaRPr>
          </a:p>
          <a:p>
            <a:r>
              <a:rPr lang="en-US" sz="3800" dirty="0" err="1">
                <a:latin typeface="Nunito-Regular"/>
                <a:cs typeface="Nunito-Regular"/>
              </a:rPr>
              <a:t>Xtreme</a:t>
            </a:r>
            <a:r>
              <a:rPr lang="en-US" sz="3800" dirty="0">
                <a:latin typeface="Nunito-Regular"/>
                <a:cs typeface="Nunito-Regular"/>
              </a:rPr>
              <a:t> Sports</a:t>
            </a:r>
          </a:p>
          <a:p>
            <a:r>
              <a:rPr lang="en-US" sz="3800" dirty="0">
                <a:latin typeface="Nunito-Regular"/>
                <a:cs typeface="Nunito-Regular"/>
              </a:rPr>
              <a:t>Trampoline</a:t>
            </a:r>
          </a:p>
          <a:p>
            <a:r>
              <a:rPr lang="en-US" sz="3800" dirty="0">
                <a:latin typeface="Nunito-Regular"/>
                <a:cs typeface="Nunito-Regular"/>
              </a:rPr>
              <a:t>Breaking</a:t>
            </a:r>
          </a:p>
          <a:p>
            <a:r>
              <a:rPr lang="en-US" sz="3800" dirty="0">
                <a:latin typeface="Nunito-Regular"/>
                <a:cs typeface="Nunito-Regular"/>
              </a:rPr>
              <a:t>Adult Fit</a:t>
            </a:r>
          </a:p>
        </p:txBody>
      </p:sp>
    </p:spTree>
    <p:extLst>
      <p:ext uri="{BB962C8B-B14F-4D97-AF65-F5344CB8AC3E}">
        <p14:creationId xmlns:p14="http://schemas.microsoft.com/office/powerpoint/2010/main" val="2690028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00" y="189781"/>
            <a:ext cx="6553200" cy="6515819"/>
          </a:xfrm>
        </p:spPr>
        <p:txBody>
          <a:bodyPr>
            <a:normAutofit fontScale="92500" lnSpcReduction="10000"/>
          </a:bodyPr>
          <a:lstStyle/>
          <a:p>
            <a:r>
              <a:rPr lang="en-US" dirty="0">
                <a:solidFill>
                  <a:srgbClr val="000000"/>
                </a:solidFill>
                <a:latin typeface="Nunito-Black"/>
                <a:cs typeface="Nunito-Black"/>
              </a:rPr>
              <a:t>What is </a:t>
            </a:r>
            <a:r>
              <a:rPr lang="en-US" dirty="0" err="1">
                <a:solidFill>
                  <a:srgbClr val="000000"/>
                </a:solidFill>
                <a:latin typeface="Nunito-Black"/>
                <a:cs typeface="Nunito-Black"/>
              </a:rPr>
              <a:t>Parkour</a:t>
            </a:r>
            <a:r>
              <a:rPr lang="en-US" dirty="0">
                <a:solidFill>
                  <a:srgbClr val="000000"/>
                </a:solidFill>
                <a:latin typeface="Nunito-Black"/>
                <a:cs typeface="Nunito-Black"/>
              </a:rPr>
              <a:t>?</a:t>
            </a:r>
          </a:p>
          <a:p>
            <a:pPr lvl="1"/>
            <a:r>
              <a:rPr lang="en-US" dirty="0">
                <a:solidFill>
                  <a:srgbClr val="000000"/>
                </a:solidFill>
                <a:latin typeface="Nunito-Regular"/>
                <a:cs typeface="Nunito-Regular"/>
              </a:rPr>
              <a:t>Getting From Point “A” To Point “B” In A Fluid Motion using rolling, vaulting, climbing, jumping, traversing, and landing while maneuvering over obstacles.</a:t>
            </a:r>
          </a:p>
          <a:p>
            <a:r>
              <a:rPr lang="en-US" dirty="0" err="1">
                <a:solidFill>
                  <a:srgbClr val="000000"/>
                </a:solidFill>
                <a:latin typeface="Nunito-Black"/>
                <a:cs typeface="Nunito-Black"/>
              </a:rPr>
              <a:t>MonarX</a:t>
            </a:r>
            <a:r>
              <a:rPr lang="en-US" dirty="0">
                <a:solidFill>
                  <a:srgbClr val="000000"/>
                </a:solidFill>
                <a:latin typeface="Nunito-Black"/>
                <a:cs typeface="Nunito-Black"/>
              </a:rPr>
              <a:t> </a:t>
            </a:r>
            <a:r>
              <a:rPr lang="en-US" dirty="0" err="1">
                <a:solidFill>
                  <a:srgbClr val="000000"/>
                </a:solidFill>
                <a:latin typeface="Nunito-Black"/>
                <a:cs typeface="Nunito-Black"/>
              </a:rPr>
              <a:t>Parkour</a:t>
            </a:r>
            <a:r>
              <a:rPr lang="en-US" dirty="0">
                <a:solidFill>
                  <a:srgbClr val="000000"/>
                </a:solidFill>
                <a:latin typeface="Nunito-Black"/>
                <a:cs typeface="Nunito-Black"/>
              </a:rPr>
              <a:t> Program</a:t>
            </a:r>
          </a:p>
          <a:p>
            <a:pPr lvl="1"/>
            <a:r>
              <a:rPr lang="en-US" dirty="0">
                <a:solidFill>
                  <a:srgbClr val="000000"/>
                </a:solidFill>
                <a:latin typeface="Nunito-Regular"/>
                <a:cs typeface="Nunito-Regular"/>
              </a:rPr>
              <a:t>Is Organized Into </a:t>
            </a:r>
            <a:r>
              <a:rPr lang="en-US" dirty="0">
                <a:solidFill>
                  <a:srgbClr val="FFFFFF"/>
                </a:solidFill>
                <a:latin typeface="Nunito-Regular"/>
                <a:cs typeface="Nunito-Regular"/>
              </a:rPr>
              <a:t>A Sequence Of Classes </a:t>
            </a:r>
            <a:r>
              <a:rPr lang="en-US" dirty="0">
                <a:solidFill>
                  <a:srgbClr val="000000"/>
                </a:solidFill>
                <a:latin typeface="Nunito-Regular"/>
                <a:cs typeface="Nunito-Regular"/>
              </a:rPr>
              <a:t>Following A </a:t>
            </a:r>
            <a:r>
              <a:rPr lang="en-US" dirty="0">
                <a:solidFill>
                  <a:srgbClr val="FFFFFF"/>
                </a:solidFill>
                <a:latin typeface="Nunito-Regular"/>
                <a:cs typeface="Nunito-Regular"/>
              </a:rPr>
              <a:t>Set Of Progression</a:t>
            </a:r>
            <a:r>
              <a:rPr lang="en-US" dirty="0">
                <a:solidFill>
                  <a:srgbClr val="000000"/>
                </a:solidFill>
                <a:latin typeface="Nunito-Regular"/>
                <a:cs typeface="Nunito-Regular"/>
              </a:rPr>
              <a:t>s, Based On </a:t>
            </a:r>
            <a:r>
              <a:rPr lang="en-US" dirty="0">
                <a:solidFill>
                  <a:srgbClr val="FFFFFF"/>
                </a:solidFill>
                <a:latin typeface="Nunito-Regular"/>
                <a:cs typeface="Nunito-Regular"/>
              </a:rPr>
              <a:t>A Solid Foundation</a:t>
            </a:r>
            <a:r>
              <a:rPr lang="en-US" dirty="0">
                <a:solidFill>
                  <a:srgbClr val="000000"/>
                </a:solidFill>
                <a:latin typeface="Nunito-Regular"/>
                <a:cs typeface="Nunito-Regular"/>
              </a:rPr>
              <a:t> Of Skills That Aid In The Essential Development Necessary To Progress Through The Program.</a:t>
            </a:r>
          </a:p>
          <a:p>
            <a:r>
              <a:rPr lang="en-US" sz="2700" dirty="0">
                <a:solidFill>
                  <a:srgbClr val="000000"/>
                </a:solidFill>
                <a:latin typeface="Nunito-Regular"/>
                <a:cs typeface="Nunito-Regular"/>
              </a:rPr>
              <a:t>The Sport Originated In France…   Therefore Our Class Names Are In French</a:t>
            </a:r>
          </a:p>
          <a:p>
            <a:pPr lvl="1"/>
            <a:r>
              <a:rPr lang="en-US" sz="3200" dirty="0" err="1">
                <a:solidFill>
                  <a:srgbClr val="000000"/>
                </a:solidFill>
                <a:latin typeface="Nunito-Black"/>
                <a:cs typeface="Nunito-Black"/>
              </a:rPr>
              <a:t>Fondamental</a:t>
            </a:r>
            <a:endParaRPr lang="en-US" sz="3200" dirty="0">
              <a:solidFill>
                <a:srgbClr val="000000"/>
              </a:solidFill>
              <a:latin typeface="Nunito-Black"/>
              <a:cs typeface="Nunito-Black"/>
            </a:endParaRPr>
          </a:p>
          <a:p>
            <a:pPr lvl="1"/>
            <a:r>
              <a:rPr lang="en-US" sz="3200" dirty="0" err="1">
                <a:solidFill>
                  <a:srgbClr val="000000"/>
                </a:solidFill>
                <a:latin typeface="Nunito-Black"/>
                <a:cs typeface="Nunito-Black"/>
              </a:rPr>
              <a:t>Intermédiaire</a:t>
            </a:r>
            <a:endParaRPr lang="en-US" sz="3200" dirty="0">
              <a:solidFill>
                <a:srgbClr val="000000"/>
              </a:solidFill>
              <a:latin typeface="Nunito-Black"/>
              <a:cs typeface="Nunito-Black"/>
            </a:endParaRPr>
          </a:p>
          <a:p>
            <a:pPr lvl="1"/>
            <a:r>
              <a:rPr lang="en-US" sz="3200" dirty="0" err="1">
                <a:solidFill>
                  <a:srgbClr val="000000"/>
                </a:solidFill>
                <a:latin typeface="Nunito-Black"/>
                <a:cs typeface="Nunito-Black"/>
              </a:rPr>
              <a:t>Avancé</a:t>
            </a:r>
            <a:endParaRPr lang="en-US" sz="3200" dirty="0">
              <a:solidFill>
                <a:srgbClr val="000000"/>
              </a:solidFill>
              <a:latin typeface="Nunito-Black"/>
              <a:cs typeface="Nunito-Black"/>
            </a:endParaRPr>
          </a:p>
        </p:txBody>
      </p:sp>
      <p:sp>
        <p:nvSpPr>
          <p:cNvPr id="2" name="Rectangle 1"/>
          <p:cNvSpPr/>
          <p:nvPr/>
        </p:nvSpPr>
        <p:spPr>
          <a:xfrm>
            <a:off x="228600" y="152400"/>
            <a:ext cx="1891144" cy="64008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410" name="Picture 2" descr="C:\Users\Owner\Documents\MONARX\Logo\ParkourLargeText220pxx747pxTransparentBackgrou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1891144" cy="640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66582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latin typeface="Nunito-Black"/>
                <a:cs typeface="Nunito-Black"/>
              </a:rPr>
              <a:t>PARKOUR SKILLS (6yrs+)</a:t>
            </a:r>
          </a:p>
        </p:txBody>
      </p:sp>
      <p:sp>
        <p:nvSpPr>
          <p:cNvPr id="3" name="Content Placeholder 2"/>
          <p:cNvSpPr>
            <a:spLocks noGrp="1"/>
          </p:cNvSpPr>
          <p:nvPr>
            <p:ph sz="half" idx="1"/>
          </p:nvPr>
        </p:nvSpPr>
        <p:spPr/>
        <p:txBody>
          <a:bodyPr>
            <a:noAutofit/>
          </a:bodyPr>
          <a:lstStyle/>
          <a:p>
            <a:r>
              <a:rPr lang="en-US" sz="3200" dirty="0">
                <a:solidFill>
                  <a:srgbClr val="000000"/>
                </a:solidFill>
                <a:latin typeface="Nunito-Regular"/>
                <a:cs typeface="Nunito-Regular"/>
              </a:rPr>
              <a:t>Rolling</a:t>
            </a:r>
          </a:p>
          <a:p>
            <a:r>
              <a:rPr lang="en-US" sz="3200" dirty="0">
                <a:solidFill>
                  <a:srgbClr val="000000"/>
                </a:solidFill>
                <a:latin typeface="Nunito-Regular"/>
                <a:cs typeface="Nunito-Regular"/>
              </a:rPr>
              <a:t>Vaulting</a:t>
            </a:r>
          </a:p>
          <a:p>
            <a:r>
              <a:rPr lang="en-US" sz="3200" dirty="0">
                <a:solidFill>
                  <a:srgbClr val="000000"/>
                </a:solidFill>
                <a:latin typeface="Nunito-Regular"/>
                <a:cs typeface="Nunito-Regular"/>
              </a:rPr>
              <a:t>Climbing</a:t>
            </a:r>
          </a:p>
          <a:p>
            <a:r>
              <a:rPr lang="en-US" sz="3200" dirty="0">
                <a:solidFill>
                  <a:srgbClr val="000000"/>
                </a:solidFill>
                <a:latin typeface="Nunito-Regular"/>
                <a:cs typeface="Nunito-Regular"/>
              </a:rPr>
              <a:t>Jumping</a:t>
            </a:r>
          </a:p>
          <a:p>
            <a:r>
              <a:rPr lang="en-US" sz="3200" dirty="0">
                <a:solidFill>
                  <a:srgbClr val="000000"/>
                </a:solidFill>
                <a:latin typeface="Nunito-Regular"/>
                <a:cs typeface="Nunito-Regular"/>
              </a:rPr>
              <a:t>Landing</a:t>
            </a:r>
          </a:p>
          <a:p>
            <a:r>
              <a:rPr lang="en-US" sz="3200" dirty="0">
                <a:solidFill>
                  <a:srgbClr val="000000"/>
                </a:solidFill>
                <a:latin typeface="Nunito-Regular"/>
                <a:cs typeface="Nunito-Regular"/>
              </a:rPr>
              <a:t>Falling</a:t>
            </a:r>
          </a:p>
          <a:p>
            <a:r>
              <a:rPr lang="en-US" sz="3200" dirty="0">
                <a:solidFill>
                  <a:srgbClr val="000000"/>
                </a:solidFill>
                <a:latin typeface="Nunito-Regular"/>
                <a:cs typeface="Nunito-Regular"/>
              </a:rPr>
              <a:t>Sport Specific Drills</a:t>
            </a:r>
          </a:p>
        </p:txBody>
      </p:sp>
      <p:pic>
        <p:nvPicPr>
          <p:cNvPr id="18434" name="Picture 2" descr="C:\Users\Owner\Documents\ArtWork\par1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4476" l="5926" r="96667">
                        <a14:foregroundMark x1="39815" y1="83619" x2="39815" y2="83619"/>
                        <a14:foregroundMark x1="33889" y1="58095" x2="33889" y2="58095"/>
                        <a14:foregroundMark x1="45000" y1="34857" x2="45000" y2="34857"/>
                        <a14:foregroundMark x1="35926" y1="36000" x2="35926" y2="36000"/>
                        <a14:foregroundMark x1="21481" y1="42667" x2="21481" y2="42667"/>
                        <a14:foregroundMark x1="61296" y1="25714" x2="61296" y2="25714"/>
                        <a14:foregroundMark x1="78333" y1="54667" x2="78333" y2="54667"/>
                        <a14:backgroundMark x1="15741" y1="27048" x2="15741" y2="27048"/>
                      </a14:backgroundRemoval>
                    </a14:imgEffect>
                  </a14:imgLayer>
                </a14:imgProps>
              </a:ext>
              <a:ext uri="{28A0092B-C50C-407E-A947-70E740481C1C}">
                <a14:useLocalDpi xmlns:a14="http://schemas.microsoft.com/office/drawing/2010/main" val="0"/>
              </a:ext>
            </a:extLst>
          </a:blip>
          <a:srcRect/>
          <a:stretch>
            <a:fillRect/>
          </a:stretch>
        </p:blipFill>
        <p:spPr bwMode="auto">
          <a:xfrm>
            <a:off x="4724400" y="1676400"/>
            <a:ext cx="4202974" cy="408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82195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latin typeface="Nunito-Black"/>
                <a:cs typeface="Nunito-Black"/>
              </a:rPr>
              <a:t>EQUIPMENT</a:t>
            </a:r>
          </a:p>
        </p:txBody>
      </p:sp>
      <p:sp>
        <p:nvSpPr>
          <p:cNvPr id="4" name="Content Placeholder 3"/>
          <p:cNvSpPr>
            <a:spLocks noGrp="1"/>
          </p:cNvSpPr>
          <p:nvPr>
            <p:ph sz="half" idx="2"/>
          </p:nvPr>
        </p:nvSpPr>
        <p:spPr>
          <a:xfrm>
            <a:off x="4876800" y="1371601"/>
            <a:ext cx="3810000" cy="2286000"/>
          </a:xfrm>
        </p:spPr>
        <p:txBody>
          <a:bodyPr>
            <a:normAutofit/>
          </a:bodyPr>
          <a:lstStyle/>
          <a:p>
            <a:r>
              <a:rPr lang="en-US" dirty="0">
                <a:solidFill>
                  <a:schemeClr val="bg1"/>
                </a:solidFill>
                <a:latin typeface="Nunito-Black"/>
                <a:cs typeface="Nunito-Black"/>
              </a:rPr>
              <a:t>Bars</a:t>
            </a:r>
          </a:p>
          <a:p>
            <a:r>
              <a:rPr lang="en-US" dirty="0">
                <a:solidFill>
                  <a:schemeClr val="bg1"/>
                </a:solidFill>
                <a:latin typeface="Nunito-Black"/>
                <a:cs typeface="Nunito-Black"/>
              </a:rPr>
              <a:t>Rails</a:t>
            </a:r>
            <a:endParaRPr lang="en-US" dirty="0">
              <a:latin typeface="Nunito-Black"/>
              <a:cs typeface="Nunito-Black"/>
            </a:endParaRPr>
          </a:p>
          <a:p>
            <a:r>
              <a:rPr lang="en-US" dirty="0">
                <a:solidFill>
                  <a:schemeClr val="bg1"/>
                </a:solidFill>
                <a:latin typeface="Nunito-Black"/>
                <a:cs typeface="Nunito-Black"/>
              </a:rPr>
              <a:t>Pit</a:t>
            </a:r>
          </a:p>
          <a:p>
            <a:r>
              <a:rPr lang="en-US" dirty="0">
                <a:solidFill>
                  <a:schemeClr val="bg1"/>
                </a:solidFill>
                <a:latin typeface="Nunito-Black"/>
                <a:cs typeface="Nunito-Black"/>
              </a:rPr>
              <a:t>Re-Grip Stations</a:t>
            </a:r>
          </a:p>
        </p:txBody>
      </p:sp>
      <p:pic>
        <p:nvPicPr>
          <p:cNvPr id="19458" name="Picture 2" descr="C:\Users\Owner\Documents\MONARX\Gym Photos\CIMG37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371600"/>
            <a:ext cx="4343400" cy="2895600"/>
          </a:xfrm>
          <a:prstGeom prst="rect">
            <a:avLst/>
          </a:prstGeom>
          <a:noFill/>
          <a:extLst>
            <a:ext uri="{909E8E84-426E-40dd-AFC4-6F175D3DCCD1}">
              <a14:hiddenFill xmlns:a14="http://schemas.microsoft.com/office/drawing/2010/main" xmlns="">
                <a:solidFill>
                  <a:srgbClr val="FFFFFF"/>
                </a:solidFill>
              </a14:hiddenFill>
            </a:ext>
          </a:extLst>
        </p:spPr>
      </p:pic>
      <p:pic>
        <p:nvPicPr>
          <p:cNvPr id="19459" name="Picture 3" descr="C:\Users\Owner\Documents\MONARX\Gym Photos\CIMG37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810000"/>
            <a:ext cx="4351308" cy="290087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ontent Placeholder 3"/>
          <p:cNvSpPr>
            <a:spLocks noGrp="1"/>
          </p:cNvSpPr>
          <p:nvPr>
            <p:ph sz="half" idx="2"/>
          </p:nvPr>
        </p:nvSpPr>
        <p:spPr>
          <a:xfrm>
            <a:off x="405442" y="4424872"/>
            <a:ext cx="3810000" cy="2286000"/>
          </a:xfrm>
        </p:spPr>
        <p:txBody>
          <a:bodyPr>
            <a:normAutofit/>
          </a:bodyPr>
          <a:lstStyle/>
          <a:p>
            <a:r>
              <a:rPr lang="en-US" dirty="0">
                <a:solidFill>
                  <a:schemeClr val="bg1"/>
                </a:solidFill>
                <a:latin typeface="Nunito-Black"/>
                <a:cs typeface="Nunito-Black"/>
              </a:rPr>
              <a:t>Climbing Walls</a:t>
            </a:r>
          </a:p>
          <a:p>
            <a:r>
              <a:rPr lang="en-US" dirty="0">
                <a:solidFill>
                  <a:schemeClr val="bg1"/>
                </a:solidFill>
                <a:latin typeface="Nunito-Black"/>
                <a:cs typeface="Nunito-Black"/>
              </a:rPr>
              <a:t>Blocks</a:t>
            </a:r>
          </a:p>
          <a:p>
            <a:r>
              <a:rPr lang="en-US" dirty="0">
                <a:solidFill>
                  <a:schemeClr val="bg1"/>
                </a:solidFill>
                <a:latin typeface="Nunito-Black"/>
                <a:cs typeface="Nunito-Black"/>
              </a:rPr>
              <a:t>Stairs</a:t>
            </a:r>
          </a:p>
          <a:p>
            <a:r>
              <a:rPr lang="en-US" dirty="0">
                <a:solidFill>
                  <a:schemeClr val="bg1"/>
                </a:solidFill>
                <a:latin typeface="Nunito-Black"/>
                <a:cs typeface="Nunito-Black"/>
              </a:rPr>
              <a:t>Obstacle Course</a:t>
            </a:r>
          </a:p>
          <a:p>
            <a:pPr marL="0" indent="0">
              <a:buNone/>
            </a:pPr>
            <a:endParaRPr lang="en-US" b="1" dirty="0">
              <a:solidFill>
                <a:schemeClr val="bg1"/>
              </a:solidFill>
            </a:endParaRPr>
          </a:p>
        </p:txBody>
      </p:sp>
    </p:spTree>
    <p:extLst>
      <p:ext uri="{BB962C8B-B14F-4D97-AF65-F5344CB8AC3E}">
        <p14:creationId xmlns:p14="http://schemas.microsoft.com/office/powerpoint/2010/main" val="69283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00"/>
                </a:solidFill>
                <a:latin typeface="Nunito-Black"/>
                <a:cs typeface="Nunito-Black"/>
              </a:rPr>
              <a:t>NCB’s: </a:t>
            </a:r>
            <a:r>
              <a:rPr lang="en-US" dirty="0">
                <a:latin typeface="Nunito-Black"/>
                <a:cs typeface="Nunito-Black"/>
              </a:rPr>
              <a:t>Non-Curriculum Based</a:t>
            </a:r>
          </a:p>
        </p:txBody>
      </p:sp>
      <p:sp>
        <p:nvSpPr>
          <p:cNvPr id="3" name="Content Placeholder 2"/>
          <p:cNvSpPr>
            <a:spLocks noGrp="1"/>
          </p:cNvSpPr>
          <p:nvPr>
            <p:ph sz="half" idx="1"/>
          </p:nvPr>
        </p:nvSpPr>
        <p:spPr>
          <a:xfrm>
            <a:off x="457200" y="1600200"/>
            <a:ext cx="8305800" cy="4525963"/>
          </a:xfrm>
        </p:spPr>
        <p:txBody>
          <a:bodyPr>
            <a:normAutofit/>
          </a:bodyPr>
          <a:lstStyle/>
          <a:p>
            <a:pPr marL="0" indent="0" algn="ctr">
              <a:buNone/>
            </a:pPr>
            <a:endParaRPr lang="en-US" sz="5400" i="1" dirty="0"/>
          </a:p>
          <a:p>
            <a:pPr marL="0" indent="0" algn="ctr">
              <a:buNone/>
            </a:pPr>
            <a:r>
              <a:rPr lang="en-US" sz="5400" dirty="0">
                <a:latin typeface="Nunito-Regular"/>
                <a:cs typeface="Nunito-Regular"/>
              </a:rPr>
              <a:t>“Inspiring Dynamic Kids To Have Fun”</a:t>
            </a:r>
          </a:p>
        </p:txBody>
      </p:sp>
    </p:spTree>
    <p:extLst>
      <p:ext uri="{BB962C8B-B14F-4D97-AF65-F5344CB8AC3E}">
        <p14:creationId xmlns:p14="http://schemas.microsoft.com/office/powerpoint/2010/main" val="1572764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Nunito-Black"/>
                <a:cs typeface="Nunito-Black"/>
              </a:rPr>
              <a:t>Monarchs Six Core Values</a:t>
            </a:r>
          </a:p>
        </p:txBody>
      </p:sp>
      <p:sp>
        <p:nvSpPr>
          <p:cNvPr id="5" name="Subtitle 8"/>
          <p:cNvSpPr>
            <a:spLocks noGrp="1"/>
          </p:cNvSpPr>
          <p:nvPr>
            <p:ph idx="1"/>
          </p:nvPr>
        </p:nvSpPr>
        <p:spPr/>
        <p:txBody>
          <a:bodyPr>
            <a:normAutofit fontScale="92500" lnSpcReduction="10000"/>
          </a:bodyPr>
          <a:lstStyle/>
          <a:p>
            <a:pPr marL="514350" lvl="0" indent="-514350" algn="l">
              <a:spcAft>
                <a:spcPts val="1200"/>
              </a:spcAft>
              <a:buFont typeface="+mj-lt"/>
              <a:buAutoNum type="arabicPeriod"/>
            </a:pPr>
            <a:r>
              <a:rPr lang="en-US" dirty="0">
                <a:latin typeface="Nunito-Regular"/>
                <a:cs typeface="Nunito-Regular"/>
              </a:rPr>
              <a:t>To provide the highest quality gymnastics instruction to children of all ages and skill levels.</a:t>
            </a:r>
          </a:p>
          <a:p>
            <a:pPr marL="514350" lvl="0" indent="-514350" algn="l">
              <a:spcAft>
                <a:spcPts val="1200"/>
              </a:spcAft>
              <a:buFont typeface="+mj-lt"/>
              <a:buAutoNum type="arabicPeriod"/>
            </a:pPr>
            <a:r>
              <a:rPr lang="en-US" dirty="0">
                <a:latin typeface="Nunito-Regular"/>
                <a:cs typeface="Nunito-Regular"/>
              </a:rPr>
              <a:t>To provide a fun and dynamic environment for children to stay active while building friendships</a:t>
            </a:r>
            <a:r>
              <a:rPr lang="en-US" dirty="0">
                <a:solidFill>
                  <a:schemeClr val="bg1"/>
                </a:solidFill>
                <a:latin typeface="Nunito-Regular"/>
                <a:cs typeface="Nunito-Regular"/>
              </a:rPr>
              <a:t>.</a:t>
            </a:r>
          </a:p>
          <a:p>
            <a:pPr marL="514350" indent="-514350">
              <a:spcAft>
                <a:spcPts val="1200"/>
              </a:spcAft>
              <a:buFont typeface="+mj-lt"/>
              <a:buAutoNum type="arabicPeriod"/>
            </a:pPr>
            <a:r>
              <a:rPr lang="en-US" dirty="0">
                <a:latin typeface="Nunito-Regular"/>
                <a:cs typeface="Nunito-Regular"/>
              </a:rPr>
              <a:t>To provide quality instruction and proper technique for street sports, </a:t>
            </a:r>
            <a:r>
              <a:rPr lang="en-US" dirty="0" err="1">
                <a:latin typeface="Nunito-Regular"/>
                <a:cs typeface="Nunito-Regular"/>
              </a:rPr>
              <a:t>Parkour</a:t>
            </a:r>
            <a:r>
              <a:rPr lang="en-US" dirty="0">
                <a:latin typeface="Nunito-Regular"/>
                <a:cs typeface="Nunito-Regular"/>
              </a:rPr>
              <a:t>, </a:t>
            </a:r>
            <a:r>
              <a:rPr lang="en-US" dirty="0" err="1">
                <a:latin typeface="Nunito-Regular"/>
                <a:cs typeface="Nunito-Regular"/>
              </a:rPr>
              <a:t>Xtreme</a:t>
            </a:r>
            <a:r>
              <a:rPr lang="en-US" dirty="0">
                <a:latin typeface="Nunito-Regular"/>
                <a:cs typeface="Nunito-Regular"/>
              </a:rPr>
              <a:t> and Cross Training.</a:t>
            </a:r>
          </a:p>
          <a:p>
            <a:pPr marL="514350" indent="-514350">
              <a:spcAft>
                <a:spcPts val="1200"/>
              </a:spcAft>
              <a:buFont typeface="+mj-lt"/>
              <a:buAutoNum type="arabicPeriod"/>
            </a:pPr>
            <a:endParaRPr lang="en-US" dirty="0">
              <a:solidFill>
                <a:schemeClr val="bg1"/>
              </a:solidFill>
            </a:endParaRPr>
          </a:p>
        </p:txBody>
      </p:sp>
    </p:spTree>
    <p:extLst>
      <p:ext uri="{BB962C8B-B14F-4D97-AF65-F5344CB8AC3E}">
        <p14:creationId xmlns:p14="http://schemas.microsoft.com/office/powerpoint/2010/main" val="1522064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cuments\Images\Shutterstock Images\shutterstock_589467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 y="0"/>
            <a:ext cx="913311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sz="half" idx="1"/>
          </p:nvPr>
        </p:nvSpPr>
        <p:spPr>
          <a:xfrm>
            <a:off x="5905500" y="596901"/>
            <a:ext cx="2908300" cy="5486400"/>
          </a:xfrm>
        </p:spPr>
        <p:txBody>
          <a:bodyPr>
            <a:normAutofit/>
          </a:bodyPr>
          <a:lstStyle/>
          <a:p>
            <a:r>
              <a:rPr lang="en-US" sz="3600" dirty="0">
                <a:latin typeface="Nunito-Black"/>
                <a:cs typeface="Nunito-Black"/>
              </a:rPr>
              <a:t>Birthday Parties</a:t>
            </a:r>
          </a:p>
          <a:p>
            <a:r>
              <a:rPr lang="en-US" sz="3600" dirty="0">
                <a:latin typeface="Nunito-Black"/>
                <a:cs typeface="Nunito-Black"/>
              </a:rPr>
              <a:t>Day Camps</a:t>
            </a:r>
          </a:p>
          <a:p>
            <a:r>
              <a:rPr lang="en-US" sz="3600" dirty="0">
                <a:latin typeface="Nunito-Black"/>
                <a:cs typeface="Nunito-Black"/>
              </a:rPr>
              <a:t>Parents Night Out</a:t>
            </a:r>
          </a:p>
          <a:p>
            <a:r>
              <a:rPr lang="en-US" sz="3600" dirty="0">
                <a:latin typeface="Nunito-Black"/>
                <a:cs typeface="Nunito-Black"/>
              </a:rPr>
              <a:t>Field Trips</a:t>
            </a:r>
          </a:p>
          <a:p>
            <a:r>
              <a:rPr lang="en-US" sz="3600" dirty="0">
                <a:latin typeface="Nunito-Black"/>
                <a:cs typeface="Nunito-Black"/>
              </a:rPr>
              <a:t>Facility Rentals</a:t>
            </a:r>
          </a:p>
        </p:txBody>
      </p:sp>
    </p:spTree>
    <p:extLst>
      <p:ext uri="{BB962C8B-B14F-4D97-AF65-F5344CB8AC3E}">
        <p14:creationId xmlns:p14="http://schemas.microsoft.com/office/powerpoint/2010/main" val="314561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Owner\Documents\Birthday Parties &amp; Events\Party Images\healthy-ki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08812"/>
            <a:ext cx="5432322" cy="38491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74638"/>
            <a:ext cx="8229600" cy="2620962"/>
          </a:xfrm>
        </p:spPr>
        <p:txBody>
          <a:bodyPr>
            <a:normAutofit fontScale="90000"/>
          </a:bodyPr>
          <a:lstStyle/>
          <a:p>
            <a:pPr marL="0" indent="0"/>
            <a:r>
              <a:rPr lang="en-US" dirty="0">
                <a:solidFill>
                  <a:srgbClr val="000000"/>
                </a:solidFill>
                <a:latin typeface="Nunito-Black"/>
                <a:cs typeface="Nunito-Black"/>
              </a:rPr>
              <a:t>Why Is Monarchs Camp Awesome?</a:t>
            </a:r>
            <a:br>
              <a:rPr lang="en-US" dirty="0">
                <a:solidFill>
                  <a:srgbClr val="000000"/>
                </a:solidFill>
                <a:latin typeface="Nunito-Black"/>
                <a:cs typeface="Nunito-Black"/>
              </a:rPr>
            </a:br>
            <a:r>
              <a:rPr lang="en-US" dirty="0">
                <a:solidFill>
                  <a:srgbClr val="FFFF00"/>
                </a:solidFill>
                <a:latin typeface="Nunito-Black"/>
                <a:cs typeface="Nunito-Black"/>
              </a:rPr>
              <a:t>The main reason Monarchs camps are amazing are…</a:t>
            </a:r>
            <a:endParaRPr lang="en-US" dirty="0">
              <a:solidFill>
                <a:schemeClr val="bg1"/>
              </a:solidFill>
              <a:latin typeface="Nunito-Black"/>
              <a:cs typeface="Nunito-Black"/>
            </a:endParaRPr>
          </a:p>
        </p:txBody>
      </p:sp>
      <p:sp>
        <p:nvSpPr>
          <p:cNvPr id="3" name="Content Placeholder 2"/>
          <p:cNvSpPr>
            <a:spLocks noGrp="1"/>
          </p:cNvSpPr>
          <p:nvPr>
            <p:ph sz="half" idx="1"/>
          </p:nvPr>
        </p:nvSpPr>
        <p:spPr>
          <a:xfrm>
            <a:off x="5432322" y="3008812"/>
            <a:ext cx="3635478" cy="3772988"/>
          </a:xfrm>
        </p:spPr>
        <p:txBody>
          <a:bodyPr>
            <a:noAutofit/>
          </a:bodyPr>
          <a:lstStyle/>
          <a:p>
            <a:pPr>
              <a:spcAft>
                <a:spcPts val="1200"/>
              </a:spcAft>
            </a:pPr>
            <a:r>
              <a:rPr lang="en-US" sz="1800" dirty="0">
                <a:latin typeface="Nunito-Regular"/>
                <a:cs typeface="Nunito-Regular"/>
              </a:rPr>
              <a:t>Every 15 minutes activities change, maximizing attention &amp; focus,</a:t>
            </a:r>
          </a:p>
          <a:p>
            <a:pPr>
              <a:spcAft>
                <a:spcPts val="1200"/>
              </a:spcAft>
            </a:pPr>
            <a:r>
              <a:rPr lang="en-US" sz="1800" dirty="0">
                <a:latin typeface="Nunito-Regular"/>
                <a:cs typeface="Nunito-Regular"/>
              </a:rPr>
              <a:t>Flexible schedule for parents to customize their camp schedules,</a:t>
            </a:r>
          </a:p>
          <a:p>
            <a:pPr>
              <a:spcAft>
                <a:spcPts val="1200"/>
              </a:spcAft>
            </a:pPr>
            <a:r>
              <a:rPr lang="en-US" sz="1800" dirty="0">
                <a:latin typeface="Nunito-Regular"/>
                <a:cs typeface="Nunito-Regular"/>
              </a:rPr>
              <a:t>Variety of camp options to choose from,</a:t>
            </a:r>
          </a:p>
          <a:p>
            <a:pPr>
              <a:spcAft>
                <a:spcPts val="1200"/>
              </a:spcAft>
            </a:pPr>
            <a:r>
              <a:rPr lang="en-US" sz="1800" dirty="0">
                <a:latin typeface="Nunito-Regular"/>
                <a:cs typeface="Nunito-Regular"/>
              </a:rPr>
              <a:t>Gymnastics instruction , games, relays, </a:t>
            </a:r>
            <a:r>
              <a:rPr lang="en-US" sz="1800" dirty="0" err="1">
                <a:latin typeface="Nunito-Regular"/>
                <a:cs typeface="Nunito-Regular"/>
              </a:rPr>
              <a:t>etc</a:t>
            </a:r>
            <a:r>
              <a:rPr lang="en-US" sz="1800" dirty="0">
                <a:latin typeface="Nunito-Regular"/>
                <a:cs typeface="Nunito-Regular"/>
              </a:rPr>
              <a:t>, </a:t>
            </a:r>
            <a:r>
              <a:rPr lang="en-US" sz="1800" dirty="0" err="1">
                <a:latin typeface="Nunito-Regular"/>
                <a:cs typeface="Nunito-Regular"/>
              </a:rPr>
              <a:t>etc</a:t>
            </a:r>
            <a:r>
              <a:rPr lang="en-US" sz="1800" dirty="0">
                <a:latin typeface="Nunito-Regular"/>
                <a:cs typeface="Nunito-Regular"/>
              </a:rPr>
              <a:t>, </a:t>
            </a:r>
            <a:r>
              <a:rPr lang="en-US" sz="1800" dirty="0" err="1">
                <a:latin typeface="Nunito-Regular"/>
                <a:cs typeface="Nunito-Regular"/>
              </a:rPr>
              <a:t>etc</a:t>
            </a:r>
            <a:endParaRPr lang="en-US" sz="1800" dirty="0">
              <a:latin typeface="Nunito-Regular"/>
              <a:cs typeface="Nunito-Regular"/>
            </a:endParaRPr>
          </a:p>
        </p:txBody>
      </p:sp>
    </p:spTree>
    <p:extLst>
      <p:ext uri="{BB962C8B-B14F-4D97-AF65-F5344CB8AC3E}">
        <p14:creationId xmlns:p14="http://schemas.microsoft.com/office/powerpoint/2010/main" val="3263865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archs Open Gym Parent's Night Out.jpg"/>
          <p:cNvPicPr>
            <a:picLocks noChangeAspect="1"/>
          </p:cNvPicPr>
          <p:nvPr/>
        </p:nvPicPr>
        <p:blipFill rotWithShape="1">
          <a:blip r:embed="rId2">
            <a:alphaModFix amt="50000"/>
            <a:extLst>
              <a:ext uri="{BEBA8EAE-BF5A-486C-A8C5-ECC9F3942E4B}">
                <a14:imgProps xmlns:a14="http://schemas.microsoft.com/office/drawing/2010/main">
                  <a14:imgLayer r:embed="rId3">
                    <a14:imgEffect>
                      <a14:backgroundRemoval t="10000" b="90000" l="10000" r="90000">
                        <a14:foregroundMark x1="65843" y1="47619" x2="65843" y2="47619"/>
                        <a14:foregroundMark x1="78533" y1="31111" x2="78533" y2="31111"/>
                      </a14:backgroundRemoval>
                    </a14:imgEffect>
                  </a14:imgLayer>
                </a14:imgProps>
              </a:ext>
              <a:ext uri="{28A0092B-C50C-407E-A947-70E740481C1C}">
                <a14:useLocalDpi xmlns:a14="http://schemas.microsoft.com/office/drawing/2010/main" val="0"/>
              </a:ext>
            </a:extLst>
          </a:blip>
          <a:srcRect l="19472" t="9783" r="8656" b="19671"/>
          <a:stretch/>
        </p:blipFill>
        <p:spPr>
          <a:xfrm>
            <a:off x="1892300" y="2654300"/>
            <a:ext cx="5765800" cy="4064000"/>
          </a:xfrm>
          <a:prstGeom prst="rect">
            <a:avLst/>
          </a:prstGeom>
        </p:spPr>
      </p:pic>
      <p:sp>
        <p:nvSpPr>
          <p:cNvPr id="3" name="Content Placeholder 2"/>
          <p:cNvSpPr>
            <a:spLocks noGrp="1"/>
          </p:cNvSpPr>
          <p:nvPr>
            <p:ph sz="half" idx="1"/>
          </p:nvPr>
        </p:nvSpPr>
        <p:spPr>
          <a:xfrm>
            <a:off x="457200" y="1600200"/>
            <a:ext cx="4412512" cy="4525963"/>
          </a:xfrm>
        </p:spPr>
        <p:txBody>
          <a:bodyPr>
            <a:normAutofit fontScale="92500" lnSpcReduction="10000"/>
          </a:bodyPr>
          <a:lstStyle/>
          <a:p>
            <a:r>
              <a:rPr lang="en-US" dirty="0">
                <a:solidFill>
                  <a:schemeClr val="bg1"/>
                </a:solidFill>
                <a:latin typeface="Nunito-Regular"/>
                <a:cs typeface="Nunito-Regular"/>
              </a:rPr>
              <a:t>Parent’s Night Out</a:t>
            </a:r>
          </a:p>
          <a:p>
            <a:pPr lvl="1">
              <a:buFont typeface="Arial" pitchFamily="34" charset="0"/>
              <a:buChar char="•"/>
            </a:pPr>
            <a:r>
              <a:rPr lang="en-US" dirty="0">
                <a:solidFill>
                  <a:schemeClr val="bg1"/>
                </a:solidFill>
                <a:latin typeface="Nunito-Regular"/>
                <a:cs typeface="Nunito-Regular"/>
              </a:rPr>
              <a:t>Check For Specific Times &amp; themes At Your Location</a:t>
            </a:r>
          </a:p>
          <a:p>
            <a:pPr lvl="2"/>
            <a:r>
              <a:rPr lang="en-US" dirty="0">
                <a:solidFill>
                  <a:schemeClr val="bg1"/>
                </a:solidFill>
                <a:latin typeface="Nunito-Regular"/>
                <a:cs typeface="Nunito-Regular"/>
              </a:rPr>
              <a:t>7pm – 10:30pm (Fri AH)</a:t>
            </a:r>
          </a:p>
          <a:p>
            <a:pPr lvl="2"/>
            <a:r>
              <a:rPr lang="en-US" dirty="0">
                <a:solidFill>
                  <a:schemeClr val="bg1"/>
                </a:solidFill>
                <a:latin typeface="Nunito-Regular"/>
                <a:cs typeface="Nunito-Regular"/>
              </a:rPr>
              <a:t>6pm - 9:30pm (Sat AH)</a:t>
            </a:r>
          </a:p>
          <a:p>
            <a:pPr lvl="2"/>
            <a:r>
              <a:rPr lang="en-US" dirty="0">
                <a:solidFill>
                  <a:schemeClr val="bg1"/>
                </a:solidFill>
                <a:latin typeface="Nunito-Regular"/>
                <a:cs typeface="Nunito-Regular"/>
              </a:rPr>
              <a:t>5:30pm – 9pm (Fri NP)</a:t>
            </a:r>
          </a:p>
          <a:p>
            <a:pPr lvl="1">
              <a:buFont typeface="Arial" pitchFamily="34" charset="0"/>
              <a:buChar char="•"/>
            </a:pPr>
            <a:r>
              <a:rPr lang="en-US" dirty="0">
                <a:solidFill>
                  <a:schemeClr val="bg1"/>
                </a:solidFill>
                <a:latin typeface="Nunito-Regular"/>
                <a:cs typeface="Nunito-Regular"/>
              </a:rPr>
              <a:t>Pizza &amp; Drink Included</a:t>
            </a:r>
          </a:p>
          <a:p>
            <a:pPr lvl="1">
              <a:buFont typeface="Arial" pitchFamily="34" charset="0"/>
              <a:buChar char="•"/>
            </a:pPr>
            <a:r>
              <a:rPr lang="en-US" dirty="0">
                <a:solidFill>
                  <a:schemeClr val="bg1"/>
                </a:solidFill>
                <a:latin typeface="Nunito-Regular"/>
                <a:cs typeface="Nunito-Regular"/>
              </a:rPr>
              <a:t>Warm-Up</a:t>
            </a:r>
          </a:p>
          <a:p>
            <a:pPr lvl="1">
              <a:buFont typeface="Arial" pitchFamily="34" charset="0"/>
              <a:buChar char="•"/>
            </a:pPr>
            <a:r>
              <a:rPr lang="en-US" dirty="0">
                <a:solidFill>
                  <a:schemeClr val="bg1"/>
                </a:solidFill>
                <a:latin typeface="Nunito-Regular"/>
                <a:cs typeface="Nunito-Regular"/>
              </a:rPr>
              <a:t>Games</a:t>
            </a:r>
          </a:p>
          <a:p>
            <a:pPr lvl="1">
              <a:buFont typeface="Arial" pitchFamily="34" charset="0"/>
              <a:buChar char="•"/>
            </a:pPr>
            <a:r>
              <a:rPr lang="en-US" dirty="0">
                <a:solidFill>
                  <a:schemeClr val="bg1"/>
                </a:solidFill>
                <a:latin typeface="Nunito-Regular"/>
                <a:cs typeface="Nunito-Regular"/>
              </a:rPr>
              <a:t>Open Play</a:t>
            </a:r>
          </a:p>
          <a:p>
            <a:pPr lvl="1">
              <a:buFont typeface="Arial" pitchFamily="34" charset="0"/>
              <a:buChar char="•"/>
            </a:pPr>
            <a:r>
              <a:rPr lang="en-US" dirty="0">
                <a:solidFill>
                  <a:schemeClr val="bg1"/>
                </a:solidFill>
                <a:latin typeface="Nunito-Regular"/>
                <a:cs typeface="Nunito-Regular"/>
              </a:rPr>
              <a:t>Obstacles</a:t>
            </a:r>
          </a:p>
          <a:p>
            <a:pPr lvl="1">
              <a:buFont typeface="Arial" pitchFamily="34" charset="0"/>
              <a:buChar char="•"/>
            </a:pPr>
            <a:r>
              <a:rPr lang="en-US" dirty="0">
                <a:solidFill>
                  <a:schemeClr val="bg1"/>
                </a:solidFill>
                <a:latin typeface="Nunito-Regular"/>
                <a:cs typeface="Nunito-Regular"/>
              </a:rPr>
              <a:t>Etc…</a:t>
            </a:r>
          </a:p>
          <a:p>
            <a:pPr lvl="1"/>
            <a:endParaRPr lang="en-US" dirty="0"/>
          </a:p>
        </p:txBody>
      </p:sp>
      <p:sp>
        <p:nvSpPr>
          <p:cNvPr id="4" name="Content Placeholder 3"/>
          <p:cNvSpPr>
            <a:spLocks noGrp="1"/>
          </p:cNvSpPr>
          <p:nvPr>
            <p:ph sz="half" idx="2"/>
          </p:nvPr>
        </p:nvSpPr>
        <p:spPr>
          <a:xfrm>
            <a:off x="4648200" y="1600201"/>
            <a:ext cx="4038600" cy="4336366"/>
          </a:xfrm>
        </p:spPr>
        <p:txBody>
          <a:bodyPr>
            <a:normAutofit fontScale="92500" lnSpcReduction="10000"/>
          </a:bodyPr>
          <a:lstStyle/>
          <a:p>
            <a:r>
              <a:rPr lang="en-US" dirty="0">
                <a:solidFill>
                  <a:srgbClr val="000000"/>
                </a:solidFill>
                <a:latin typeface="Nunito-Regular"/>
                <a:cs typeface="Nunito-Regular"/>
              </a:rPr>
              <a:t>Open Gym</a:t>
            </a:r>
          </a:p>
          <a:p>
            <a:pPr lvl="1">
              <a:buFont typeface="Arial" pitchFamily="34" charset="0"/>
              <a:buChar char="•"/>
            </a:pPr>
            <a:r>
              <a:rPr lang="en-US" dirty="0">
                <a:solidFill>
                  <a:srgbClr val="000000"/>
                </a:solidFill>
                <a:latin typeface="Nunito-Regular"/>
                <a:cs typeface="Nunito-Regular"/>
              </a:rPr>
              <a:t>Check For Specific Times At Your Location</a:t>
            </a:r>
          </a:p>
          <a:p>
            <a:pPr lvl="1">
              <a:buFont typeface="Arial" pitchFamily="34" charset="0"/>
              <a:buChar char="•"/>
            </a:pPr>
            <a:r>
              <a:rPr lang="en-US" dirty="0">
                <a:solidFill>
                  <a:srgbClr val="000000"/>
                </a:solidFill>
                <a:latin typeface="Nunito-Regular"/>
                <a:cs typeface="Nunito-Regular"/>
              </a:rPr>
              <a:t>Warm-Up</a:t>
            </a:r>
          </a:p>
          <a:p>
            <a:pPr lvl="1">
              <a:buFont typeface="Arial" pitchFamily="34" charset="0"/>
              <a:buChar char="•"/>
            </a:pPr>
            <a:r>
              <a:rPr lang="en-US" dirty="0">
                <a:solidFill>
                  <a:srgbClr val="000000"/>
                </a:solidFill>
                <a:latin typeface="Nunito-Regular"/>
                <a:cs typeface="Nunito-Regular"/>
              </a:rPr>
              <a:t>2 Specific Stations</a:t>
            </a:r>
          </a:p>
          <a:p>
            <a:pPr lvl="1">
              <a:buFont typeface="Arial" pitchFamily="34" charset="0"/>
              <a:buChar char="•"/>
            </a:pPr>
            <a:r>
              <a:rPr lang="en-US" dirty="0">
                <a:solidFill>
                  <a:srgbClr val="000000"/>
                </a:solidFill>
                <a:latin typeface="Nunito-Regular"/>
                <a:cs typeface="Nunito-Regular"/>
              </a:rPr>
              <a:t>Coach Acts As Facilitator</a:t>
            </a:r>
          </a:p>
          <a:p>
            <a:pPr lvl="1">
              <a:buFont typeface="Arial" pitchFamily="34" charset="0"/>
              <a:buChar char="•"/>
            </a:pPr>
            <a:r>
              <a:rPr lang="en-US" dirty="0">
                <a:solidFill>
                  <a:srgbClr val="000000"/>
                </a:solidFill>
                <a:latin typeface="Nunito-Regular"/>
                <a:cs typeface="Nunito-Regular"/>
              </a:rPr>
              <a:t>No Class Curriculum</a:t>
            </a:r>
          </a:p>
          <a:p>
            <a:pPr lvl="2"/>
            <a:r>
              <a:rPr lang="en-US" dirty="0">
                <a:solidFill>
                  <a:srgbClr val="000000"/>
                </a:solidFill>
                <a:latin typeface="Nunito-Regular"/>
                <a:cs typeface="Nunito-Regular"/>
              </a:rPr>
              <a:t>Therefore, NOT ideal for learning new skills</a:t>
            </a:r>
          </a:p>
          <a:p>
            <a:pPr lvl="2"/>
            <a:r>
              <a:rPr lang="en-US" dirty="0">
                <a:solidFill>
                  <a:srgbClr val="000000"/>
                </a:solidFill>
                <a:latin typeface="Nunito-Regular"/>
                <a:cs typeface="Nunito-Regular"/>
              </a:rPr>
              <a:t>But, great for perfecting skills you already have</a:t>
            </a:r>
          </a:p>
        </p:txBody>
      </p:sp>
      <p:sp>
        <p:nvSpPr>
          <p:cNvPr id="5" name="Title 4"/>
          <p:cNvSpPr>
            <a:spLocks noGrp="1"/>
          </p:cNvSpPr>
          <p:nvPr>
            <p:ph type="title"/>
          </p:nvPr>
        </p:nvSpPr>
        <p:spPr/>
        <p:txBody>
          <a:bodyPr>
            <a:normAutofit fontScale="90000"/>
          </a:bodyPr>
          <a:lstStyle/>
          <a:p>
            <a:r>
              <a:rPr lang="en-US" dirty="0">
                <a:latin typeface="Nunito-Black"/>
                <a:cs typeface="Nunito-Black"/>
              </a:rPr>
              <a:t>Parent’s Night Out &amp; Open Gym</a:t>
            </a:r>
          </a:p>
        </p:txBody>
      </p:sp>
    </p:spTree>
    <p:extLst>
      <p:ext uri="{BB962C8B-B14F-4D97-AF65-F5344CB8AC3E}">
        <p14:creationId xmlns:p14="http://schemas.microsoft.com/office/powerpoint/2010/main" val="2801526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latin typeface="Nunito-Black"/>
                <a:cs typeface="Nunito-Black"/>
              </a:rPr>
              <a:t>Monarchs Mobile Gym</a:t>
            </a:r>
          </a:p>
        </p:txBody>
      </p:sp>
      <p:sp>
        <p:nvSpPr>
          <p:cNvPr id="3" name="Content Placeholder 2"/>
          <p:cNvSpPr>
            <a:spLocks noGrp="1"/>
          </p:cNvSpPr>
          <p:nvPr>
            <p:ph sz="half" idx="1"/>
          </p:nvPr>
        </p:nvSpPr>
        <p:spPr/>
        <p:txBody>
          <a:bodyPr/>
          <a:lstStyle/>
          <a:p>
            <a:r>
              <a:rPr lang="en-US" dirty="0">
                <a:latin typeface="Nunito-Regular"/>
                <a:cs typeface="Nunito-Regular"/>
              </a:rPr>
              <a:t>Mobile Gymnastics</a:t>
            </a:r>
          </a:p>
          <a:p>
            <a:pPr lvl="1"/>
            <a:r>
              <a:rPr lang="en-US" dirty="0">
                <a:solidFill>
                  <a:schemeClr val="bg1"/>
                </a:solidFill>
                <a:latin typeface="Nunito-Regular"/>
                <a:cs typeface="Nunito-Regular"/>
              </a:rPr>
              <a:t>Preschools</a:t>
            </a:r>
          </a:p>
          <a:p>
            <a:pPr lvl="1"/>
            <a:r>
              <a:rPr lang="en-US" dirty="0">
                <a:solidFill>
                  <a:schemeClr val="bg1"/>
                </a:solidFill>
                <a:latin typeface="Nunito-Regular"/>
                <a:cs typeface="Nunito-Regular"/>
              </a:rPr>
              <a:t>After school programs</a:t>
            </a:r>
          </a:p>
          <a:p>
            <a:pPr lvl="1"/>
            <a:r>
              <a:rPr lang="en-US" dirty="0">
                <a:solidFill>
                  <a:schemeClr val="bg1"/>
                </a:solidFill>
                <a:latin typeface="Nunito-Regular"/>
                <a:cs typeface="Nunito-Regular"/>
              </a:rPr>
              <a:t>Parks, etc.</a:t>
            </a:r>
          </a:p>
          <a:p>
            <a:pPr marL="457200" lvl="1" indent="0">
              <a:buNone/>
            </a:pPr>
            <a:endParaRPr lang="en-US" dirty="0">
              <a:solidFill>
                <a:schemeClr val="bg1"/>
              </a:solidFill>
              <a:latin typeface="Nunito-Regular"/>
              <a:cs typeface="Nunito-Regular"/>
            </a:endParaRPr>
          </a:p>
          <a:p>
            <a:pPr marL="457200" lvl="1" indent="0">
              <a:buNone/>
            </a:pPr>
            <a:r>
              <a:rPr lang="en-US" dirty="0">
                <a:solidFill>
                  <a:schemeClr val="bg1"/>
                </a:solidFill>
                <a:latin typeface="Nunito-Regular"/>
                <a:cs typeface="Nunito-Regular"/>
              </a:rPr>
              <a:t>Eventually</a:t>
            </a:r>
          </a:p>
          <a:p>
            <a:pPr lvl="1"/>
            <a:r>
              <a:rPr lang="en-US" dirty="0">
                <a:solidFill>
                  <a:schemeClr val="bg1"/>
                </a:solidFill>
                <a:latin typeface="Nunito-Regular"/>
                <a:cs typeface="Nunito-Regular"/>
              </a:rPr>
              <a:t>Birthday Parties</a:t>
            </a:r>
          </a:p>
          <a:p>
            <a:pPr lvl="1"/>
            <a:endParaRPr lang="en-US" dirty="0">
              <a:solidFill>
                <a:schemeClr val="bg1"/>
              </a:solidFill>
              <a:latin typeface="Nunito-Regular"/>
              <a:cs typeface="Nunito-Regular"/>
            </a:endParaRPr>
          </a:p>
          <a:p>
            <a:pPr lvl="1"/>
            <a:r>
              <a:rPr lang="en-US" dirty="0">
                <a:solidFill>
                  <a:schemeClr val="bg1"/>
                </a:solidFill>
                <a:latin typeface="Nunito-Regular"/>
                <a:cs typeface="Nunito-Regular"/>
              </a:rPr>
              <a:t>Monthly Billing</a:t>
            </a:r>
          </a:p>
          <a:p>
            <a:pPr lvl="1"/>
            <a:r>
              <a:rPr lang="en-US" dirty="0" err="1">
                <a:solidFill>
                  <a:schemeClr val="bg1"/>
                </a:solidFill>
                <a:latin typeface="Nunito-Regular"/>
                <a:cs typeface="Nunito-Regular"/>
              </a:rPr>
              <a:t>Autopay</a:t>
            </a:r>
            <a:endParaRPr lang="en-US" dirty="0">
              <a:solidFill>
                <a:schemeClr val="bg1"/>
              </a:solidFill>
              <a:latin typeface="Nunito-Regular"/>
              <a:cs typeface="Nunito-Regular"/>
            </a:endParaRPr>
          </a:p>
          <a:p>
            <a:pPr marL="457200" lvl="1" indent="0">
              <a:buNone/>
            </a:pPr>
            <a:endParaRPr lang="en-US" dirty="0">
              <a:solidFill>
                <a:schemeClr val="bg1"/>
              </a:solidFill>
              <a:latin typeface="Nunito-Regular"/>
              <a:cs typeface="Nunito-Regular"/>
            </a:endParaRPr>
          </a:p>
          <a:p>
            <a:pPr lvl="1"/>
            <a:endParaRPr lang="en-US" dirty="0">
              <a:solidFill>
                <a:schemeClr val="bg1"/>
              </a:solidFill>
              <a:latin typeface="Nunito-Regular"/>
              <a:cs typeface="Nunito-Regular"/>
            </a:endParaRPr>
          </a:p>
          <a:p>
            <a:endParaRPr lang="en-US" dirty="0"/>
          </a:p>
        </p:txBody>
      </p:sp>
      <p:pic>
        <p:nvPicPr>
          <p:cNvPr id="5" name="Content Placeholder 4" descr="Mobile Logo2 copy.jpg"/>
          <p:cNvPicPr>
            <a:picLocks noGrp="1" noChangeAspect="1"/>
          </p:cNvPicPr>
          <p:nvPr>
            <p:ph sz="half" idx="2"/>
          </p:nvPr>
        </p:nvPicPr>
        <p:blipFill>
          <a:blip r:embed="rId2">
            <a:extLst>
              <a:ext uri="{28A0092B-C50C-407E-A947-70E740481C1C}">
                <a14:useLocalDpi xmlns:a14="http://schemas.microsoft.com/office/drawing/2010/main" val="0"/>
              </a:ext>
            </a:extLst>
          </a:blip>
          <a:srcRect l="1185" r="1185"/>
          <a:stretch>
            <a:fillRect/>
          </a:stretch>
        </p:blipFill>
        <p:spPr/>
      </p:pic>
    </p:spTree>
    <p:extLst>
      <p:ext uri="{BB962C8B-B14F-4D97-AF65-F5344CB8AC3E}">
        <p14:creationId xmlns:p14="http://schemas.microsoft.com/office/powerpoint/2010/main" val="1383940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96900" y="1828800"/>
            <a:ext cx="8089900" cy="4297363"/>
          </a:xfrm>
        </p:spPr>
        <p:txBody>
          <a:bodyPr>
            <a:normAutofit fontScale="85000" lnSpcReduction="20000"/>
          </a:bodyPr>
          <a:lstStyle/>
          <a:p>
            <a:r>
              <a:rPr lang="en-US" dirty="0">
                <a:solidFill>
                  <a:schemeClr val="accent5">
                    <a:lumMod val="75000"/>
                  </a:schemeClr>
                </a:solidFill>
                <a:latin typeface="Nunito-Regular"/>
                <a:cs typeface="Nunito-Regular"/>
              </a:rPr>
              <a:t>Preschool inside Suite “C” of Monarchs Agoura Hills</a:t>
            </a:r>
          </a:p>
          <a:p>
            <a:r>
              <a:rPr lang="en-US" dirty="0">
                <a:solidFill>
                  <a:schemeClr val="accent5">
                    <a:lumMod val="75000"/>
                  </a:schemeClr>
                </a:solidFill>
                <a:latin typeface="Nunito-Regular"/>
                <a:cs typeface="Nunito-Regular"/>
              </a:rPr>
              <a:t>Miss </a:t>
            </a:r>
            <a:r>
              <a:rPr lang="en-US" dirty="0" err="1">
                <a:solidFill>
                  <a:schemeClr val="accent5">
                    <a:lumMod val="75000"/>
                  </a:schemeClr>
                </a:solidFill>
                <a:latin typeface="Nunito-Regular"/>
                <a:cs typeface="Nunito-Regular"/>
              </a:rPr>
              <a:t>Beckie</a:t>
            </a:r>
            <a:r>
              <a:rPr lang="en-US" dirty="0">
                <a:solidFill>
                  <a:schemeClr val="accent5">
                    <a:lumMod val="75000"/>
                  </a:schemeClr>
                </a:solidFill>
                <a:latin typeface="Nunito-Regular"/>
                <a:cs typeface="Nunito-Regular"/>
              </a:rPr>
              <a:t> is the Director</a:t>
            </a:r>
          </a:p>
          <a:p>
            <a:r>
              <a:rPr lang="en-US" dirty="0">
                <a:solidFill>
                  <a:schemeClr val="accent5">
                    <a:lumMod val="75000"/>
                  </a:schemeClr>
                </a:solidFill>
                <a:latin typeface="Nunito-Regular"/>
                <a:cs typeface="Nunito-Regular"/>
              </a:rPr>
              <a:t>Boutique style Preschool with limited space</a:t>
            </a:r>
          </a:p>
          <a:p>
            <a:r>
              <a:rPr lang="en-US" dirty="0">
                <a:solidFill>
                  <a:schemeClr val="accent5">
                    <a:lumMod val="75000"/>
                  </a:schemeClr>
                </a:solidFill>
                <a:latin typeface="Nunito-Regular"/>
                <a:cs typeface="Nunito-Regular"/>
              </a:rPr>
              <a:t>9-12, 12-3, or 9-3 options</a:t>
            </a:r>
          </a:p>
          <a:p>
            <a:r>
              <a:rPr lang="en-US" dirty="0">
                <a:solidFill>
                  <a:schemeClr val="accent5">
                    <a:lumMod val="75000"/>
                  </a:schemeClr>
                </a:solidFill>
                <a:latin typeface="Nunito-Regular"/>
                <a:cs typeface="Nunito-Regular"/>
              </a:rPr>
              <a:t>Monthly Billing &amp; School Year Calendar</a:t>
            </a:r>
          </a:p>
          <a:p>
            <a:r>
              <a:rPr lang="en-US" dirty="0">
                <a:solidFill>
                  <a:schemeClr val="accent5">
                    <a:lumMod val="75000"/>
                  </a:schemeClr>
                </a:solidFill>
                <a:latin typeface="Nunito-Regular"/>
                <a:cs typeface="Nunito-Regular"/>
              </a:rPr>
              <a:t>Adheres to State rules &amp; policies for Preschool procedures. </a:t>
            </a:r>
          </a:p>
          <a:p>
            <a:r>
              <a:rPr lang="en-US" dirty="0">
                <a:solidFill>
                  <a:schemeClr val="accent5">
                    <a:lumMod val="75000"/>
                  </a:schemeClr>
                </a:solidFill>
                <a:latin typeface="Nunito-Regular"/>
                <a:cs typeface="Nunito-Regular"/>
              </a:rPr>
              <a:t>Monarchs Happy </a:t>
            </a:r>
            <a:r>
              <a:rPr lang="en-US" dirty="0" err="1">
                <a:solidFill>
                  <a:schemeClr val="accent5">
                    <a:lumMod val="75000"/>
                  </a:schemeClr>
                </a:solidFill>
                <a:latin typeface="Nunito-Regular"/>
                <a:cs typeface="Nunito-Regular"/>
              </a:rPr>
              <a:t>Kidz</a:t>
            </a:r>
            <a:r>
              <a:rPr lang="en-US" dirty="0">
                <a:solidFill>
                  <a:schemeClr val="accent5">
                    <a:lumMod val="75000"/>
                  </a:schemeClr>
                </a:solidFill>
                <a:latin typeface="Nunito-Regular"/>
                <a:cs typeface="Nunito-Regular"/>
              </a:rPr>
              <a:t> Preschool, founded in 2015, inspires dynamic children to learn through creatively enriching, academically stimulating, and physically challenging daily learning units all in a nurturing environment with small class sizes. </a:t>
            </a:r>
          </a:p>
        </p:txBody>
      </p:sp>
      <p:pic>
        <p:nvPicPr>
          <p:cNvPr id="7" name="Picture 6" descr="Happy Kidz_purple tagline_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812" y="198120"/>
            <a:ext cx="5903976" cy="1402080"/>
          </a:xfrm>
          <a:prstGeom prst="rect">
            <a:avLst/>
          </a:prstGeom>
        </p:spPr>
      </p:pic>
    </p:spTree>
    <p:extLst>
      <p:ext uri="{BB962C8B-B14F-4D97-AF65-F5344CB8AC3E}">
        <p14:creationId xmlns:p14="http://schemas.microsoft.com/office/powerpoint/2010/main" val="2767633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wner\Documents\Images\Shutterstock Images\shutterstock_1209874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latin typeface="Nunito-Black"/>
                <a:cs typeface="Nunito-Black"/>
              </a:rPr>
              <a:t>Personal Presentation </a:t>
            </a:r>
          </a:p>
        </p:txBody>
      </p:sp>
      <p:sp>
        <p:nvSpPr>
          <p:cNvPr id="3" name="Content Placeholder 2"/>
          <p:cNvSpPr>
            <a:spLocks noGrp="1"/>
          </p:cNvSpPr>
          <p:nvPr>
            <p:ph sz="half" idx="1"/>
          </p:nvPr>
        </p:nvSpPr>
        <p:spPr>
          <a:xfrm>
            <a:off x="457200" y="1600200"/>
            <a:ext cx="3048000" cy="4525963"/>
          </a:xfrm>
        </p:spPr>
        <p:txBody>
          <a:bodyPr/>
          <a:lstStyle/>
          <a:p>
            <a:r>
              <a:rPr lang="en-US" dirty="0">
                <a:latin typeface="Nunito-Black"/>
                <a:cs typeface="Nunito-Black"/>
              </a:rPr>
              <a:t>Image</a:t>
            </a:r>
          </a:p>
          <a:p>
            <a:pPr lvl="1"/>
            <a:r>
              <a:rPr lang="en-US" dirty="0">
                <a:latin typeface="Nunito-Black"/>
                <a:cs typeface="Nunito-Black"/>
              </a:rPr>
              <a:t>Dress Code</a:t>
            </a:r>
          </a:p>
          <a:p>
            <a:pPr lvl="1"/>
            <a:r>
              <a:rPr lang="en-US" dirty="0">
                <a:latin typeface="Nunito-Black"/>
                <a:cs typeface="Nunito-Black"/>
              </a:rPr>
              <a:t>Hair</a:t>
            </a:r>
          </a:p>
          <a:p>
            <a:pPr lvl="1"/>
            <a:r>
              <a:rPr lang="en-US" dirty="0">
                <a:latin typeface="Nunito-Black"/>
                <a:cs typeface="Nunito-Black"/>
              </a:rPr>
              <a:t>Grooming</a:t>
            </a:r>
          </a:p>
          <a:p>
            <a:r>
              <a:rPr lang="en-US" dirty="0">
                <a:latin typeface="Nunito-Black"/>
                <a:cs typeface="Nunito-Black"/>
              </a:rPr>
              <a:t>Body Language</a:t>
            </a:r>
          </a:p>
          <a:p>
            <a:pPr lvl="1"/>
            <a:r>
              <a:rPr lang="en-US" dirty="0">
                <a:latin typeface="Nunito-Black"/>
                <a:cs typeface="Nunito-Black"/>
              </a:rPr>
              <a:t>Facial Expression</a:t>
            </a:r>
          </a:p>
          <a:p>
            <a:pPr lvl="1"/>
            <a:r>
              <a:rPr lang="en-US" dirty="0">
                <a:latin typeface="Nunito-Black"/>
                <a:cs typeface="Nunito-Black"/>
              </a:rPr>
              <a:t>Slouching</a:t>
            </a:r>
          </a:p>
          <a:p>
            <a:pPr lvl="1"/>
            <a:r>
              <a:rPr lang="en-US" dirty="0">
                <a:latin typeface="Nunito-Black"/>
                <a:cs typeface="Nunito-Black"/>
              </a:rPr>
              <a:t>Sitting</a:t>
            </a:r>
          </a:p>
          <a:p>
            <a:pPr lvl="1"/>
            <a:endParaRPr lang="en-US" dirty="0"/>
          </a:p>
          <a:p>
            <a:endParaRPr lang="en-US" dirty="0"/>
          </a:p>
        </p:txBody>
      </p:sp>
      <p:sp>
        <p:nvSpPr>
          <p:cNvPr id="4" name="Content Placeholder 3"/>
          <p:cNvSpPr>
            <a:spLocks noGrp="1"/>
          </p:cNvSpPr>
          <p:nvPr>
            <p:ph sz="half" idx="2"/>
          </p:nvPr>
        </p:nvSpPr>
        <p:spPr>
          <a:xfrm>
            <a:off x="3352800" y="1600200"/>
            <a:ext cx="4038600" cy="4525963"/>
          </a:xfrm>
        </p:spPr>
        <p:txBody>
          <a:bodyPr/>
          <a:lstStyle/>
          <a:p>
            <a:r>
              <a:rPr lang="en-US" dirty="0">
                <a:latin typeface="Nunito-Black"/>
                <a:cs typeface="Nunito-Black"/>
              </a:rPr>
              <a:t>Tone Of Voice	</a:t>
            </a:r>
          </a:p>
          <a:p>
            <a:pPr lvl="1"/>
            <a:r>
              <a:rPr lang="en-US" dirty="0">
                <a:latin typeface="Nunito-Black"/>
                <a:cs typeface="Nunito-Black"/>
              </a:rPr>
              <a:t>Energetic</a:t>
            </a:r>
          </a:p>
          <a:p>
            <a:pPr lvl="1"/>
            <a:r>
              <a:rPr lang="en-US" dirty="0">
                <a:latin typeface="Nunito-Black"/>
                <a:cs typeface="Nunito-Black"/>
              </a:rPr>
              <a:t>Up Beat</a:t>
            </a:r>
          </a:p>
          <a:p>
            <a:pPr lvl="1"/>
            <a:r>
              <a:rPr lang="en-US" dirty="0">
                <a:latin typeface="Nunito-Black"/>
                <a:cs typeface="Nunito-Black"/>
              </a:rPr>
              <a:t>Commanding</a:t>
            </a:r>
          </a:p>
          <a:p>
            <a:pPr lvl="1"/>
            <a:endParaRPr lang="en-US" dirty="0"/>
          </a:p>
        </p:txBody>
      </p:sp>
    </p:spTree>
    <p:extLst>
      <p:ext uri="{BB962C8B-B14F-4D97-AF65-F5344CB8AC3E}">
        <p14:creationId xmlns:p14="http://schemas.microsoft.com/office/powerpoint/2010/main" val="3265179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3078162"/>
          </a:xfrm>
        </p:spPr>
        <p:txBody>
          <a:bodyPr>
            <a:normAutofit fontScale="90000"/>
          </a:bodyPr>
          <a:lstStyle/>
          <a:p>
            <a:r>
              <a:rPr lang="en-US" dirty="0">
                <a:latin typeface="Nunito-Black"/>
                <a:cs typeface="Nunito-Black"/>
              </a:rPr>
              <a:t>Customer Service:</a:t>
            </a:r>
            <a:br>
              <a:rPr lang="en-US" dirty="0">
                <a:latin typeface="Nunito-Black"/>
                <a:cs typeface="Nunito-Black"/>
              </a:rPr>
            </a:br>
            <a:r>
              <a:rPr lang="en-US" sz="3300" dirty="0">
                <a:solidFill>
                  <a:schemeClr val="bg1"/>
                </a:solidFill>
                <a:latin typeface="Nunito-Black"/>
                <a:cs typeface="Nunito-Black"/>
              </a:rPr>
              <a:t>“Customer service is a series of activities designed to enhance the level of customer satisfaction – that is, the feeling that a product or service has met the customer expectation."</a:t>
            </a:r>
          </a:p>
        </p:txBody>
      </p:sp>
      <p:sp>
        <p:nvSpPr>
          <p:cNvPr id="3" name="Content Placeholder 2"/>
          <p:cNvSpPr>
            <a:spLocks noGrp="1"/>
          </p:cNvSpPr>
          <p:nvPr>
            <p:ph sz="half" idx="1"/>
          </p:nvPr>
        </p:nvSpPr>
        <p:spPr>
          <a:xfrm>
            <a:off x="457200" y="3200400"/>
            <a:ext cx="4038600" cy="3429000"/>
          </a:xfrm>
        </p:spPr>
        <p:txBody>
          <a:bodyPr>
            <a:normAutofit fontScale="92500" lnSpcReduction="10000"/>
          </a:bodyPr>
          <a:lstStyle/>
          <a:p>
            <a:pPr marL="0" lvl="1" indent="0" algn="ctr">
              <a:buNone/>
            </a:pPr>
            <a:r>
              <a:rPr lang="en-US" sz="2800" u="sng" dirty="0">
                <a:solidFill>
                  <a:srgbClr val="FFFF00"/>
                </a:solidFill>
                <a:latin typeface="Nunito-Black"/>
                <a:cs typeface="Nunito-Black"/>
              </a:rPr>
              <a:t>Do’s: </a:t>
            </a:r>
          </a:p>
          <a:p>
            <a:pPr marL="342900" lvl="1" indent="-342900">
              <a:buFont typeface="Arial" pitchFamily="34" charset="0"/>
              <a:buChar char="•"/>
            </a:pPr>
            <a:r>
              <a:rPr lang="en-US" dirty="0">
                <a:latin typeface="Nunito-Regular"/>
                <a:cs typeface="Nunito-Regular"/>
              </a:rPr>
              <a:t>Being attentive to any customer at the window or on the phone. </a:t>
            </a:r>
            <a:endParaRPr lang="en-US" sz="1400" dirty="0">
              <a:latin typeface="Nunito-Regular"/>
              <a:cs typeface="Nunito-Regular"/>
            </a:endParaRPr>
          </a:p>
          <a:p>
            <a:pPr marL="342900" lvl="1" indent="-342900">
              <a:buFont typeface="Arial" pitchFamily="34" charset="0"/>
              <a:buChar char="•"/>
            </a:pPr>
            <a:r>
              <a:rPr lang="en-US" dirty="0">
                <a:latin typeface="Nunito-Regular"/>
                <a:cs typeface="Nunito-Regular"/>
              </a:rPr>
              <a:t>Making the customer your priority.</a:t>
            </a:r>
            <a:endParaRPr lang="en-US" sz="1400" dirty="0">
              <a:latin typeface="Nunito-Regular"/>
              <a:cs typeface="Nunito-Regular"/>
            </a:endParaRPr>
          </a:p>
          <a:p>
            <a:pPr marL="342900" lvl="1" indent="-342900">
              <a:buFont typeface="Arial" pitchFamily="34" charset="0"/>
              <a:buChar char="•"/>
            </a:pPr>
            <a:r>
              <a:rPr lang="en-US" dirty="0">
                <a:latin typeface="Nunito-Regular"/>
                <a:cs typeface="Nunito-Regular"/>
              </a:rPr>
              <a:t>Making sure that the customer always feels like you really want to help them.</a:t>
            </a:r>
            <a:endParaRPr lang="en-US" sz="1400" dirty="0">
              <a:latin typeface="Nunito-Regular"/>
              <a:cs typeface="Nunito-Regular"/>
            </a:endParaRPr>
          </a:p>
        </p:txBody>
      </p:sp>
      <p:sp>
        <p:nvSpPr>
          <p:cNvPr id="4" name="Content Placeholder 3"/>
          <p:cNvSpPr>
            <a:spLocks noGrp="1"/>
          </p:cNvSpPr>
          <p:nvPr>
            <p:ph sz="half" idx="2"/>
          </p:nvPr>
        </p:nvSpPr>
        <p:spPr>
          <a:xfrm>
            <a:off x="4648200" y="3200400"/>
            <a:ext cx="4038600" cy="3429000"/>
          </a:xfrm>
        </p:spPr>
        <p:txBody>
          <a:bodyPr>
            <a:normAutofit fontScale="92500" lnSpcReduction="10000"/>
          </a:bodyPr>
          <a:lstStyle/>
          <a:p>
            <a:pPr marL="0" indent="0" algn="ctr">
              <a:buNone/>
            </a:pPr>
            <a:r>
              <a:rPr lang="en-US" u="sng" dirty="0">
                <a:solidFill>
                  <a:srgbClr val="FFFF00"/>
                </a:solidFill>
                <a:latin typeface="Nunito-Black"/>
                <a:cs typeface="Nunito-Black"/>
              </a:rPr>
              <a:t>Don’ts:</a:t>
            </a:r>
          </a:p>
          <a:p>
            <a:pPr marL="342900" lvl="1" indent="-342900">
              <a:buFont typeface="Arial" pitchFamily="34" charset="0"/>
              <a:buChar char="•"/>
            </a:pPr>
            <a:r>
              <a:rPr lang="en-US" dirty="0">
                <a:latin typeface="Nunito-Regular"/>
                <a:cs typeface="Nunito-Regular"/>
              </a:rPr>
              <a:t>Not getting them off the phone as soon as possible, not sighing, rolling your eyes or showing your attitude and making them feel like they are the last person you want to be talking to. </a:t>
            </a:r>
            <a:endParaRPr lang="en-US" sz="1400" dirty="0">
              <a:latin typeface="Nunito-Regular"/>
              <a:cs typeface="Nunito-Regular"/>
            </a:endParaRPr>
          </a:p>
          <a:p>
            <a:endParaRPr lang="en-US" dirty="0"/>
          </a:p>
        </p:txBody>
      </p:sp>
    </p:spTree>
    <p:extLst>
      <p:ext uri="{BB962C8B-B14F-4D97-AF65-F5344CB8AC3E}">
        <p14:creationId xmlns:p14="http://schemas.microsoft.com/office/powerpoint/2010/main" val="2648090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tomer Service - we depend on the #custo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487" y="0"/>
            <a:ext cx="486591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35916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Nunito-Black"/>
                <a:cs typeface="Nunito-Black"/>
              </a:rPr>
              <a:t>Get Physical… Office</a:t>
            </a:r>
          </a:p>
        </p:txBody>
      </p:sp>
      <p:sp>
        <p:nvSpPr>
          <p:cNvPr id="6" name="Content Placeholder 5"/>
          <p:cNvSpPr>
            <a:spLocks noGrp="1"/>
          </p:cNvSpPr>
          <p:nvPr>
            <p:ph idx="1"/>
          </p:nvPr>
        </p:nvSpPr>
        <p:spPr/>
        <p:txBody>
          <a:bodyPr>
            <a:normAutofit fontScale="92500" lnSpcReduction="20000"/>
          </a:bodyPr>
          <a:lstStyle/>
          <a:p>
            <a:pPr>
              <a:spcAft>
                <a:spcPts val="1200"/>
              </a:spcAft>
            </a:pPr>
            <a:r>
              <a:rPr lang="en-US" dirty="0">
                <a:solidFill>
                  <a:schemeClr val="bg1"/>
                </a:solidFill>
                <a:latin typeface="Nunito-Black"/>
                <a:cs typeface="Nunito-Black"/>
              </a:rPr>
              <a:t>When a customer is at the window, get up when speaking with them. </a:t>
            </a:r>
          </a:p>
          <a:p>
            <a:pPr lvl="1">
              <a:spcAft>
                <a:spcPts val="1200"/>
              </a:spcAft>
              <a:buFont typeface="Arial" pitchFamily="34" charset="0"/>
              <a:buChar char="•"/>
            </a:pPr>
            <a:r>
              <a:rPr lang="en-US" dirty="0">
                <a:solidFill>
                  <a:srgbClr val="FFFF00"/>
                </a:solidFill>
                <a:latin typeface="Nunito-Black"/>
                <a:cs typeface="Nunito-Black"/>
              </a:rPr>
              <a:t>Don’t talk to them from the chair…it’s not consistent with the Monarchs brand.</a:t>
            </a:r>
          </a:p>
          <a:p>
            <a:pPr>
              <a:spcAft>
                <a:spcPts val="1200"/>
              </a:spcAft>
            </a:pPr>
            <a:r>
              <a:rPr lang="en-US" dirty="0">
                <a:latin typeface="Nunito-Regular"/>
                <a:cs typeface="Nunito-Regular"/>
              </a:rPr>
              <a:t>Every single child that has a question, every parent that doesn’t know their way around the gym, anyone who needs a tour of the gym, to know who their coach is, whether it be their class or a make-up, the office MUST physically show the customer around &amp; where to go.</a:t>
            </a:r>
          </a:p>
        </p:txBody>
      </p:sp>
    </p:spTree>
    <p:extLst>
      <p:ext uri="{BB962C8B-B14F-4D97-AF65-F5344CB8AC3E}">
        <p14:creationId xmlns:p14="http://schemas.microsoft.com/office/powerpoint/2010/main" val="3936724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Nunito-Black"/>
                <a:cs typeface="Nunito-Black"/>
              </a:rPr>
              <a:t>Get Physical… Coaches</a:t>
            </a:r>
          </a:p>
        </p:txBody>
      </p:sp>
      <p:sp>
        <p:nvSpPr>
          <p:cNvPr id="6" name="Content Placeholder 5"/>
          <p:cNvSpPr>
            <a:spLocks noGrp="1"/>
          </p:cNvSpPr>
          <p:nvPr>
            <p:ph idx="1"/>
          </p:nvPr>
        </p:nvSpPr>
        <p:spPr>
          <a:xfrm>
            <a:off x="457200" y="1219200"/>
            <a:ext cx="8229600" cy="5245100"/>
          </a:xfrm>
        </p:spPr>
        <p:txBody>
          <a:bodyPr>
            <a:normAutofit lnSpcReduction="10000"/>
          </a:bodyPr>
          <a:lstStyle/>
          <a:p>
            <a:pPr>
              <a:spcAft>
                <a:spcPts val="1200"/>
              </a:spcAft>
            </a:pPr>
            <a:r>
              <a:rPr lang="en-US" dirty="0">
                <a:solidFill>
                  <a:srgbClr val="000000"/>
                </a:solidFill>
                <a:latin typeface="Nunito-Regular"/>
                <a:cs typeface="Nunito-Regular"/>
              </a:rPr>
              <a:t>When a customer is watching you coach their children from the window or sidelines…what they see is sometimes different than what you experience as a coach. </a:t>
            </a:r>
          </a:p>
          <a:p>
            <a:pPr lvl="1">
              <a:spcAft>
                <a:spcPts val="1200"/>
              </a:spcAft>
              <a:buFont typeface="Arial" pitchFamily="34" charset="0"/>
              <a:buChar char="•"/>
            </a:pPr>
            <a:r>
              <a:rPr lang="en-US" dirty="0">
                <a:solidFill>
                  <a:schemeClr val="bg1"/>
                </a:solidFill>
                <a:latin typeface="Nunito-Regular"/>
                <a:cs typeface="Nunito-Regular"/>
              </a:rPr>
              <a:t>Sitting while coaching is not ACTIVE coaching…and it could result in prolonged response time to a child in need. </a:t>
            </a:r>
          </a:p>
          <a:p>
            <a:pPr lvl="1">
              <a:spcAft>
                <a:spcPts val="1200"/>
              </a:spcAft>
              <a:buFont typeface="Arial" pitchFamily="34" charset="0"/>
              <a:buChar char="•"/>
            </a:pPr>
            <a:r>
              <a:rPr lang="en-US" dirty="0">
                <a:solidFill>
                  <a:srgbClr val="FFFF00"/>
                </a:solidFill>
                <a:latin typeface="Nunito-Regular"/>
                <a:cs typeface="Nunito-Regular"/>
              </a:rPr>
              <a:t>Things like waiving your fingers, shaking your head…all look very different from a window </a:t>
            </a:r>
            <a:r>
              <a:rPr lang="en-US" dirty="0">
                <a:solidFill>
                  <a:srgbClr val="FFFF00"/>
                </a:solidFill>
                <a:latin typeface="Nunito-Regular"/>
                <a:cs typeface="Nunito-Regular"/>
                <a:sym typeface="Wingdings"/>
              </a:rPr>
              <a:t></a:t>
            </a:r>
            <a:endParaRPr lang="en-US" dirty="0">
              <a:solidFill>
                <a:srgbClr val="FFFF00"/>
              </a:solidFill>
              <a:latin typeface="Nunito-Regular"/>
              <a:cs typeface="Nunito-Regular"/>
            </a:endParaRPr>
          </a:p>
        </p:txBody>
      </p:sp>
    </p:spTree>
    <p:extLst>
      <p:ext uri="{BB962C8B-B14F-4D97-AF65-F5344CB8AC3E}">
        <p14:creationId xmlns:p14="http://schemas.microsoft.com/office/powerpoint/2010/main" val="3424103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Nunito-Black"/>
                <a:cs typeface="Nunito-Black"/>
              </a:rPr>
              <a:t>Monarchs Six Core Values</a:t>
            </a:r>
          </a:p>
        </p:txBody>
      </p:sp>
      <p:sp>
        <p:nvSpPr>
          <p:cNvPr id="3" name="Content Placeholder 2"/>
          <p:cNvSpPr>
            <a:spLocks noGrp="1"/>
          </p:cNvSpPr>
          <p:nvPr>
            <p:ph idx="1"/>
          </p:nvPr>
        </p:nvSpPr>
        <p:spPr/>
        <p:txBody>
          <a:bodyPr>
            <a:normAutofit/>
          </a:bodyPr>
          <a:lstStyle/>
          <a:p>
            <a:pPr marL="514350" lvl="0" indent="-514350">
              <a:spcAft>
                <a:spcPts val="1200"/>
              </a:spcAft>
              <a:buAutoNum type="arabicPeriod" startAt="4"/>
            </a:pPr>
            <a:r>
              <a:rPr lang="en-US" dirty="0">
                <a:latin typeface="Nunito-Regular"/>
                <a:cs typeface="Nunito-Regular"/>
              </a:rPr>
              <a:t>To provide a basis for cheerleaders through stunting, motions, dance, and tumbling instruction.</a:t>
            </a:r>
          </a:p>
          <a:p>
            <a:pPr marL="514350" lvl="0" indent="-514350">
              <a:spcAft>
                <a:spcPts val="1200"/>
              </a:spcAft>
              <a:buAutoNum type="arabicPeriod" startAt="5"/>
            </a:pPr>
            <a:r>
              <a:rPr lang="en-US" dirty="0">
                <a:latin typeface="Nunito-Regular"/>
                <a:cs typeface="Nunito-Regular"/>
              </a:rPr>
              <a:t>To provide programs of value-added quality that are fun, convenient and hassle free.</a:t>
            </a:r>
          </a:p>
          <a:p>
            <a:pPr marL="514350" lvl="0" indent="-514350">
              <a:spcAft>
                <a:spcPts val="1200"/>
              </a:spcAft>
              <a:buAutoNum type="arabicPeriod" startAt="5"/>
            </a:pPr>
            <a:r>
              <a:rPr lang="en-US" dirty="0">
                <a:latin typeface="Nunito-Regular"/>
                <a:cs typeface="Nunito-Regular"/>
              </a:rPr>
              <a:t>To provide strong customer service and an ongoing commitment to excellence.</a:t>
            </a:r>
          </a:p>
        </p:txBody>
      </p:sp>
    </p:spTree>
    <p:extLst>
      <p:ext uri="{BB962C8B-B14F-4D97-AF65-F5344CB8AC3E}">
        <p14:creationId xmlns:p14="http://schemas.microsoft.com/office/powerpoint/2010/main" val="3492066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Nunito-Black"/>
                <a:cs typeface="Nunito-Black"/>
              </a:rPr>
              <a:t>Daily To Do List (Office)</a:t>
            </a:r>
          </a:p>
        </p:txBody>
      </p:sp>
      <p:sp>
        <p:nvSpPr>
          <p:cNvPr id="3" name="Text Placeholder 2"/>
          <p:cNvSpPr>
            <a:spLocks noGrp="1"/>
          </p:cNvSpPr>
          <p:nvPr>
            <p:ph type="body" idx="1"/>
          </p:nvPr>
        </p:nvSpPr>
        <p:spPr>
          <a:xfrm>
            <a:off x="457200" y="1341438"/>
            <a:ext cx="4040188" cy="639762"/>
          </a:xfrm>
        </p:spPr>
        <p:txBody>
          <a:bodyPr>
            <a:normAutofit/>
          </a:bodyPr>
          <a:lstStyle/>
          <a:p>
            <a:pPr algn="ctr"/>
            <a:r>
              <a:rPr lang="en-US" sz="3200" b="0" dirty="0">
                <a:solidFill>
                  <a:srgbClr val="FFFF00"/>
                </a:solidFill>
                <a:latin typeface="Nunito-Black"/>
                <a:cs typeface="Nunito-Black"/>
              </a:rPr>
              <a:t>Tasks</a:t>
            </a:r>
            <a:endParaRPr lang="en-US" b="0" dirty="0">
              <a:solidFill>
                <a:srgbClr val="FFFF00"/>
              </a:solidFill>
              <a:latin typeface="Nunito-Black"/>
              <a:cs typeface="Nunito-Black"/>
            </a:endParaRPr>
          </a:p>
        </p:txBody>
      </p:sp>
      <p:sp>
        <p:nvSpPr>
          <p:cNvPr id="4" name="Content Placeholder 3"/>
          <p:cNvSpPr>
            <a:spLocks noGrp="1"/>
          </p:cNvSpPr>
          <p:nvPr>
            <p:ph sz="half" idx="2"/>
          </p:nvPr>
        </p:nvSpPr>
        <p:spPr>
          <a:xfrm>
            <a:off x="457200" y="2174875"/>
            <a:ext cx="4040188" cy="4441824"/>
          </a:xfrm>
        </p:spPr>
        <p:txBody>
          <a:bodyPr/>
          <a:lstStyle/>
          <a:p>
            <a:r>
              <a:rPr lang="en-US" dirty="0">
                <a:latin typeface="Nunito-Regular"/>
                <a:cs typeface="Nunito-Regular"/>
              </a:rPr>
              <a:t>The Daily To Do List Is Crucial.</a:t>
            </a:r>
          </a:p>
          <a:p>
            <a:r>
              <a:rPr lang="en-US" dirty="0">
                <a:latin typeface="Nunito-Regular"/>
                <a:cs typeface="Nunito-Regular"/>
              </a:rPr>
              <a:t>It Keeps The Day To Day Operations Going:</a:t>
            </a:r>
          </a:p>
          <a:p>
            <a:pPr lvl="1">
              <a:buFont typeface="Arial" pitchFamily="34" charset="0"/>
              <a:buChar char="•"/>
            </a:pPr>
            <a:r>
              <a:rPr lang="en-US" dirty="0">
                <a:solidFill>
                  <a:schemeClr val="bg1"/>
                </a:solidFill>
                <a:latin typeface="Nunito-Regular"/>
                <a:cs typeface="Nunito-Regular"/>
              </a:rPr>
              <a:t>Trials</a:t>
            </a:r>
          </a:p>
          <a:p>
            <a:pPr lvl="1">
              <a:buFont typeface="Arial" pitchFamily="34" charset="0"/>
              <a:buChar char="•"/>
            </a:pPr>
            <a:r>
              <a:rPr lang="en-US" dirty="0">
                <a:solidFill>
                  <a:schemeClr val="bg1"/>
                </a:solidFill>
                <a:latin typeface="Nunito-Regular"/>
                <a:cs typeface="Nunito-Regular"/>
              </a:rPr>
              <a:t>Office Books</a:t>
            </a:r>
          </a:p>
          <a:p>
            <a:pPr lvl="1">
              <a:buFont typeface="Arial" pitchFamily="34" charset="0"/>
              <a:buChar char="•"/>
            </a:pPr>
            <a:r>
              <a:rPr lang="en-US" dirty="0">
                <a:solidFill>
                  <a:schemeClr val="bg1"/>
                </a:solidFill>
                <a:latin typeface="Nunito-Regular"/>
                <a:cs typeface="Nunito-Regular"/>
              </a:rPr>
              <a:t>Coaches Books</a:t>
            </a:r>
          </a:p>
          <a:p>
            <a:pPr lvl="1">
              <a:buFont typeface="Arial" pitchFamily="34" charset="0"/>
              <a:buChar char="•"/>
            </a:pPr>
            <a:r>
              <a:rPr lang="en-US" dirty="0">
                <a:solidFill>
                  <a:schemeClr val="bg1"/>
                </a:solidFill>
                <a:latin typeface="Nunito-Regular"/>
                <a:cs typeface="Nunito-Regular"/>
              </a:rPr>
              <a:t>Balances</a:t>
            </a:r>
          </a:p>
          <a:p>
            <a:pPr lvl="1">
              <a:buFont typeface="Arial" pitchFamily="34" charset="0"/>
              <a:buChar char="•"/>
            </a:pPr>
            <a:r>
              <a:rPr lang="en-US" dirty="0">
                <a:solidFill>
                  <a:schemeClr val="bg1"/>
                </a:solidFill>
                <a:latin typeface="Nunito-Regular"/>
                <a:cs typeface="Nunito-Regular"/>
              </a:rPr>
              <a:t>Waivers</a:t>
            </a:r>
          </a:p>
          <a:p>
            <a:pPr lvl="1">
              <a:buFont typeface="Arial" pitchFamily="34" charset="0"/>
              <a:buChar char="•"/>
            </a:pPr>
            <a:r>
              <a:rPr lang="en-US" dirty="0" err="1">
                <a:solidFill>
                  <a:schemeClr val="bg1"/>
                </a:solidFill>
                <a:latin typeface="Nunito-Regular"/>
                <a:cs typeface="Nunito-Regular"/>
              </a:rPr>
              <a:t>Etc</a:t>
            </a:r>
            <a:endParaRPr lang="en-US" dirty="0">
              <a:solidFill>
                <a:schemeClr val="bg1"/>
              </a:solidFill>
              <a:latin typeface="Nunito-Regular"/>
              <a:cs typeface="Nunito-Regular"/>
            </a:endParaRPr>
          </a:p>
          <a:p>
            <a:pPr lvl="1">
              <a:buFont typeface="Arial" pitchFamily="34" charset="0"/>
              <a:buChar char="•"/>
            </a:pPr>
            <a:endParaRPr lang="en-US" dirty="0">
              <a:solidFill>
                <a:schemeClr val="bg1"/>
              </a:solidFill>
            </a:endParaRPr>
          </a:p>
          <a:p>
            <a:pPr lvl="1"/>
            <a:endParaRPr lang="en-US" dirty="0"/>
          </a:p>
          <a:p>
            <a:pPr lvl="1"/>
            <a:endParaRPr lang="en-US" dirty="0"/>
          </a:p>
        </p:txBody>
      </p:sp>
      <p:sp>
        <p:nvSpPr>
          <p:cNvPr id="5" name="Text Placeholder 4"/>
          <p:cNvSpPr>
            <a:spLocks noGrp="1"/>
          </p:cNvSpPr>
          <p:nvPr>
            <p:ph type="body" sz="quarter" idx="3"/>
          </p:nvPr>
        </p:nvSpPr>
        <p:spPr>
          <a:xfrm>
            <a:off x="4645025" y="1341438"/>
            <a:ext cx="4041775" cy="639762"/>
          </a:xfrm>
        </p:spPr>
        <p:txBody>
          <a:bodyPr/>
          <a:lstStyle/>
          <a:p>
            <a:pPr algn="ctr"/>
            <a:r>
              <a:rPr lang="en-US" sz="3200" b="0" dirty="0">
                <a:solidFill>
                  <a:srgbClr val="FFFF00"/>
                </a:solidFill>
                <a:latin typeface="Nunito-Black"/>
                <a:cs typeface="Nunito-Black"/>
              </a:rPr>
              <a:t>Communication</a:t>
            </a:r>
            <a:endParaRPr lang="en-US" b="0" dirty="0">
              <a:solidFill>
                <a:srgbClr val="FFFF00"/>
              </a:solidFill>
              <a:latin typeface="Nunito-Black"/>
              <a:cs typeface="Nunito-Black"/>
            </a:endParaRPr>
          </a:p>
        </p:txBody>
      </p:sp>
      <p:sp>
        <p:nvSpPr>
          <p:cNvPr id="6" name="Content Placeholder 5"/>
          <p:cNvSpPr>
            <a:spLocks noGrp="1"/>
          </p:cNvSpPr>
          <p:nvPr>
            <p:ph sz="quarter" idx="4"/>
          </p:nvPr>
        </p:nvSpPr>
        <p:spPr>
          <a:xfrm>
            <a:off x="4330700" y="2174874"/>
            <a:ext cx="4571999" cy="4441825"/>
          </a:xfrm>
        </p:spPr>
        <p:txBody>
          <a:bodyPr/>
          <a:lstStyle/>
          <a:p>
            <a:r>
              <a:rPr lang="en-US" dirty="0">
                <a:latin typeface="Nunito-Regular"/>
                <a:cs typeface="Nunito-Regular"/>
              </a:rPr>
              <a:t>Communication is the most important part of working in the office.</a:t>
            </a:r>
          </a:p>
          <a:p>
            <a:pPr lvl="1"/>
            <a:r>
              <a:rPr lang="en-US" dirty="0">
                <a:solidFill>
                  <a:srgbClr val="FFFF00"/>
                </a:solidFill>
                <a:latin typeface="Nunito-Regular"/>
                <a:cs typeface="Nunito-Regular"/>
              </a:rPr>
              <a:t>Conveying the correct message to a customer could be what makes or breaks a Trial or Sale.</a:t>
            </a:r>
          </a:p>
          <a:p>
            <a:pPr lvl="1"/>
            <a:r>
              <a:rPr lang="en-US" dirty="0">
                <a:solidFill>
                  <a:schemeClr val="bg1"/>
                </a:solidFill>
                <a:latin typeface="Nunito-Regular"/>
                <a:cs typeface="Nunito-Regular"/>
              </a:rPr>
              <a:t>Communicating with a Manager regarding tasks accomplished or not yet completed is imperative!</a:t>
            </a:r>
          </a:p>
        </p:txBody>
      </p:sp>
    </p:spTree>
    <p:extLst>
      <p:ext uri="{BB962C8B-B14F-4D97-AF65-F5344CB8AC3E}">
        <p14:creationId xmlns:p14="http://schemas.microsoft.com/office/powerpoint/2010/main" val="1576942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Owner\Documents\Images\Shutterstock Images\shutterstock_141301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74638"/>
            <a:ext cx="4191000" cy="1143000"/>
          </a:xfrm>
        </p:spPr>
        <p:txBody>
          <a:bodyPr>
            <a:normAutofit fontScale="90000"/>
          </a:bodyPr>
          <a:lstStyle/>
          <a:p>
            <a:r>
              <a:rPr lang="en-US" dirty="0">
                <a:latin typeface="Nunito-Black"/>
                <a:cs typeface="Nunito-Black"/>
              </a:rPr>
              <a:t>Daily To Do List:</a:t>
            </a:r>
            <a:br>
              <a:rPr lang="en-US" dirty="0">
                <a:latin typeface="Nunito-Black"/>
                <a:cs typeface="Nunito-Black"/>
              </a:rPr>
            </a:br>
            <a:r>
              <a:rPr lang="en-US" dirty="0">
                <a:latin typeface="Nunito-Black"/>
                <a:cs typeface="Nunito-Black"/>
              </a:rPr>
              <a:t>Coaches</a:t>
            </a:r>
          </a:p>
        </p:txBody>
      </p:sp>
      <p:sp>
        <p:nvSpPr>
          <p:cNvPr id="6" name="Content Placeholder 5"/>
          <p:cNvSpPr>
            <a:spLocks noGrp="1"/>
          </p:cNvSpPr>
          <p:nvPr>
            <p:ph sz="quarter" idx="4"/>
          </p:nvPr>
        </p:nvSpPr>
        <p:spPr>
          <a:xfrm>
            <a:off x="533400" y="1760496"/>
            <a:ext cx="4724400" cy="4792703"/>
          </a:xfrm>
        </p:spPr>
        <p:txBody>
          <a:bodyPr>
            <a:noAutofit/>
          </a:bodyPr>
          <a:lstStyle/>
          <a:p>
            <a:r>
              <a:rPr lang="en-US" sz="2800" dirty="0">
                <a:solidFill>
                  <a:schemeClr val="accent5">
                    <a:lumMod val="75000"/>
                  </a:schemeClr>
                </a:solidFill>
              </a:rPr>
              <a:t>Check in with the office</a:t>
            </a:r>
          </a:p>
          <a:p>
            <a:r>
              <a:rPr lang="en-US" sz="2800" dirty="0">
                <a:solidFill>
                  <a:schemeClr val="accent5">
                    <a:lumMod val="75000"/>
                  </a:schemeClr>
                </a:solidFill>
              </a:rPr>
              <a:t>Check in with your director</a:t>
            </a:r>
          </a:p>
          <a:p>
            <a:r>
              <a:rPr lang="en-US" sz="2800" dirty="0">
                <a:solidFill>
                  <a:schemeClr val="accent5">
                    <a:lumMod val="75000"/>
                  </a:schemeClr>
                </a:solidFill>
              </a:rPr>
              <a:t>Know the theme &amp; focus</a:t>
            </a:r>
          </a:p>
          <a:p>
            <a:r>
              <a:rPr lang="en-US" sz="2800" dirty="0">
                <a:solidFill>
                  <a:schemeClr val="accent5">
                    <a:lumMod val="75000"/>
                  </a:schemeClr>
                </a:solidFill>
              </a:rPr>
              <a:t>Call the class with enthusiasm</a:t>
            </a:r>
          </a:p>
          <a:p>
            <a:r>
              <a:rPr lang="en-US" sz="2800" dirty="0">
                <a:solidFill>
                  <a:schemeClr val="accent5">
                    <a:lumMod val="75000"/>
                  </a:schemeClr>
                </a:solidFill>
              </a:rPr>
              <a:t>Take attendance </a:t>
            </a:r>
          </a:p>
          <a:p>
            <a:r>
              <a:rPr lang="en-US" sz="2800" dirty="0">
                <a:solidFill>
                  <a:schemeClr val="accent5">
                    <a:lumMod val="75000"/>
                  </a:schemeClr>
                </a:solidFill>
              </a:rPr>
              <a:t>Follow the curriculum</a:t>
            </a:r>
          </a:p>
          <a:p>
            <a:r>
              <a:rPr lang="en-US" sz="2800" dirty="0">
                <a:solidFill>
                  <a:schemeClr val="accent5">
                    <a:lumMod val="75000"/>
                  </a:schemeClr>
                </a:solidFill>
              </a:rPr>
              <a:t>Parent teacher interaction at the end of class</a:t>
            </a:r>
          </a:p>
        </p:txBody>
      </p:sp>
      <p:pic>
        <p:nvPicPr>
          <p:cNvPr id="3074" name="Picture 2" descr="C:\Users\Owner\Documents\ArtWork\reminde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726371" cy="32944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44406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wner\Documents\Images\Shutterstock Images\shutterstock_141301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latin typeface="Nunito-Black"/>
                <a:cs typeface="Nunito-Black"/>
              </a:rPr>
              <a:t>Professional Attire</a:t>
            </a:r>
          </a:p>
        </p:txBody>
      </p:sp>
      <p:sp>
        <p:nvSpPr>
          <p:cNvPr id="3" name="Content Placeholder 2"/>
          <p:cNvSpPr>
            <a:spLocks noGrp="1"/>
          </p:cNvSpPr>
          <p:nvPr>
            <p:ph idx="1"/>
          </p:nvPr>
        </p:nvSpPr>
        <p:spPr/>
        <p:txBody>
          <a:bodyPr/>
          <a:lstStyle/>
          <a:p>
            <a:pPr marL="0" indent="0" algn="ctr">
              <a:buNone/>
            </a:pPr>
            <a:r>
              <a:rPr lang="en-US" dirty="0">
                <a:latin typeface="Nunito-Regular"/>
                <a:cs typeface="Nunito-Regular"/>
              </a:rPr>
              <a:t>Monarchs is the gymnastics leader in the communities we serve and our employees are expected to reflect that leadership. For this reason, the professional appearance of our employees is of utmost importance. We take great pride in the way you represent Monarchs. Your personal grooming and attire should always reflect a professional image. </a:t>
            </a:r>
          </a:p>
        </p:txBody>
      </p:sp>
    </p:spTree>
    <p:extLst>
      <p:ext uri="{BB962C8B-B14F-4D97-AF65-F5344CB8AC3E}">
        <p14:creationId xmlns:p14="http://schemas.microsoft.com/office/powerpoint/2010/main" val="2943736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Owner\Documents\Images\Shutterstock Images\shutterstock_141301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Customer service quote from Henry 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200149"/>
            <a:ext cx="5238750" cy="45148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0618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Black"/>
                <a:cs typeface="Nunito-Black"/>
              </a:rPr>
              <a:t>Employee Standards</a:t>
            </a:r>
          </a:p>
        </p:txBody>
      </p:sp>
      <p:sp>
        <p:nvSpPr>
          <p:cNvPr id="3" name="Content Placeholder 2"/>
          <p:cNvSpPr>
            <a:spLocks noGrp="1"/>
          </p:cNvSpPr>
          <p:nvPr>
            <p:ph idx="1"/>
          </p:nvPr>
        </p:nvSpPr>
        <p:spPr/>
        <p:txBody>
          <a:bodyPr>
            <a:normAutofit/>
          </a:bodyPr>
          <a:lstStyle/>
          <a:p>
            <a:pPr marL="0" indent="0" algn="ctr">
              <a:buNone/>
            </a:pPr>
            <a:r>
              <a:rPr lang="en-US" sz="6000" dirty="0">
                <a:solidFill>
                  <a:srgbClr val="FFFFFF"/>
                </a:solidFill>
                <a:latin typeface="Nunito-Black"/>
                <a:cs typeface="Nunito-Black"/>
              </a:rPr>
              <a:t>Monarchs High Five’5</a:t>
            </a:r>
            <a:endParaRPr lang="en-US" sz="6000" dirty="0">
              <a:solidFill>
                <a:srgbClr val="FFFFFF"/>
              </a:solidFill>
            </a:endParaRPr>
          </a:p>
        </p:txBody>
      </p:sp>
    </p:spTree>
    <p:extLst>
      <p:ext uri="{BB962C8B-B14F-4D97-AF65-F5344CB8AC3E}">
        <p14:creationId xmlns:p14="http://schemas.microsoft.com/office/powerpoint/2010/main" val="241727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Nunito-Black"/>
                <a:cs typeface="Nunito-Black"/>
              </a:rPr>
              <a:t>Monarchs High Five’5</a:t>
            </a:r>
          </a:p>
        </p:txBody>
      </p:sp>
      <p:sp>
        <p:nvSpPr>
          <p:cNvPr id="3" name="Content Placeholder 2"/>
          <p:cNvSpPr>
            <a:spLocks noGrp="1"/>
          </p:cNvSpPr>
          <p:nvPr>
            <p:ph idx="1"/>
          </p:nvPr>
        </p:nvSpPr>
        <p:spPr/>
        <p:txBody>
          <a:bodyPr>
            <a:normAutofit/>
          </a:bodyPr>
          <a:lstStyle/>
          <a:p>
            <a:r>
              <a:rPr lang="en-US" sz="4400" dirty="0">
                <a:latin typeface="Nunito-Black"/>
                <a:cs typeface="Nunito-Black"/>
              </a:rPr>
              <a:t>Safety</a:t>
            </a:r>
          </a:p>
          <a:p>
            <a:r>
              <a:rPr lang="en-US" sz="4400" dirty="0">
                <a:latin typeface="Nunito-Black"/>
                <a:cs typeface="Nunito-Black"/>
              </a:rPr>
              <a:t>Courtesy</a:t>
            </a:r>
          </a:p>
          <a:p>
            <a:r>
              <a:rPr lang="en-US" sz="4400" dirty="0">
                <a:latin typeface="Nunito-Black"/>
                <a:cs typeface="Nunito-Black"/>
              </a:rPr>
              <a:t>Knowledge</a:t>
            </a:r>
          </a:p>
          <a:p>
            <a:r>
              <a:rPr lang="en-US" sz="4400" dirty="0">
                <a:latin typeface="Nunito-Black"/>
                <a:cs typeface="Nunito-Black"/>
              </a:rPr>
              <a:t>Show</a:t>
            </a:r>
          </a:p>
          <a:p>
            <a:r>
              <a:rPr lang="en-US" sz="4400" dirty="0">
                <a:latin typeface="Nunito-Black"/>
                <a:cs typeface="Nunito-Black"/>
              </a:rPr>
              <a:t>Efficiency</a:t>
            </a:r>
          </a:p>
        </p:txBody>
      </p:sp>
    </p:spTree>
    <p:extLst>
      <p:ext uri="{BB962C8B-B14F-4D97-AF65-F5344CB8AC3E}">
        <p14:creationId xmlns:p14="http://schemas.microsoft.com/office/powerpoint/2010/main" val="1632598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Nunito-Black"/>
                <a:cs typeface="Nunito-Black"/>
              </a:rPr>
              <a:t>Monarchs High Five’5</a:t>
            </a:r>
            <a:endParaRPr lang="en-US" dirty="0">
              <a:latin typeface="Copperplate Gothic Bold" panose="020E0705020206020404" pitchFamily="34" charset="0"/>
            </a:endParaRPr>
          </a:p>
        </p:txBody>
      </p:sp>
      <p:sp>
        <p:nvSpPr>
          <p:cNvPr id="3" name="Content Placeholder 2"/>
          <p:cNvSpPr>
            <a:spLocks noGrp="1"/>
          </p:cNvSpPr>
          <p:nvPr>
            <p:ph idx="1"/>
          </p:nvPr>
        </p:nvSpPr>
        <p:spPr>
          <a:xfrm>
            <a:off x="457200" y="1905000"/>
            <a:ext cx="8229600" cy="4221163"/>
          </a:xfrm>
        </p:spPr>
        <p:txBody>
          <a:bodyPr/>
          <a:lstStyle/>
          <a:p>
            <a:r>
              <a:rPr lang="en-US" dirty="0">
                <a:latin typeface="Nunito-Regular"/>
                <a:cs typeface="Nunito-Regular"/>
              </a:rPr>
              <a:t>Safety</a:t>
            </a:r>
          </a:p>
          <a:p>
            <a:pPr lvl="1"/>
            <a:r>
              <a:rPr lang="en-US" dirty="0">
                <a:latin typeface="Nunito-Regular"/>
                <a:cs typeface="Nunito-Regular"/>
              </a:rPr>
              <a:t>I practice safe behaviors in everything I do.</a:t>
            </a:r>
          </a:p>
          <a:p>
            <a:pPr lvl="1"/>
            <a:r>
              <a:rPr lang="en-US" dirty="0">
                <a:latin typeface="Nunito-Regular"/>
                <a:cs typeface="Nunito-Regular"/>
              </a:rPr>
              <a:t>I take action to always put safety first.</a:t>
            </a:r>
          </a:p>
          <a:p>
            <a:pPr lvl="1"/>
            <a:r>
              <a:rPr lang="en-US" dirty="0">
                <a:latin typeface="Nunito-Regular"/>
                <a:cs typeface="Nunito-Regular"/>
              </a:rPr>
              <a:t>I speak up to ensure the safety of others.</a:t>
            </a:r>
          </a:p>
        </p:txBody>
      </p:sp>
    </p:spTree>
    <p:extLst>
      <p:ext uri="{BB962C8B-B14F-4D97-AF65-F5344CB8AC3E}">
        <p14:creationId xmlns:p14="http://schemas.microsoft.com/office/powerpoint/2010/main" val="549351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281</TotalTime>
  <Words>2889</Words>
  <Application>Microsoft Macintosh PowerPoint</Application>
  <PresentationFormat>On-screen Show (4:3)</PresentationFormat>
  <Paragraphs>579</Paragraphs>
  <Slides>63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Arial</vt:lpstr>
      <vt:lpstr>Arial Rounded MT Bold</vt:lpstr>
      <vt:lpstr>Calibri</vt:lpstr>
      <vt:lpstr>Cooper Black</vt:lpstr>
      <vt:lpstr>Copperplate Gothic Bold</vt:lpstr>
      <vt:lpstr>Nunito-Black</vt:lpstr>
      <vt:lpstr>Nunito-Bold</vt:lpstr>
      <vt:lpstr>Nunito-Medium</vt:lpstr>
      <vt:lpstr>Nunito-Regular</vt:lpstr>
      <vt:lpstr>Nunito-SemiBold</vt:lpstr>
      <vt:lpstr>Wingdings</vt:lpstr>
      <vt:lpstr>Office Theme</vt:lpstr>
      <vt:lpstr>PowerPoint Presentation</vt:lpstr>
      <vt:lpstr>What do we do?</vt:lpstr>
      <vt:lpstr>    </vt:lpstr>
      <vt:lpstr>Customer Service</vt:lpstr>
      <vt:lpstr>Monarchs Six Core Values</vt:lpstr>
      <vt:lpstr>Monarchs Six Core Values</vt:lpstr>
      <vt:lpstr>Employee Standards</vt:lpstr>
      <vt:lpstr>Monarchs High Five’5</vt:lpstr>
      <vt:lpstr>Monarchs High Five’5</vt:lpstr>
      <vt:lpstr>Monarchs High Five’5</vt:lpstr>
      <vt:lpstr>Monarchs High Five’5</vt:lpstr>
      <vt:lpstr>Monarchs High Five’5</vt:lpstr>
      <vt:lpstr>Monarchs High Five’5</vt:lpstr>
      <vt:lpstr>Monarchs High Five’5</vt:lpstr>
      <vt:lpstr>Office Staff</vt:lpstr>
      <vt:lpstr>PowerPoint Presentation</vt:lpstr>
      <vt:lpstr>PowerPoint Presentation</vt:lpstr>
      <vt:lpstr>Gymnastics</vt:lpstr>
      <vt:lpstr>CB’s: Curriculum Based</vt:lpstr>
      <vt:lpstr>The Monarchs Method</vt:lpstr>
      <vt:lpstr>CURRICULUM</vt:lpstr>
      <vt:lpstr>KINDER GYM</vt:lpstr>
      <vt:lpstr>Kinder Program</vt:lpstr>
      <vt:lpstr>Kinder Recreational Gymnastics</vt:lpstr>
      <vt:lpstr>In Kinder:  “We Utilize Gymnastics Skills To Teach Life Skills”</vt:lpstr>
      <vt:lpstr>EQUIPMENT</vt:lpstr>
      <vt:lpstr>Why No Trampoline?</vt:lpstr>
      <vt:lpstr>The Monarchs Girls Recreational program is designed to foster the growth and aptitude of your child’s foundational gymnastics comprehension and ability. Our safety and curriculum certified instructors use gymnastics as a tool for physical development, gymnastics ability, as well as facilitating confidence, sportsmanship, courage, goal setting, time management and a myriad of additional psychosocial benefits. Your child will gain strength, agility, flexibility, and balance through gymnastics progressions and skill deconstruction. Artistic gymnastics students will utilize Vault, Bars, Beam and Floor as well as go through a warm - up and group conditioning sequence. Rhythmic gymnastics students will utilize the Rope, Hoop, Ball, Clubs, and Ribbon as well as go through a warm - up and group conditioning sequence. At Monarchs we aim to inspire your dynamic child to grow! Find a class today and see your child flourish.</vt:lpstr>
      <vt:lpstr>Girls Recreational Gymnastics</vt:lpstr>
      <vt:lpstr>PURPLE The First Class In The Sequence</vt:lpstr>
      <vt:lpstr>PINK The Second Class In The Sequence</vt:lpstr>
      <vt:lpstr>BLUE The Third Class In The Sequence</vt:lpstr>
      <vt:lpstr>GREEN The Fourth Class In The Sequence</vt:lpstr>
      <vt:lpstr>Yellow The Fifth Class In The Sequence The Final Class Before Competitive Xcel</vt:lpstr>
      <vt:lpstr>EQUIPMENT</vt:lpstr>
      <vt:lpstr>The Monarchs Boys Recreational program is designed to foster the growth and aptitude of your child’s foundational gymnastics comprehension and ability. Our safety and curriculum certified instructors use gymnastics as a tool for physical development, gymnastics ability, as well as facilitating confidence, sportsmanship, courage, goal setting, time management and a myriad of additional psychosocial benefits. Your child will gain strength, agility, flexibility, and balance through gymnastics progressions and skill deconstruction. Your gymnastics student will utilize Floor, Pommel Horse, Still Rings, Vault, Parallel Bras, and Horizontal Bar as well as go through a warm - up and group conditioning sequence. At Monarchs we aim to inspire your dynamic child to grow! Find a class today and see your child flourish.</vt:lpstr>
      <vt:lpstr>Boys Recreational Gymnastics</vt:lpstr>
      <vt:lpstr>BEGINNING The First Class In The Sequence</vt:lpstr>
      <vt:lpstr>INTERMEDIATE The Second Class In The Sequence</vt:lpstr>
      <vt:lpstr>EQUIPMENT</vt:lpstr>
      <vt:lpstr>The Monarchs Tumbling &amp; Cheer program is strategically developed to provide students with essential skills necessary to promote their tumbling and cheer proficiency. Our safety and curriculum certified instructors use tumbling techniques and fundamental cheerleading practices for performance readiness, bi-lateral motor skill development as well as increasing balance, coordination, flexibility, agility, strength, and determination in students. Your tumbler will utilize the floor, tumble track, trampoline, long trampoline, and foam pit to master tumbling skills from beginning to advanced. Your cheerleader will learn basic motions, jumps, and stunts; they will master dance techniques and routines as well as essential tumbling skills. The Monarchs Tumbling and Cheer program is suited to a variety of ages and skill sets and aims to get you ready for All-Star and High School cheer or as a supplement to your dance pursuits. Find a class today and blow your competition out of the water when you need to!</vt:lpstr>
      <vt:lpstr>TUMBLING &amp; CHEER</vt:lpstr>
      <vt:lpstr>CHEER</vt:lpstr>
      <vt:lpstr>The Monarchs Active program was developed exclusively to promote the advancement and development of dynamic and active kids. This incredible program offers your child a variety of courses to meet their active lifestyle and compliment a variety of sports. Choose a class that benefits a specific sport or try a class just for fun, whatever the reason, there is a Monarchs Active class just right for your child. Flips &amp; Tricks, Breaking, Parkour, Stunting, X-treme Sports, Dance, Trampoline and more! Find a class today and help your active child grow by leaps and bounds!  *Class offerings vary monthly.</vt:lpstr>
      <vt:lpstr>Active Programs</vt:lpstr>
      <vt:lpstr>PowerPoint Presentation</vt:lpstr>
      <vt:lpstr>PARKOUR SKILLS (6yrs+)</vt:lpstr>
      <vt:lpstr>EQUIPMENT</vt:lpstr>
      <vt:lpstr>NCB’s: Non-Curriculum Based</vt:lpstr>
      <vt:lpstr>PowerPoint Presentation</vt:lpstr>
      <vt:lpstr>Why Is Monarchs Camp Awesome? The main reason Monarchs camps are amazing are…</vt:lpstr>
      <vt:lpstr>Parent’s Night Out &amp; Open Gym</vt:lpstr>
      <vt:lpstr>Monarchs Mobile Gym</vt:lpstr>
      <vt:lpstr>PowerPoint Presentation</vt:lpstr>
      <vt:lpstr>Personal Presentation </vt:lpstr>
      <vt:lpstr>Customer Service: “Customer service is a series of activities designed to enhance the level of customer satisfaction – that is, the feeling that a product or service has met the customer expectation."</vt:lpstr>
      <vt:lpstr>PowerPoint Presentation</vt:lpstr>
      <vt:lpstr>Get Physical… Office</vt:lpstr>
      <vt:lpstr>Get Physical… Coaches</vt:lpstr>
      <vt:lpstr>Daily To Do List (Office)</vt:lpstr>
      <vt:lpstr>Daily To Do List: Coaches</vt:lpstr>
      <vt:lpstr>Professional Attire</vt:lpstr>
      <vt:lpstr>PowerPoint Presentation</vt:lpstr>
    </vt:vector>
  </TitlesOfParts>
  <Company>Monarchs</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Lena Urusova</dc:creator>
  <cp:lastModifiedBy>Lena Urusova</cp:lastModifiedBy>
  <cp:revision>30</cp:revision>
  <cp:lastPrinted>2017-09-09T19:32:21Z</cp:lastPrinted>
  <dcterms:created xsi:type="dcterms:W3CDTF">2014-10-10T21:40:21Z</dcterms:created>
  <dcterms:modified xsi:type="dcterms:W3CDTF">2018-03-23T20:47:35Z</dcterms:modified>
</cp:coreProperties>
</file>