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4" r:id="rId167"/>
    <p:sldId id="425" r:id="rId168"/>
    <p:sldId id="426" r:id="rId169"/>
    <p:sldId id="427" r:id="rId170"/>
    <p:sldId id="428" r:id="rId171"/>
    <p:sldId id="429" r:id="rId172"/>
    <p:sldId id="430" r:id="rId173"/>
    <p:sldId id="431" r:id="rId174"/>
    <p:sldId id="432" r:id="rId175"/>
    <p:sldId id="433" r:id="rId176"/>
    <p:sldId id="434" r:id="rId177"/>
    <p:sldId id="435" r:id="rId178"/>
    <p:sldId id="436" r:id="rId179"/>
    <p:sldId id="437" r:id="rId180"/>
    <p:sldId id="438" r:id="rId181"/>
    <p:sldId id="439" r:id="rId182"/>
    <p:sldId id="440" r:id="rId183"/>
    <p:sldId id="441" r:id="rId184"/>
    <p:sldId id="442" r:id="rId185"/>
    <p:sldId id="443" r:id="rId186"/>
    <p:sldId id="444" r:id="rId187"/>
    <p:sldId id="445" r:id="rId188"/>
    <p:sldId id="446" r:id="rId189"/>
    <p:sldId id="447" r:id="rId190"/>
    <p:sldId id="448" r:id="rId191"/>
    <p:sldId id="449" r:id="rId192"/>
    <p:sldId id="450" r:id="rId193"/>
    <p:sldId id="451" r:id="rId194"/>
    <p:sldId id="452" r:id="rId195"/>
    <p:sldId id="453" r:id="rId196"/>
    <p:sldId id="454" r:id="rId197"/>
    <p:sldId id="455" r:id="rId198"/>
    <p:sldId id="456" r:id="rId199"/>
    <p:sldId id="457" r:id="rId200"/>
    <p:sldId id="458" r:id="rId201"/>
    <p:sldId id="459" r:id="rId202"/>
    <p:sldId id="460" r:id="rId203"/>
    <p:sldId id="461" r:id="rId204"/>
    <p:sldId id="462" r:id="rId205"/>
    <p:sldId id="464" r:id="rId206"/>
    <p:sldId id="465" r:id="rId207"/>
    <p:sldId id="466" r:id="rId208"/>
    <p:sldId id="467" r:id="rId209"/>
    <p:sldId id="463" r:id="rId210"/>
    <p:sldId id="468" r:id="rId211"/>
    <p:sldId id="469" r:id="rId212"/>
    <p:sldId id="470" r:id="rId213"/>
    <p:sldId id="471" r:id="rId214"/>
    <p:sldId id="472" r:id="rId215"/>
    <p:sldId id="473" r:id="rId216"/>
    <p:sldId id="474" r:id="rId217"/>
    <p:sldId id="475" r:id="rId218"/>
    <p:sldId id="476" r:id="rId219"/>
    <p:sldId id="477" r:id="rId220"/>
    <p:sldId id="478" r:id="rId221"/>
    <p:sldId id="479" r:id="rId222"/>
    <p:sldId id="480" r:id="rId223"/>
    <p:sldId id="481" r:id="rId224"/>
    <p:sldId id="482" r:id="rId225"/>
    <p:sldId id="483" r:id="rId226"/>
    <p:sldId id="484" r:id="rId227"/>
    <p:sldId id="485" r:id="rId228"/>
    <p:sldId id="486" r:id="rId229"/>
    <p:sldId id="487" r:id="rId230"/>
    <p:sldId id="488" r:id="rId231"/>
    <p:sldId id="489" r:id="rId232"/>
    <p:sldId id="490" r:id="rId233"/>
    <p:sldId id="491" r:id="rId234"/>
    <p:sldId id="492" r:id="rId235"/>
    <p:sldId id="493" r:id="rId236"/>
    <p:sldId id="494" r:id="rId237"/>
    <p:sldId id="496" r:id="rId238"/>
    <p:sldId id="497" r:id="rId239"/>
    <p:sldId id="498" r:id="rId240"/>
    <p:sldId id="499" r:id="rId241"/>
    <p:sldId id="500" r:id="rId242"/>
    <p:sldId id="501" r:id="rId243"/>
    <p:sldId id="502" r:id="rId244"/>
    <p:sldId id="503" r:id="rId245"/>
    <p:sldId id="504" r:id="rId246"/>
    <p:sldId id="505" r:id="rId247"/>
    <p:sldId id="506" r:id="rId248"/>
    <p:sldId id="507" r:id="rId249"/>
    <p:sldId id="508" r:id="rId250"/>
    <p:sldId id="509" r:id="rId251"/>
    <p:sldId id="510" r:id="rId252"/>
    <p:sldId id="511" r:id="rId253"/>
    <p:sldId id="512" r:id="rId254"/>
    <p:sldId id="513" r:id="rId255"/>
    <p:sldId id="514" r:id="rId256"/>
    <p:sldId id="515" r:id="rId2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snapToObjects="1">
      <p:cViewPr varScale="1">
        <p:scale>
          <a:sx n="110" d="100"/>
          <a:sy n="110" d="100"/>
        </p:scale>
        <p:origin x="16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High</c:v>
                </c:pt>
              </c:strCache>
            </c:strRef>
          </c:tx>
          <c:invertIfNegative val="0"/>
          <c:cat>
            <c:strRef>
              <c:f>Sheet1!$A$2:$A$5</c:f>
              <c:strCache>
                <c:ptCount val="4"/>
                <c:pt idx="0">
                  <c:v>1972-1978</c:v>
                </c:pt>
                <c:pt idx="1">
                  <c:v>1982-1988</c:v>
                </c:pt>
                <c:pt idx="2">
                  <c:v>1992-1999</c:v>
                </c:pt>
                <c:pt idx="3">
                  <c:v>2000-2008</c:v>
                </c:pt>
              </c:strCache>
            </c:strRef>
          </c:cat>
          <c:val>
            <c:numRef>
              <c:f>Sheet1!$B$2:$B$5</c:f>
              <c:numCache>
                <c:formatCode>General</c:formatCode>
                <c:ptCount val="4"/>
                <c:pt idx="0">
                  <c:v>7</c:v>
                </c:pt>
                <c:pt idx="1">
                  <c:v>3</c:v>
                </c:pt>
                <c:pt idx="2">
                  <c:v>2</c:v>
                </c:pt>
                <c:pt idx="3">
                  <c:v>1</c:v>
                </c:pt>
              </c:numCache>
            </c:numRef>
          </c:val>
          <c:extLst>
            <c:ext xmlns:c16="http://schemas.microsoft.com/office/drawing/2014/chart" uri="{C3380CC4-5D6E-409C-BE32-E72D297353CC}">
              <c16:uniqueId val="{00000000-3FE3-3448-8D11-87C919167975}"/>
            </c:ext>
          </c:extLst>
        </c:ser>
        <c:ser>
          <c:idx val="1"/>
          <c:order val="1"/>
          <c:tx>
            <c:strRef>
              <c:f>Sheet1!$C$1</c:f>
              <c:strCache>
                <c:ptCount val="1"/>
                <c:pt idx="0">
                  <c:v>Avg</c:v>
                </c:pt>
              </c:strCache>
            </c:strRef>
          </c:tx>
          <c:invertIfNegative val="0"/>
          <c:cat>
            <c:strRef>
              <c:f>Sheet1!$A$2:$A$5</c:f>
              <c:strCache>
                <c:ptCount val="4"/>
                <c:pt idx="0">
                  <c:v>1972-1978</c:v>
                </c:pt>
                <c:pt idx="1">
                  <c:v>1982-1988</c:v>
                </c:pt>
                <c:pt idx="2">
                  <c:v>1992-1999</c:v>
                </c:pt>
                <c:pt idx="3">
                  <c:v>2000-2008</c:v>
                </c:pt>
              </c:strCache>
            </c:strRef>
          </c:cat>
          <c:val>
            <c:numRef>
              <c:f>Sheet1!$C$2:$C$5</c:f>
              <c:numCache>
                <c:formatCode>General</c:formatCode>
                <c:ptCount val="4"/>
                <c:pt idx="0">
                  <c:v>4</c:v>
                </c:pt>
                <c:pt idx="1">
                  <c:v>1</c:v>
                </c:pt>
                <c:pt idx="2">
                  <c:v>1</c:v>
                </c:pt>
                <c:pt idx="3">
                  <c:v>0</c:v>
                </c:pt>
              </c:numCache>
            </c:numRef>
          </c:val>
          <c:extLst>
            <c:ext xmlns:c16="http://schemas.microsoft.com/office/drawing/2014/chart" uri="{C3380CC4-5D6E-409C-BE32-E72D297353CC}">
              <c16:uniqueId val="{00000001-3FE3-3448-8D11-87C919167975}"/>
            </c:ext>
          </c:extLst>
        </c:ser>
        <c:ser>
          <c:idx val="2"/>
          <c:order val="2"/>
          <c:tx>
            <c:strRef>
              <c:f>Sheet1!$D$1</c:f>
              <c:strCache>
                <c:ptCount val="1"/>
                <c:pt idx="0">
                  <c:v>Low</c:v>
                </c:pt>
              </c:strCache>
            </c:strRef>
          </c:tx>
          <c:invertIfNegative val="0"/>
          <c:cat>
            <c:strRef>
              <c:f>Sheet1!$A$2:$A$5</c:f>
              <c:strCache>
                <c:ptCount val="4"/>
                <c:pt idx="0">
                  <c:v>1972-1978</c:v>
                </c:pt>
                <c:pt idx="1">
                  <c:v>1982-1988</c:v>
                </c:pt>
                <c:pt idx="2">
                  <c:v>1992-1999</c:v>
                </c:pt>
                <c:pt idx="3">
                  <c:v>2000-2008</c:v>
                </c:pt>
              </c:strCache>
            </c:strRef>
          </c:cat>
          <c:val>
            <c:numRef>
              <c:f>Sheet1!$D$2:$D$5</c:f>
              <c:numCache>
                <c:formatCode>General</c:formatCode>
                <c:ptCount val="4"/>
                <c:pt idx="0">
                  <c:v>1</c:v>
                </c:pt>
                <c:pt idx="1">
                  <c:v>1</c:v>
                </c:pt>
                <c:pt idx="2">
                  <c:v>1</c:v>
                </c:pt>
                <c:pt idx="3">
                  <c:v>0</c:v>
                </c:pt>
              </c:numCache>
            </c:numRef>
          </c:val>
          <c:extLst>
            <c:ext xmlns:c16="http://schemas.microsoft.com/office/drawing/2014/chart" uri="{C3380CC4-5D6E-409C-BE32-E72D297353CC}">
              <c16:uniqueId val="{00000002-3FE3-3448-8D11-87C919167975}"/>
            </c:ext>
          </c:extLst>
        </c:ser>
        <c:dLbls>
          <c:showLegendKey val="0"/>
          <c:showVal val="0"/>
          <c:showCatName val="0"/>
          <c:showSerName val="0"/>
          <c:showPercent val="0"/>
          <c:showBubbleSize val="0"/>
        </c:dLbls>
        <c:gapWidth val="150"/>
        <c:axId val="2109525128"/>
        <c:axId val="2106063224"/>
      </c:barChart>
      <c:catAx>
        <c:axId val="2109525128"/>
        <c:scaling>
          <c:orientation val="minMax"/>
        </c:scaling>
        <c:delete val="0"/>
        <c:axPos val="b"/>
        <c:numFmt formatCode="General" sourceLinked="0"/>
        <c:majorTickMark val="out"/>
        <c:minorTickMark val="none"/>
        <c:tickLblPos val="nextTo"/>
        <c:crossAx val="2106063224"/>
        <c:crosses val="autoZero"/>
        <c:auto val="1"/>
        <c:lblAlgn val="ctr"/>
        <c:lblOffset val="100"/>
        <c:noMultiLvlLbl val="0"/>
      </c:catAx>
      <c:valAx>
        <c:axId val="2106063224"/>
        <c:scaling>
          <c:orientation val="minMax"/>
        </c:scaling>
        <c:delete val="0"/>
        <c:axPos val="l"/>
        <c:majorGridlines/>
        <c:numFmt formatCode="General" sourceLinked="1"/>
        <c:majorTickMark val="out"/>
        <c:minorTickMark val="none"/>
        <c:tickLblPos val="nextTo"/>
        <c:crossAx val="210952512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FF80A-5A1A-8E42-9C79-8E2B0B89849E}" type="doc">
      <dgm:prSet loTypeId="urn:microsoft.com/office/officeart/2005/8/layout/list1" loCatId="" qsTypeId="urn:microsoft.com/office/officeart/2005/8/quickstyle/simple2" qsCatId="simple" csTypeId="urn:microsoft.com/office/officeart/2005/8/colors/accent1_2" csCatId="accent1" phldr="1"/>
      <dgm:spPr/>
      <dgm:t>
        <a:bodyPr/>
        <a:lstStyle/>
        <a:p>
          <a:endParaRPr lang="en-US"/>
        </a:p>
      </dgm:t>
    </dgm:pt>
    <dgm:pt modelId="{09564640-7EC5-C346-B865-7258989D1263}">
      <dgm:prSet custT="1"/>
      <dgm:spPr/>
      <dgm:t>
        <a:bodyPr/>
        <a:lstStyle/>
        <a:p>
          <a:pPr rtl="0"/>
          <a:r>
            <a:rPr lang="en-US" sz="2800" dirty="0"/>
            <a:t>Emergency Medical Situation</a:t>
          </a:r>
        </a:p>
      </dgm:t>
    </dgm:pt>
    <dgm:pt modelId="{3277F6CE-EA9C-324C-9A1F-0857DAAB3B64}" type="parTrans" cxnId="{04B5F03C-92E4-4D4C-82F7-F155FD735DAE}">
      <dgm:prSet/>
      <dgm:spPr/>
      <dgm:t>
        <a:bodyPr/>
        <a:lstStyle/>
        <a:p>
          <a:endParaRPr lang="en-US"/>
        </a:p>
      </dgm:t>
    </dgm:pt>
    <dgm:pt modelId="{C6D93629-4304-7647-8A49-55D741024BFB}" type="sibTrans" cxnId="{04B5F03C-92E4-4D4C-82F7-F155FD735DAE}">
      <dgm:prSet/>
      <dgm:spPr/>
      <dgm:t>
        <a:bodyPr/>
        <a:lstStyle/>
        <a:p>
          <a:endParaRPr lang="en-US"/>
        </a:p>
      </dgm:t>
    </dgm:pt>
    <dgm:pt modelId="{65AAD462-7456-3A4F-8304-8C3E2F9AB067}">
      <dgm:prSet custT="1"/>
      <dgm:spPr/>
      <dgm:t>
        <a:bodyPr/>
        <a:lstStyle/>
        <a:p>
          <a:pPr rtl="0"/>
          <a:r>
            <a:rPr lang="en-US" sz="2000" dirty="0"/>
            <a:t>Recognize that an emergency exists</a:t>
          </a:r>
        </a:p>
      </dgm:t>
    </dgm:pt>
    <dgm:pt modelId="{F98444A8-A691-8F4C-AAB5-D4D37363EA09}" type="parTrans" cxnId="{F936ACD7-8DA5-1342-AE87-FEF191FA638F}">
      <dgm:prSet/>
      <dgm:spPr/>
      <dgm:t>
        <a:bodyPr/>
        <a:lstStyle/>
        <a:p>
          <a:endParaRPr lang="en-US"/>
        </a:p>
      </dgm:t>
    </dgm:pt>
    <dgm:pt modelId="{ED9C13BB-2099-E54E-81FA-603263021D52}" type="sibTrans" cxnId="{F936ACD7-8DA5-1342-AE87-FEF191FA638F}">
      <dgm:prSet/>
      <dgm:spPr/>
      <dgm:t>
        <a:bodyPr/>
        <a:lstStyle/>
        <a:p>
          <a:endParaRPr lang="en-US"/>
        </a:p>
      </dgm:t>
    </dgm:pt>
    <dgm:pt modelId="{AA462878-BF5F-0E42-A115-1266CA9CD152}">
      <dgm:prSet custT="1"/>
      <dgm:spPr/>
      <dgm:t>
        <a:bodyPr/>
        <a:lstStyle/>
        <a:p>
          <a:pPr rtl="0"/>
          <a:r>
            <a:rPr lang="en-US" sz="2000" dirty="0"/>
            <a:t>Decide to act</a:t>
          </a:r>
        </a:p>
      </dgm:t>
    </dgm:pt>
    <dgm:pt modelId="{3F1A830A-92D7-554E-90B3-8C27F965D047}" type="parTrans" cxnId="{3368CF39-E522-8E41-A684-736118965E8A}">
      <dgm:prSet/>
      <dgm:spPr/>
      <dgm:t>
        <a:bodyPr/>
        <a:lstStyle/>
        <a:p>
          <a:endParaRPr lang="en-US"/>
        </a:p>
      </dgm:t>
    </dgm:pt>
    <dgm:pt modelId="{DD3871A8-C462-2A48-8D59-34AC95D1C32A}" type="sibTrans" cxnId="{3368CF39-E522-8E41-A684-736118965E8A}">
      <dgm:prSet/>
      <dgm:spPr/>
      <dgm:t>
        <a:bodyPr/>
        <a:lstStyle/>
        <a:p>
          <a:endParaRPr lang="en-US"/>
        </a:p>
      </dgm:t>
    </dgm:pt>
    <dgm:pt modelId="{48ABC416-20C7-F84F-8725-BA4150DDB14C}">
      <dgm:prSet custT="1"/>
      <dgm:spPr/>
      <dgm:t>
        <a:bodyPr/>
        <a:lstStyle/>
        <a:p>
          <a:pPr rtl="0"/>
          <a:r>
            <a:rPr lang="en-US" sz="2000" dirty="0"/>
            <a:t>Call the local emergency number (9-1-1)</a:t>
          </a:r>
        </a:p>
      </dgm:t>
    </dgm:pt>
    <dgm:pt modelId="{06A6F6D1-EE01-8E49-8719-666EB38D0AB2}" type="parTrans" cxnId="{A66F3703-C876-4A48-85CD-9FDFBB86FDBA}">
      <dgm:prSet/>
      <dgm:spPr/>
      <dgm:t>
        <a:bodyPr/>
        <a:lstStyle/>
        <a:p>
          <a:endParaRPr lang="en-US"/>
        </a:p>
      </dgm:t>
    </dgm:pt>
    <dgm:pt modelId="{F0492CF0-9E81-5149-94EF-B7BA0E714B8C}" type="sibTrans" cxnId="{A66F3703-C876-4A48-85CD-9FDFBB86FDBA}">
      <dgm:prSet/>
      <dgm:spPr/>
      <dgm:t>
        <a:bodyPr/>
        <a:lstStyle/>
        <a:p>
          <a:endParaRPr lang="en-US"/>
        </a:p>
      </dgm:t>
    </dgm:pt>
    <dgm:pt modelId="{F693E224-2550-DA48-8D7D-CEB7CEA43D1F}">
      <dgm:prSet custT="1"/>
      <dgm:spPr/>
      <dgm:t>
        <a:bodyPr/>
        <a:lstStyle/>
        <a:p>
          <a:pPr rtl="0"/>
          <a:r>
            <a:rPr lang="en-US" sz="2000" dirty="0"/>
            <a:t>Provide care until help arrives</a:t>
          </a:r>
        </a:p>
      </dgm:t>
    </dgm:pt>
    <dgm:pt modelId="{2EAFAED1-BDD7-F640-A706-C5F3ACAC0594}" type="parTrans" cxnId="{F88F0F70-0CE0-A240-AF43-DA3D4866C1CE}">
      <dgm:prSet/>
      <dgm:spPr/>
      <dgm:t>
        <a:bodyPr/>
        <a:lstStyle/>
        <a:p>
          <a:endParaRPr lang="en-US"/>
        </a:p>
      </dgm:t>
    </dgm:pt>
    <dgm:pt modelId="{BA4605FF-825B-7343-8F42-07760D508FAF}" type="sibTrans" cxnId="{F88F0F70-0CE0-A240-AF43-DA3D4866C1CE}">
      <dgm:prSet/>
      <dgm:spPr/>
      <dgm:t>
        <a:bodyPr/>
        <a:lstStyle/>
        <a:p>
          <a:endParaRPr lang="en-US"/>
        </a:p>
      </dgm:t>
    </dgm:pt>
    <dgm:pt modelId="{9B834951-D86A-9647-8418-DC837DB1FD2F}" type="pres">
      <dgm:prSet presAssocID="{84FFF80A-5A1A-8E42-9C79-8E2B0B89849E}" presName="linear" presStyleCnt="0">
        <dgm:presLayoutVars>
          <dgm:dir/>
          <dgm:animLvl val="lvl"/>
          <dgm:resizeHandles val="exact"/>
        </dgm:presLayoutVars>
      </dgm:prSet>
      <dgm:spPr/>
    </dgm:pt>
    <dgm:pt modelId="{A28C3CB1-BDD7-0F49-81F6-37644367B4CD}" type="pres">
      <dgm:prSet presAssocID="{09564640-7EC5-C346-B865-7258989D1263}" presName="parentLin" presStyleCnt="0"/>
      <dgm:spPr/>
    </dgm:pt>
    <dgm:pt modelId="{4D26A160-1715-0A4D-A0A6-2E61EAAAE90E}" type="pres">
      <dgm:prSet presAssocID="{09564640-7EC5-C346-B865-7258989D1263}" presName="parentLeftMargin" presStyleLbl="node1" presStyleIdx="0" presStyleCnt="1"/>
      <dgm:spPr/>
    </dgm:pt>
    <dgm:pt modelId="{8C943A03-1F93-9A4A-9883-553AA51B6129}" type="pres">
      <dgm:prSet presAssocID="{09564640-7EC5-C346-B865-7258989D1263}" presName="parentText" presStyleLbl="node1" presStyleIdx="0" presStyleCnt="1" custScaleX="714460" custScaleY="64860" custLinFactY="-192447" custLinFactNeighborX="-100000" custLinFactNeighborY="-200000">
        <dgm:presLayoutVars>
          <dgm:chMax val="0"/>
          <dgm:bulletEnabled val="1"/>
        </dgm:presLayoutVars>
      </dgm:prSet>
      <dgm:spPr/>
    </dgm:pt>
    <dgm:pt modelId="{E5E2A692-35D0-D64F-BF33-88B09B884935}" type="pres">
      <dgm:prSet presAssocID="{09564640-7EC5-C346-B865-7258989D1263}" presName="negativeSpace" presStyleCnt="0"/>
      <dgm:spPr/>
    </dgm:pt>
    <dgm:pt modelId="{41DD71D9-2060-B747-8209-439F880F5AAC}" type="pres">
      <dgm:prSet presAssocID="{09564640-7EC5-C346-B865-7258989D1263}" presName="childText" presStyleLbl="conFgAcc1" presStyleIdx="0" presStyleCnt="1" custScaleY="78358" custLinFactNeighborY="-27931">
        <dgm:presLayoutVars>
          <dgm:bulletEnabled val="1"/>
        </dgm:presLayoutVars>
      </dgm:prSet>
      <dgm:spPr/>
    </dgm:pt>
  </dgm:ptLst>
  <dgm:cxnLst>
    <dgm:cxn modelId="{A66F3703-C876-4A48-85CD-9FDFBB86FDBA}" srcId="{09564640-7EC5-C346-B865-7258989D1263}" destId="{48ABC416-20C7-F84F-8725-BA4150DDB14C}" srcOrd="2" destOrd="0" parTransId="{06A6F6D1-EE01-8E49-8719-666EB38D0AB2}" sibTransId="{F0492CF0-9E81-5149-94EF-B7BA0E714B8C}"/>
    <dgm:cxn modelId="{DE78911B-53A8-FD49-826F-54C88EDEAFD5}" type="presOf" srcId="{AA462878-BF5F-0E42-A115-1266CA9CD152}" destId="{41DD71D9-2060-B747-8209-439F880F5AAC}" srcOrd="0" destOrd="1" presId="urn:microsoft.com/office/officeart/2005/8/layout/list1"/>
    <dgm:cxn modelId="{AD73DB26-D8B7-7E44-98FF-40D0F0E8BC9E}" type="presOf" srcId="{65AAD462-7456-3A4F-8304-8C3E2F9AB067}" destId="{41DD71D9-2060-B747-8209-439F880F5AAC}" srcOrd="0" destOrd="0" presId="urn:microsoft.com/office/officeart/2005/8/layout/list1"/>
    <dgm:cxn modelId="{051BD937-959F-C748-8F72-C4B78E3C6B62}" type="presOf" srcId="{48ABC416-20C7-F84F-8725-BA4150DDB14C}" destId="{41DD71D9-2060-B747-8209-439F880F5AAC}" srcOrd="0" destOrd="2" presId="urn:microsoft.com/office/officeart/2005/8/layout/list1"/>
    <dgm:cxn modelId="{3368CF39-E522-8E41-A684-736118965E8A}" srcId="{09564640-7EC5-C346-B865-7258989D1263}" destId="{AA462878-BF5F-0E42-A115-1266CA9CD152}" srcOrd="1" destOrd="0" parTransId="{3F1A830A-92D7-554E-90B3-8C27F965D047}" sibTransId="{DD3871A8-C462-2A48-8D59-34AC95D1C32A}"/>
    <dgm:cxn modelId="{04B5F03C-92E4-4D4C-82F7-F155FD735DAE}" srcId="{84FFF80A-5A1A-8E42-9C79-8E2B0B89849E}" destId="{09564640-7EC5-C346-B865-7258989D1263}" srcOrd="0" destOrd="0" parTransId="{3277F6CE-EA9C-324C-9A1F-0857DAAB3B64}" sibTransId="{C6D93629-4304-7647-8A49-55D741024BFB}"/>
    <dgm:cxn modelId="{61D75D69-D73D-2343-B914-AC3972A516DE}" type="presOf" srcId="{F693E224-2550-DA48-8D7D-CEB7CEA43D1F}" destId="{41DD71D9-2060-B747-8209-439F880F5AAC}" srcOrd="0" destOrd="3" presId="urn:microsoft.com/office/officeart/2005/8/layout/list1"/>
    <dgm:cxn modelId="{58B2706B-1B6E-214A-B98D-0D176AB0DF8E}" type="presOf" srcId="{09564640-7EC5-C346-B865-7258989D1263}" destId="{4D26A160-1715-0A4D-A0A6-2E61EAAAE90E}" srcOrd="0" destOrd="0" presId="urn:microsoft.com/office/officeart/2005/8/layout/list1"/>
    <dgm:cxn modelId="{F9A3B56F-7C46-0542-8C72-BCFC10A7AF93}" type="presOf" srcId="{84FFF80A-5A1A-8E42-9C79-8E2B0B89849E}" destId="{9B834951-D86A-9647-8418-DC837DB1FD2F}" srcOrd="0" destOrd="0" presId="urn:microsoft.com/office/officeart/2005/8/layout/list1"/>
    <dgm:cxn modelId="{F88F0F70-0CE0-A240-AF43-DA3D4866C1CE}" srcId="{09564640-7EC5-C346-B865-7258989D1263}" destId="{F693E224-2550-DA48-8D7D-CEB7CEA43D1F}" srcOrd="3" destOrd="0" parTransId="{2EAFAED1-BDD7-F640-A706-C5F3ACAC0594}" sibTransId="{BA4605FF-825B-7343-8F42-07760D508FAF}"/>
    <dgm:cxn modelId="{AAD694A2-CF92-294B-B9D8-708157F61E2E}" type="presOf" srcId="{09564640-7EC5-C346-B865-7258989D1263}" destId="{8C943A03-1F93-9A4A-9883-553AA51B6129}" srcOrd="1" destOrd="0" presId="urn:microsoft.com/office/officeart/2005/8/layout/list1"/>
    <dgm:cxn modelId="{F936ACD7-8DA5-1342-AE87-FEF191FA638F}" srcId="{09564640-7EC5-C346-B865-7258989D1263}" destId="{65AAD462-7456-3A4F-8304-8C3E2F9AB067}" srcOrd="0" destOrd="0" parTransId="{F98444A8-A691-8F4C-AAB5-D4D37363EA09}" sibTransId="{ED9C13BB-2099-E54E-81FA-603263021D52}"/>
    <dgm:cxn modelId="{2259B685-C310-4249-9223-29C3902F2E6B}" type="presParOf" srcId="{9B834951-D86A-9647-8418-DC837DB1FD2F}" destId="{A28C3CB1-BDD7-0F49-81F6-37644367B4CD}" srcOrd="0" destOrd="0" presId="urn:microsoft.com/office/officeart/2005/8/layout/list1"/>
    <dgm:cxn modelId="{B2953E16-D5CE-8348-B7CB-5461CAFB96F1}" type="presParOf" srcId="{A28C3CB1-BDD7-0F49-81F6-37644367B4CD}" destId="{4D26A160-1715-0A4D-A0A6-2E61EAAAE90E}" srcOrd="0" destOrd="0" presId="urn:microsoft.com/office/officeart/2005/8/layout/list1"/>
    <dgm:cxn modelId="{9B92B394-61AD-4F47-9976-76CA8CF498BB}" type="presParOf" srcId="{A28C3CB1-BDD7-0F49-81F6-37644367B4CD}" destId="{8C943A03-1F93-9A4A-9883-553AA51B6129}" srcOrd="1" destOrd="0" presId="urn:microsoft.com/office/officeart/2005/8/layout/list1"/>
    <dgm:cxn modelId="{73AF2D1D-6157-784C-A39C-3DEE7D6C2A2B}" type="presParOf" srcId="{9B834951-D86A-9647-8418-DC837DB1FD2F}" destId="{E5E2A692-35D0-D64F-BF33-88B09B884935}" srcOrd="1" destOrd="0" presId="urn:microsoft.com/office/officeart/2005/8/layout/list1"/>
    <dgm:cxn modelId="{BA29EA4B-A2D1-2C48-A4F7-6E13C434D9DE}" type="presParOf" srcId="{9B834951-D86A-9647-8418-DC837DB1FD2F}" destId="{41DD71D9-2060-B747-8209-439F880F5AA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0BAAA-EF8C-6C49-9FE3-6F62017AD22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077EE1A6-7025-6247-B246-178F02DC3A7C}">
      <dgm:prSet phldrT="[Text]" custT="1"/>
      <dgm:spPr/>
      <dgm:t>
        <a:bodyPr/>
        <a:lstStyle/>
        <a:p>
          <a:r>
            <a:rPr lang="en-US" sz="2800" dirty="0"/>
            <a:t>Non-Emergency Medical Situation</a:t>
          </a:r>
        </a:p>
      </dgm:t>
    </dgm:pt>
    <dgm:pt modelId="{6A5348BA-82D9-4A4F-B664-E156F5FDD2C0}" type="parTrans" cxnId="{6D469577-2C77-644F-8A64-37CB4195FF56}">
      <dgm:prSet/>
      <dgm:spPr/>
      <dgm:t>
        <a:bodyPr/>
        <a:lstStyle/>
        <a:p>
          <a:endParaRPr lang="en-US"/>
        </a:p>
      </dgm:t>
    </dgm:pt>
    <dgm:pt modelId="{25616D58-D871-9F42-859C-241AEC3A430C}" type="sibTrans" cxnId="{6D469577-2C77-644F-8A64-37CB4195FF56}">
      <dgm:prSet/>
      <dgm:spPr/>
      <dgm:t>
        <a:bodyPr/>
        <a:lstStyle/>
        <a:p>
          <a:endParaRPr lang="en-US"/>
        </a:p>
      </dgm:t>
    </dgm:pt>
    <dgm:pt modelId="{3F3853DE-EE78-484E-B4EC-FFF507870708}">
      <dgm:prSet phldrT="[Text]" custT="1"/>
      <dgm:spPr/>
      <dgm:t>
        <a:bodyPr/>
        <a:lstStyle/>
        <a:p>
          <a:r>
            <a:rPr lang="en-US" sz="2000" dirty="0"/>
            <a:t>Provide basic first aid</a:t>
          </a:r>
        </a:p>
      </dgm:t>
    </dgm:pt>
    <dgm:pt modelId="{909F515E-3DFD-3F4D-B29B-A2B0EDD50EB0}" type="parTrans" cxnId="{0565F9F2-168A-204E-A5A9-1322E1374E74}">
      <dgm:prSet/>
      <dgm:spPr/>
      <dgm:t>
        <a:bodyPr/>
        <a:lstStyle/>
        <a:p>
          <a:endParaRPr lang="en-US"/>
        </a:p>
      </dgm:t>
    </dgm:pt>
    <dgm:pt modelId="{2B4E3844-E4DB-194D-921A-9B034B149CD4}" type="sibTrans" cxnId="{0565F9F2-168A-204E-A5A9-1322E1374E74}">
      <dgm:prSet/>
      <dgm:spPr/>
      <dgm:t>
        <a:bodyPr/>
        <a:lstStyle/>
        <a:p>
          <a:endParaRPr lang="en-US"/>
        </a:p>
      </dgm:t>
    </dgm:pt>
    <dgm:pt modelId="{3DA735B1-DF2B-614A-A2DB-AF16A32490CD}">
      <dgm:prSet phldrT="[Text]" custT="1"/>
      <dgm:spPr/>
      <dgm:t>
        <a:bodyPr/>
        <a:lstStyle/>
        <a:p>
          <a:r>
            <a:rPr lang="en-US" sz="2000" dirty="0"/>
            <a:t>If pain persists, have the injury evaluated by a medical professional</a:t>
          </a:r>
        </a:p>
      </dgm:t>
    </dgm:pt>
    <dgm:pt modelId="{5478E7DC-4F01-874F-9017-490005F20C82}" type="parTrans" cxnId="{1D67FB9D-40EA-DB4A-8CAB-FA1F083E4367}">
      <dgm:prSet/>
      <dgm:spPr/>
      <dgm:t>
        <a:bodyPr/>
        <a:lstStyle/>
        <a:p>
          <a:endParaRPr lang="en-US"/>
        </a:p>
      </dgm:t>
    </dgm:pt>
    <dgm:pt modelId="{C9B15F13-72DE-5E47-A797-A370CDD6F5F5}" type="sibTrans" cxnId="{1D67FB9D-40EA-DB4A-8CAB-FA1F083E4367}">
      <dgm:prSet/>
      <dgm:spPr/>
      <dgm:t>
        <a:bodyPr/>
        <a:lstStyle/>
        <a:p>
          <a:endParaRPr lang="en-US"/>
        </a:p>
      </dgm:t>
    </dgm:pt>
    <dgm:pt modelId="{02AFC516-DAC4-4948-B8BC-82E63DD09530}" type="pres">
      <dgm:prSet presAssocID="{E670BAAA-EF8C-6C49-9FE3-6F62017AD22B}" presName="linear" presStyleCnt="0">
        <dgm:presLayoutVars>
          <dgm:dir/>
          <dgm:animLvl val="lvl"/>
          <dgm:resizeHandles val="exact"/>
        </dgm:presLayoutVars>
      </dgm:prSet>
      <dgm:spPr/>
    </dgm:pt>
    <dgm:pt modelId="{F1D68A1C-EDB4-8A4C-B154-3EB21524A9E8}" type="pres">
      <dgm:prSet presAssocID="{077EE1A6-7025-6247-B246-178F02DC3A7C}" presName="parentLin" presStyleCnt="0"/>
      <dgm:spPr/>
    </dgm:pt>
    <dgm:pt modelId="{6973C692-A4F2-7B4B-B0BB-757B201DA8A1}" type="pres">
      <dgm:prSet presAssocID="{077EE1A6-7025-6247-B246-178F02DC3A7C}" presName="parentLeftMargin" presStyleLbl="node1" presStyleIdx="0" presStyleCnt="1"/>
      <dgm:spPr/>
    </dgm:pt>
    <dgm:pt modelId="{702E1975-0DA7-2349-AF0A-4F182173C648}" type="pres">
      <dgm:prSet presAssocID="{077EE1A6-7025-6247-B246-178F02DC3A7C}" presName="parentText" presStyleLbl="node1" presStyleIdx="0" presStyleCnt="1" custScaleX="714460" custScaleY="85781" custLinFactNeighborX="11143" custLinFactNeighborY="-302">
        <dgm:presLayoutVars>
          <dgm:chMax val="0"/>
          <dgm:bulletEnabled val="1"/>
        </dgm:presLayoutVars>
      </dgm:prSet>
      <dgm:spPr/>
    </dgm:pt>
    <dgm:pt modelId="{91527248-AB1A-BF48-8DC4-24DF36547957}" type="pres">
      <dgm:prSet presAssocID="{077EE1A6-7025-6247-B246-178F02DC3A7C}" presName="negativeSpace" presStyleCnt="0"/>
      <dgm:spPr/>
    </dgm:pt>
    <dgm:pt modelId="{1B2C2F8A-C3FE-354E-9D0E-18138B7AEA8C}" type="pres">
      <dgm:prSet presAssocID="{077EE1A6-7025-6247-B246-178F02DC3A7C}" presName="childText" presStyleLbl="conFgAcc1" presStyleIdx="0" presStyleCnt="1" custScaleY="143811">
        <dgm:presLayoutVars>
          <dgm:bulletEnabled val="1"/>
        </dgm:presLayoutVars>
      </dgm:prSet>
      <dgm:spPr/>
    </dgm:pt>
  </dgm:ptLst>
  <dgm:cxnLst>
    <dgm:cxn modelId="{082BF217-93B2-514E-B33B-F49053D68225}" type="presOf" srcId="{E670BAAA-EF8C-6C49-9FE3-6F62017AD22B}" destId="{02AFC516-DAC4-4948-B8BC-82E63DD09530}" srcOrd="0" destOrd="0" presId="urn:microsoft.com/office/officeart/2005/8/layout/list1"/>
    <dgm:cxn modelId="{6D469577-2C77-644F-8A64-37CB4195FF56}" srcId="{E670BAAA-EF8C-6C49-9FE3-6F62017AD22B}" destId="{077EE1A6-7025-6247-B246-178F02DC3A7C}" srcOrd="0" destOrd="0" parTransId="{6A5348BA-82D9-4A4F-B664-E156F5FDD2C0}" sibTransId="{25616D58-D871-9F42-859C-241AEC3A430C}"/>
    <dgm:cxn modelId="{1D67FB9D-40EA-DB4A-8CAB-FA1F083E4367}" srcId="{077EE1A6-7025-6247-B246-178F02DC3A7C}" destId="{3DA735B1-DF2B-614A-A2DB-AF16A32490CD}" srcOrd="1" destOrd="0" parTransId="{5478E7DC-4F01-874F-9017-490005F20C82}" sibTransId="{C9B15F13-72DE-5E47-A797-A370CDD6F5F5}"/>
    <dgm:cxn modelId="{3762DDD8-24D6-C345-9158-7760900D57C1}" type="presOf" srcId="{077EE1A6-7025-6247-B246-178F02DC3A7C}" destId="{702E1975-0DA7-2349-AF0A-4F182173C648}" srcOrd="1" destOrd="0" presId="urn:microsoft.com/office/officeart/2005/8/layout/list1"/>
    <dgm:cxn modelId="{24E186E7-08DF-604B-9C37-FB13019DBC6E}" type="presOf" srcId="{077EE1A6-7025-6247-B246-178F02DC3A7C}" destId="{6973C692-A4F2-7B4B-B0BB-757B201DA8A1}" srcOrd="0" destOrd="0" presId="urn:microsoft.com/office/officeart/2005/8/layout/list1"/>
    <dgm:cxn modelId="{EF6385EA-4229-324C-AEB6-6958EE89DCD8}" type="presOf" srcId="{3F3853DE-EE78-484E-B4EC-FFF507870708}" destId="{1B2C2F8A-C3FE-354E-9D0E-18138B7AEA8C}" srcOrd="0" destOrd="0" presId="urn:microsoft.com/office/officeart/2005/8/layout/list1"/>
    <dgm:cxn modelId="{0565F9F2-168A-204E-A5A9-1322E1374E74}" srcId="{077EE1A6-7025-6247-B246-178F02DC3A7C}" destId="{3F3853DE-EE78-484E-B4EC-FFF507870708}" srcOrd="0" destOrd="0" parTransId="{909F515E-3DFD-3F4D-B29B-A2B0EDD50EB0}" sibTransId="{2B4E3844-E4DB-194D-921A-9B034B149CD4}"/>
    <dgm:cxn modelId="{3A0153F9-0710-E840-A0D4-EF3D2C3F10BF}" type="presOf" srcId="{3DA735B1-DF2B-614A-A2DB-AF16A32490CD}" destId="{1B2C2F8A-C3FE-354E-9D0E-18138B7AEA8C}" srcOrd="0" destOrd="1" presId="urn:microsoft.com/office/officeart/2005/8/layout/list1"/>
    <dgm:cxn modelId="{2086502C-9AB5-7845-8893-261832423BF3}" type="presParOf" srcId="{02AFC516-DAC4-4948-B8BC-82E63DD09530}" destId="{F1D68A1C-EDB4-8A4C-B154-3EB21524A9E8}" srcOrd="0" destOrd="0" presId="urn:microsoft.com/office/officeart/2005/8/layout/list1"/>
    <dgm:cxn modelId="{FCCC9FBA-1FCC-7D48-89A5-C1C750D500B4}" type="presParOf" srcId="{F1D68A1C-EDB4-8A4C-B154-3EB21524A9E8}" destId="{6973C692-A4F2-7B4B-B0BB-757B201DA8A1}" srcOrd="0" destOrd="0" presId="urn:microsoft.com/office/officeart/2005/8/layout/list1"/>
    <dgm:cxn modelId="{C908AF45-BAF7-FB45-BFF1-5D9E314C6631}" type="presParOf" srcId="{F1D68A1C-EDB4-8A4C-B154-3EB21524A9E8}" destId="{702E1975-0DA7-2349-AF0A-4F182173C648}" srcOrd="1" destOrd="0" presId="urn:microsoft.com/office/officeart/2005/8/layout/list1"/>
    <dgm:cxn modelId="{44F2ACC3-DFCA-554F-80F1-29B2E68A3CB1}" type="presParOf" srcId="{02AFC516-DAC4-4948-B8BC-82E63DD09530}" destId="{91527248-AB1A-BF48-8DC4-24DF36547957}" srcOrd="1" destOrd="0" presId="urn:microsoft.com/office/officeart/2005/8/layout/list1"/>
    <dgm:cxn modelId="{335A60FC-D13A-024E-B900-09342AC04E12}" type="presParOf" srcId="{02AFC516-DAC4-4948-B8BC-82E63DD09530}" destId="{1B2C2F8A-C3FE-354E-9D0E-18138B7AEA8C}"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D71D9-2060-B747-8209-439F880F5AAC}">
      <dsp:nvSpPr>
        <dsp:cNvPr id="0" name=""/>
        <dsp:cNvSpPr/>
      </dsp:nvSpPr>
      <dsp:spPr>
        <a:xfrm>
          <a:off x="0" y="926915"/>
          <a:ext cx="4160496" cy="284345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2901" tIns="583184" rIns="322901"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t>Recognize that an emergency exists</a:t>
          </a:r>
        </a:p>
        <a:p>
          <a:pPr marL="228600" lvl="1" indent="-228600" algn="l" defTabSz="889000" rtl="0">
            <a:lnSpc>
              <a:spcPct val="90000"/>
            </a:lnSpc>
            <a:spcBef>
              <a:spcPct val="0"/>
            </a:spcBef>
            <a:spcAft>
              <a:spcPct val="15000"/>
            </a:spcAft>
            <a:buChar char="•"/>
          </a:pPr>
          <a:r>
            <a:rPr lang="en-US" sz="2000" kern="1200" dirty="0"/>
            <a:t>Decide to act</a:t>
          </a:r>
        </a:p>
        <a:p>
          <a:pPr marL="228600" lvl="1" indent="-228600" algn="l" defTabSz="889000" rtl="0">
            <a:lnSpc>
              <a:spcPct val="90000"/>
            </a:lnSpc>
            <a:spcBef>
              <a:spcPct val="0"/>
            </a:spcBef>
            <a:spcAft>
              <a:spcPct val="15000"/>
            </a:spcAft>
            <a:buChar char="•"/>
          </a:pPr>
          <a:r>
            <a:rPr lang="en-US" sz="2000" kern="1200" dirty="0"/>
            <a:t>Call the local emergency number (9-1-1)</a:t>
          </a:r>
        </a:p>
        <a:p>
          <a:pPr marL="228600" lvl="1" indent="-228600" algn="l" defTabSz="889000" rtl="0">
            <a:lnSpc>
              <a:spcPct val="90000"/>
            </a:lnSpc>
            <a:spcBef>
              <a:spcPct val="0"/>
            </a:spcBef>
            <a:spcAft>
              <a:spcPct val="15000"/>
            </a:spcAft>
            <a:buChar char="•"/>
          </a:pPr>
          <a:r>
            <a:rPr lang="en-US" sz="2000" kern="1200" dirty="0"/>
            <a:t>Provide care until help arrives</a:t>
          </a:r>
        </a:p>
      </dsp:txBody>
      <dsp:txXfrm>
        <a:off x="0" y="926915"/>
        <a:ext cx="4160496" cy="2843455"/>
      </dsp:txXfrm>
    </dsp:sp>
    <dsp:sp modelId="{8C943A03-1F93-9A4A-9883-553AA51B6129}">
      <dsp:nvSpPr>
        <dsp:cNvPr id="0" name=""/>
        <dsp:cNvSpPr/>
      </dsp:nvSpPr>
      <dsp:spPr>
        <a:xfrm>
          <a:off x="0" y="0"/>
          <a:ext cx="4114775" cy="122538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080" tIns="0" rIns="110080" bIns="0" numCol="1" spcCol="1270" anchor="ctr" anchorCtr="0">
          <a:noAutofit/>
        </a:bodyPr>
        <a:lstStyle/>
        <a:p>
          <a:pPr marL="0" lvl="0" indent="0" algn="l" defTabSz="1244600" rtl="0">
            <a:lnSpc>
              <a:spcPct val="90000"/>
            </a:lnSpc>
            <a:spcBef>
              <a:spcPct val="0"/>
            </a:spcBef>
            <a:spcAft>
              <a:spcPct val="35000"/>
            </a:spcAft>
            <a:buNone/>
          </a:pPr>
          <a:r>
            <a:rPr lang="en-US" sz="2800" kern="1200" dirty="0"/>
            <a:t>Emergency Medical Situation</a:t>
          </a:r>
        </a:p>
      </dsp:txBody>
      <dsp:txXfrm>
        <a:off x="59818" y="59818"/>
        <a:ext cx="3995139" cy="1105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C2F8A-C3FE-354E-9D0E-18138B7AEA8C}">
      <dsp:nvSpPr>
        <dsp:cNvPr id="0" name=""/>
        <dsp:cNvSpPr/>
      </dsp:nvSpPr>
      <dsp:spPr>
        <a:xfrm>
          <a:off x="0" y="514100"/>
          <a:ext cx="4214449" cy="337035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7088" tIns="999744" rIns="32708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Provide basic first aid</a:t>
          </a:r>
        </a:p>
        <a:p>
          <a:pPr marL="228600" lvl="1" indent="-228600" algn="l" defTabSz="889000">
            <a:lnSpc>
              <a:spcPct val="90000"/>
            </a:lnSpc>
            <a:spcBef>
              <a:spcPct val="0"/>
            </a:spcBef>
            <a:spcAft>
              <a:spcPct val="15000"/>
            </a:spcAft>
            <a:buChar char="•"/>
          </a:pPr>
          <a:r>
            <a:rPr lang="en-US" sz="2000" kern="1200" dirty="0"/>
            <a:t>If pain persists, have the injury evaluated by a medical professional</a:t>
          </a:r>
        </a:p>
      </dsp:txBody>
      <dsp:txXfrm>
        <a:off x="0" y="514100"/>
        <a:ext cx="4214449" cy="3370354"/>
      </dsp:txXfrm>
    </dsp:sp>
    <dsp:sp modelId="{702E1975-0DA7-2349-AF0A-4F182173C648}">
      <dsp:nvSpPr>
        <dsp:cNvPr id="0" name=""/>
        <dsp:cNvSpPr/>
      </dsp:nvSpPr>
      <dsp:spPr>
        <a:xfrm>
          <a:off x="46313" y="2819"/>
          <a:ext cx="4168135" cy="1215482"/>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1">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1507" tIns="0" rIns="111507" bIns="0" numCol="1" spcCol="1270" anchor="ctr" anchorCtr="0">
          <a:noAutofit/>
        </a:bodyPr>
        <a:lstStyle/>
        <a:p>
          <a:pPr marL="0" lvl="0" indent="0" algn="l" defTabSz="1244600">
            <a:lnSpc>
              <a:spcPct val="90000"/>
            </a:lnSpc>
            <a:spcBef>
              <a:spcPct val="0"/>
            </a:spcBef>
            <a:spcAft>
              <a:spcPct val="35000"/>
            </a:spcAft>
            <a:buNone/>
          </a:pPr>
          <a:r>
            <a:rPr lang="en-US" sz="2800" kern="1200" dirty="0"/>
            <a:t>Non-Emergency Medical Situation</a:t>
          </a:r>
        </a:p>
      </dsp:txBody>
      <dsp:txXfrm>
        <a:off x="105648" y="62154"/>
        <a:ext cx="4049465" cy="10968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AD8D91A-A2EE-4B54-B3C6-F6C67903BA9C}" type="datetime1">
              <a:rPr lang="en-US" smtClean="0"/>
              <a:pPr/>
              <a:t>8/30/18</a:t>
            </a:fld>
            <a:endParaRPr lang="en-US" dirty="0"/>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A84A37A-AFC2-4A01-80A1-FC20F2C0D5BB}" type="slidenum">
              <a:rPr lang="en-US" smtClean="0"/>
              <a:pPr/>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785C6-EBAF-49D5-AD4D-BABF4DFAAD59}" type="datetime1">
              <a:rPr lang="en-US" smtClean="0"/>
              <a:pPr/>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04122-9A3A-4FD8-98B8-22631F32846C}" type="datetime1">
              <a:rPr lang="en-US" smtClean="0"/>
              <a:pPr/>
              <a:t>8/30/18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9A7B8-0EC4-44C9-AFEF-25E144F11C06}" type="datetime1">
              <a:rPr lang="en-US" smtClean="0"/>
              <a:pPr/>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BB47B5-C739-4DAE-AACD-CC58CA843AC4}" type="datetime1">
              <a:rPr lang="en-US" smtClean="0"/>
              <a:pPr/>
              <a:t>8/30/18</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72AE48-94E6-46E0-BE32-5F0716DE9115}" type="datetime1">
              <a:rPr lang="en-US" smtClean="0"/>
              <a:pPr/>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84C285-8BCE-48FC-97D9-E2837AF38351}" type="datetime1">
              <a:rPr lang="en-US" smtClean="0"/>
              <a:pPr/>
              <a:t>8/30/18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70D3E6-EF16-4488-94A4-211508FE4682}" type="datetime1">
              <a:rPr lang="en-US" smtClean="0"/>
              <a:pPr/>
              <a:t>8/30/18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077FB3B-20DA-4D0E-BF16-8262B7156612}" type="datetime1">
              <a:rPr lang="en-US" smtClean="0"/>
              <a:pPr/>
              <a:t>8/30/18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73C2C-6BD0-40EC-8D8D-4D51F089C5EB}" type="datetime1">
              <a:rPr lang="en-US" smtClean="0"/>
              <a:pPr/>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Date Placeholder 4"/>
          <p:cNvSpPr>
            <a:spLocks noGrp="1"/>
          </p:cNvSpPr>
          <p:nvPr>
            <p:ph type="dt" sz="half" idx="10"/>
          </p:nvPr>
        </p:nvSpPr>
        <p:spPr/>
        <p:txBody>
          <a:bodyPr/>
          <a:lstStyle/>
          <a:p>
            <a:fld id="{2D377F5C-EDA7-4864-9756-35769B0E62CF}" type="datetime1">
              <a:rPr lang="en-US" smtClean="0"/>
              <a:pPr/>
              <a:t>8/30/18</a:t>
            </a:fld>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8/30/18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42805" y="4648200"/>
            <a:ext cx="6553200" cy="659063"/>
          </a:xfrm>
        </p:spPr>
        <p:txBody>
          <a:bodyPr>
            <a:normAutofit fontScale="70000" lnSpcReduction="20000"/>
          </a:bodyPr>
          <a:lstStyle/>
          <a:p>
            <a:r>
              <a:rPr lang="en-US" dirty="0"/>
              <a:t>“fear of harm ought to be proportional not merely to the gravity of the harm, but also to the probability  of the event.” ~ Daniel Bernoulli</a:t>
            </a:r>
          </a:p>
        </p:txBody>
      </p:sp>
      <p:sp>
        <p:nvSpPr>
          <p:cNvPr id="3" name="Title 2"/>
          <p:cNvSpPr>
            <a:spLocks noGrp="1"/>
          </p:cNvSpPr>
          <p:nvPr>
            <p:ph type="ctrTitle"/>
          </p:nvPr>
        </p:nvSpPr>
        <p:spPr/>
        <p:txBody>
          <a:bodyPr/>
          <a:lstStyle/>
          <a:p>
            <a:r>
              <a:rPr lang="en-US" dirty="0"/>
              <a:t>Safety &amp; Risk Management </a:t>
            </a:r>
          </a:p>
        </p:txBody>
      </p:sp>
    </p:spTree>
    <p:extLst>
      <p:ext uri="{BB962C8B-B14F-4D97-AF65-F5344CB8AC3E}">
        <p14:creationId xmlns:p14="http://schemas.microsoft.com/office/powerpoint/2010/main" val="275274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 Quiz</a:t>
            </a:r>
          </a:p>
        </p:txBody>
      </p:sp>
      <p:sp>
        <p:nvSpPr>
          <p:cNvPr id="3" name="Content Placeholder 2"/>
          <p:cNvSpPr>
            <a:spLocks noGrp="1"/>
          </p:cNvSpPr>
          <p:nvPr>
            <p:ph sz="half" idx="1"/>
          </p:nvPr>
        </p:nvSpPr>
        <p:spPr>
          <a:xfrm>
            <a:off x="188802" y="1719070"/>
            <a:ext cx="4275926" cy="4939431"/>
          </a:xfrm>
        </p:spPr>
        <p:txBody>
          <a:bodyPr>
            <a:normAutofit fontScale="92500" lnSpcReduction="20000"/>
          </a:bodyPr>
          <a:lstStyle/>
          <a:p>
            <a:pPr marL="628650" indent="-514350">
              <a:buFont typeface="+mj-lt"/>
              <a:buAutoNum type="arabicPeriod" startAt="3"/>
            </a:pPr>
            <a:r>
              <a:rPr lang="en-US" sz="2100" dirty="0"/>
              <a:t>Which of the following is NOT one of the purposes of Safety/Risk Management Certification?</a:t>
            </a:r>
          </a:p>
          <a:p>
            <a:pPr marL="925830" lvl="1" indent="-514350">
              <a:lnSpc>
                <a:spcPct val="150000"/>
              </a:lnSpc>
              <a:buFont typeface="+mj-lt"/>
              <a:buAutoNum type="alphaLcParenR"/>
            </a:pPr>
            <a:r>
              <a:rPr lang="en-US" sz="1700" dirty="0"/>
              <a:t>Increase awareness of safety issues</a:t>
            </a:r>
          </a:p>
          <a:p>
            <a:pPr marL="925830" lvl="1" indent="-514350">
              <a:lnSpc>
                <a:spcPct val="150000"/>
              </a:lnSpc>
              <a:buFont typeface="+mj-lt"/>
              <a:buAutoNum type="alphaLcParenR"/>
            </a:pPr>
            <a:r>
              <a:rPr lang="en-US" sz="1700" dirty="0"/>
              <a:t>Enhance professionalism</a:t>
            </a:r>
          </a:p>
          <a:p>
            <a:pPr marL="925830" lvl="1" indent="-514350">
              <a:lnSpc>
                <a:spcPct val="150000"/>
              </a:lnSpc>
              <a:buFont typeface="+mj-lt"/>
              <a:buAutoNum type="alphaLcParenR"/>
            </a:pPr>
            <a:r>
              <a:rPr lang="en-US" sz="1700" dirty="0"/>
              <a:t>To learn how to teach gymnastics skills</a:t>
            </a:r>
          </a:p>
          <a:p>
            <a:pPr marL="925830" lvl="1" indent="-514350">
              <a:lnSpc>
                <a:spcPct val="150000"/>
              </a:lnSpc>
              <a:buFont typeface="+mj-lt"/>
              <a:buAutoNum type="alphaLcParenR"/>
            </a:pPr>
            <a:r>
              <a:rPr lang="en-US" sz="1700" dirty="0"/>
              <a:t>Prepare for the future</a:t>
            </a:r>
          </a:p>
        </p:txBody>
      </p:sp>
      <p:sp>
        <p:nvSpPr>
          <p:cNvPr id="4" name="Content Placeholder 3"/>
          <p:cNvSpPr>
            <a:spLocks noGrp="1"/>
          </p:cNvSpPr>
          <p:nvPr>
            <p:ph sz="half" idx="2"/>
          </p:nvPr>
        </p:nvSpPr>
        <p:spPr>
          <a:xfrm>
            <a:off x="4648199" y="1719071"/>
            <a:ext cx="4362781" cy="4939430"/>
          </a:xfrm>
        </p:spPr>
        <p:txBody>
          <a:bodyPr>
            <a:normAutofit fontScale="92500" lnSpcReduction="20000"/>
          </a:bodyPr>
          <a:lstStyle/>
          <a:p>
            <a:pPr marL="628650" indent="-514350">
              <a:buFont typeface="+mj-lt"/>
              <a:buAutoNum type="arabicPeriod" startAt="4"/>
            </a:pPr>
            <a:r>
              <a:rPr lang="en-US" sz="2100" dirty="0"/>
              <a:t>Why do gymnastics professionals need safety certification?.</a:t>
            </a:r>
          </a:p>
          <a:p>
            <a:pPr marL="868680" lvl="1" indent="-457200">
              <a:lnSpc>
                <a:spcPct val="200000"/>
              </a:lnSpc>
              <a:buFont typeface="+mj-lt"/>
              <a:buAutoNum type="alphaLcParenR"/>
            </a:pPr>
            <a:r>
              <a:rPr lang="en-US" sz="2000" dirty="0"/>
              <a:t>Teach elite level skills</a:t>
            </a:r>
          </a:p>
          <a:p>
            <a:pPr marL="868680" lvl="1" indent="-457200">
              <a:lnSpc>
                <a:spcPct val="200000"/>
              </a:lnSpc>
              <a:buFont typeface="+mj-lt"/>
              <a:buAutoNum type="alphaLcParenR"/>
            </a:pPr>
            <a:r>
              <a:rPr lang="en-US" sz="2000" dirty="0"/>
              <a:t>Diagnose and treat injuries</a:t>
            </a:r>
          </a:p>
          <a:p>
            <a:pPr marL="868680" lvl="1" indent="-457200">
              <a:lnSpc>
                <a:spcPct val="200000"/>
              </a:lnSpc>
              <a:buFont typeface="+mj-lt"/>
              <a:buAutoNum type="alphaLcParenR"/>
            </a:pPr>
            <a:r>
              <a:rPr lang="en-US" sz="2000" dirty="0"/>
              <a:t>Increase safety awareness and help prevent injuries</a:t>
            </a:r>
          </a:p>
          <a:p>
            <a:pPr marL="868680" lvl="1" indent="-457200">
              <a:lnSpc>
                <a:spcPct val="200000"/>
              </a:lnSpc>
              <a:buFont typeface="+mj-lt"/>
              <a:buAutoNum type="alphaLcParenR"/>
            </a:pPr>
            <a:r>
              <a:rPr lang="en-US" sz="2000" dirty="0"/>
              <a:t>Complete all education needed in the sport of gymnastics</a:t>
            </a:r>
          </a:p>
        </p:txBody>
      </p:sp>
    </p:spTree>
    <p:extLst>
      <p:ext uri="{BB962C8B-B14F-4D97-AF65-F5344CB8AC3E}">
        <p14:creationId xmlns:p14="http://schemas.microsoft.com/office/powerpoint/2010/main" val="2313406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53923" y="1752600"/>
            <a:ext cx="8831344" cy="4944233"/>
          </a:xfrm>
        </p:spPr>
        <p:txBody>
          <a:bodyPr>
            <a:normAutofit lnSpcReduction="10000"/>
          </a:bodyPr>
          <a:lstStyle/>
          <a:p>
            <a:r>
              <a:rPr lang="en-US" dirty="0"/>
              <a:t>Supervision is essential in all aspects of gymnasts. All athletes should be supervised at all times. </a:t>
            </a:r>
          </a:p>
          <a:p>
            <a:r>
              <a:rPr lang="en-US" dirty="0"/>
              <a:t>Supervision ranges from direct supervision to indirect supervision. Direct supervision implies a more strict and coach/instructor – driven teaching-learning situation. Indirect supervision can be used for activities of lower risk where supervisors engaged presence can maintain safety. Coaches and instructors must adjust their level of supervision along the continuum many times during a practice or a class, based on the needs of the situation </a:t>
            </a:r>
          </a:p>
          <a:p>
            <a:r>
              <a:rPr lang="en-US" dirty="0"/>
              <a:t>Gymnastics professionals should be aware of special circumstances of supervision, such as opposite gender supervision and policies for handling a stranded gymnast. </a:t>
            </a:r>
          </a:p>
          <a:p>
            <a:endParaRPr lang="en-US" dirty="0"/>
          </a:p>
          <a:p>
            <a:endParaRPr lang="en-US" dirty="0"/>
          </a:p>
        </p:txBody>
      </p:sp>
    </p:spTree>
    <p:extLst>
      <p:ext uri="{BB962C8B-B14F-4D97-AF65-F5344CB8AC3E}">
        <p14:creationId xmlns:p14="http://schemas.microsoft.com/office/powerpoint/2010/main" val="40311245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53923" y="1752600"/>
            <a:ext cx="8831344" cy="4944233"/>
          </a:xfrm>
        </p:spPr>
        <p:txBody>
          <a:bodyPr>
            <a:normAutofit lnSpcReduction="10000"/>
          </a:bodyPr>
          <a:lstStyle/>
          <a:p>
            <a:r>
              <a:rPr lang="en-US" dirty="0"/>
              <a:t>Athletes and coaches should be matched appropriately to tasks being taught and spotting tasks required. </a:t>
            </a:r>
          </a:p>
          <a:p>
            <a:r>
              <a:rPr lang="en-US" dirty="0"/>
              <a:t>Instruction must be undertaken by qualified gymnastics professionals. </a:t>
            </a:r>
          </a:p>
          <a:p>
            <a:r>
              <a:rPr lang="en-US" dirty="0"/>
              <a:t>Information conveyed during instruction should be correct and appropriate to the age and skill of the athlete.</a:t>
            </a:r>
          </a:p>
          <a:p>
            <a:r>
              <a:rPr lang="en-US" dirty="0"/>
              <a:t>Gymnastics professionals should understand the stages and styles of teaching. Inexperienced and unskilled teachers should not be placed in situations beyond their experience and expertise. Different teaching styles should be matched with different learning and training situations. </a:t>
            </a:r>
          </a:p>
          <a:p>
            <a:endParaRPr lang="en-US" dirty="0"/>
          </a:p>
        </p:txBody>
      </p:sp>
    </p:spTree>
    <p:extLst>
      <p:ext uri="{BB962C8B-B14F-4D97-AF65-F5344CB8AC3E}">
        <p14:creationId xmlns:p14="http://schemas.microsoft.com/office/powerpoint/2010/main" val="32688594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53923" y="1752600"/>
            <a:ext cx="8831344" cy="4944233"/>
          </a:xfrm>
        </p:spPr>
        <p:txBody>
          <a:bodyPr>
            <a:normAutofit/>
          </a:bodyPr>
          <a:lstStyle/>
          <a:p>
            <a:r>
              <a:rPr lang="en-US" dirty="0"/>
              <a:t>Safety can be enhanced by knowing and employed specific teaching methods and procedures that are matched to the needs of the situation.</a:t>
            </a:r>
          </a:p>
          <a:p>
            <a:r>
              <a:rPr lang="en-US" dirty="0"/>
              <a:t>Spotting is an important skill for most gymnastics coaches and instructors. Spotting is not required for the safe teaching of skills; however, if spotting is not included, clever progressions and other methods must be used to maintain safety.</a:t>
            </a:r>
          </a:p>
          <a:p>
            <a:r>
              <a:rPr lang="en-US" dirty="0"/>
              <a:t>Children are not mature adults. Growing up is a complex process that is replete with size, physiological, perceptual and motor changes that occur as the child grows and matures.</a:t>
            </a:r>
          </a:p>
        </p:txBody>
      </p:sp>
    </p:spTree>
    <p:extLst>
      <p:ext uri="{BB962C8B-B14F-4D97-AF65-F5344CB8AC3E}">
        <p14:creationId xmlns:p14="http://schemas.microsoft.com/office/powerpoint/2010/main" val="8092294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6 Quiz</a:t>
            </a:r>
          </a:p>
        </p:txBody>
      </p:sp>
      <p:sp>
        <p:nvSpPr>
          <p:cNvPr id="3" name="Content Placeholder 2"/>
          <p:cNvSpPr>
            <a:spLocks noGrp="1"/>
          </p:cNvSpPr>
          <p:nvPr>
            <p:ph sz="half" idx="1"/>
          </p:nvPr>
        </p:nvSpPr>
        <p:spPr>
          <a:xfrm>
            <a:off x="173164" y="1719070"/>
            <a:ext cx="4291564" cy="5138929"/>
          </a:xfrm>
        </p:spPr>
        <p:txBody>
          <a:bodyPr>
            <a:normAutofit fontScale="92500"/>
          </a:bodyPr>
          <a:lstStyle/>
          <a:p>
            <a:pPr marL="628650" indent="-514350">
              <a:buFont typeface="+mj-lt"/>
              <a:buAutoNum type="arabicPeriod"/>
            </a:pPr>
            <a:r>
              <a:rPr lang="en-US" sz="2600" dirty="0"/>
              <a:t>Which of the following statements is a result of appropriate class/practice management.</a:t>
            </a:r>
          </a:p>
          <a:p>
            <a:pPr marL="628650" indent="-514350">
              <a:buFont typeface="+mj-lt"/>
              <a:buAutoNum type="arabicPeriod"/>
            </a:pPr>
            <a:endParaRPr lang="en-US" sz="2600" dirty="0"/>
          </a:p>
          <a:p>
            <a:pPr marL="925830" lvl="1" indent="-514350">
              <a:buFont typeface="+mj-lt"/>
              <a:buAutoNum type="alphaLcParenR"/>
            </a:pPr>
            <a:r>
              <a:rPr lang="en-US" dirty="0"/>
              <a:t>Help reduce behavior problems</a:t>
            </a:r>
          </a:p>
          <a:p>
            <a:pPr marL="925830" lvl="1" indent="-514350">
              <a:buFont typeface="+mj-lt"/>
              <a:buAutoNum type="alphaLcParenR"/>
            </a:pPr>
            <a:r>
              <a:rPr lang="en-US" dirty="0"/>
              <a:t>Help reduce inures</a:t>
            </a:r>
          </a:p>
          <a:p>
            <a:pPr marL="925830" lvl="1" indent="-514350">
              <a:buFont typeface="+mj-lt"/>
              <a:buAutoNum type="alphaLcParenR"/>
            </a:pPr>
            <a:r>
              <a:rPr lang="en-US" dirty="0"/>
              <a:t>Increase the fun of gymnastics</a:t>
            </a:r>
          </a:p>
          <a:p>
            <a:pPr marL="925830" lvl="1" indent="-514350">
              <a:buFont typeface="+mj-lt"/>
              <a:buAutoNum type="alphaLcParenR"/>
            </a:pPr>
            <a:r>
              <a:rPr lang="en-US" dirty="0"/>
              <a:t>All of these are results of good management</a:t>
            </a:r>
          </a:p>
        </p:txBody>
      </p:sp>
      <p:sp>
        <p:nvSpPr>
          <p:cNvPr id="4" name="Content Placeholder 3"/>
          <p:cNvSpPr>
            <a:spLocks noGrp="1"/>
          </p:cNvSpPr>
          <p:nvPr>
            <p:ph sz="half" idx="2"/>
          </p:nvPr>
        </p:nvSpPr>
        <p:spPr>
          <a:xfrm>
            <a:off x="4648199" y="1719070"/>
            <a:ext cx="4337067" cy="4958519"/>
          </a:xfrm>
        </p:spPr>
        <p:txBody>
          <a:bodyPr>
            <a:normAutofit fontScale="92500"/>
          </a:bodyPr>
          <a:lstStyle/>
          <a:p>
            <a:pPr marL="628650" indent="-514350">
              <a:buFont typeface="Wingdings" charset="2"/>
              <a:buAutoNum type="arabicPlain" startAt="2"/>
            </a:pPr>
            <a:r>
              <a:rPr lang="en-US" sz="2600" dirty="0"/>
              <a:t>Proper supervision involves which of the following?</a:t>
            </a:r>
          </a:p>
          <a:p>
            <a:pPr marL="628650" indent="-514350">
              <a:buFont typeface="Wingdings" charset="2"/>
              <a:buAutoNum type="arabicPlain" startAt="2"/>
            </a:pPr>
            <a:endParaRPr lang="en-US" dirty="0"/>
          </a:p>
          <a:p>
            <a:pPr marL="925830" lvl="1" indent="-514350">
              <a:buFont typeface="+mj-lt"/>
              <a:buAutoNum type="alphaLcParenR"/>
            </a:pPr>
            <a:r>
              <a:rPr lang="en-US" dirty="0"/>
              <a:t>Being familiar with the activity</a:t>
            </a:r>
          </a:p>
          <a:p>
            <a:pPr marL="925830" lvl="1" indent="-514350">
              <a:buFont typeface="+mj-lt"/>
              <a:buAutoNum type="alphaLcParenR"/>
            </a:pPr>
            <a:r>
              <a:rPr lang="en-US" dirty="0"/>
              <a:t>Overseeing only practice times</a:t>
            </a:r>
          </a:p>
          <a:p>
            <a:pPr marL="925830" lvl="1" indent="-514350">
              <a:buFont typeface="+mj-lt"/>
              <a:buAutoNum type="alphaLcParenR"/>
            </a:pPr>
            <a:r>
              <a:rPr lang="en-US" dirty="0"/>
              <a:t>Looking in only one direction</a:t>
            </a:r>
          </a:p>
          <a:p>
            <a:pPr marL="925830" lvl="1" indent="-514350">
              <a:buFont typeface="+mj-lt"/>
              <a:buAutoNum type="alphaLcParenR"/>
            </a:pPr>
            <a:r>
              <a:rPr lang="en-US" dirty="0"/>
              <a:t>Allowing athletes to move around the gym by themselves.</a:t>
            </a:r>
          </a:p>
        </p:txBody>
      </p:sp>
    </p:spTree>
    <p:extLst>
      <p:ext uri="{BB962C8B-B14F-4D97-AF65-F5344CB8AC3E}">
        <p14:creationId xmlns:p14="http://schemas.microsoft.com/office/powerpoint/2010/main" val="30500874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6 Quiz</a:t>
            </a:r>
          </a:p>
        </p:txBody>
      </p:sp>
      <p:sp>
        <p:nvSpPr>
          <p:cNvPr id="3" name="Content Placeholder 2"/>
          <p:cNvSpPr>
            <a:spLocks noGrp="1"/>
          </p:cNvSpPr>
          <p:nvPr>
            <p:ph sz="half" idx="1"/>
          </p:nvPr>
        </p:nvSpPr>
        <p:spPr>
          <a:xfrm>
            <a:off x="173164" y="1719070"/>
            <a:ext cx="4291564" cy="5138929"/>
          </a:xfrm>
        </p:spPr>
        <p:txBody>
          <a:bodyPr>
            <a:normAutofit fontScale="92500" lnSpcReduction="10000"/>
          </a:bodyPr>
          <a:lstStyle/>
          <a:p>
            <a:pPr marL="628650" indent="-514350">
              <a:buFont typeface="+mj-lt"/>
              <a:buAutoNum type="arabicPeriod" startAt="3"/>
            </a:pPr>
            <a:r>
              <a:rPr lang="en-US" sz="2400" dirty="0"/>
              <a:t>Which of he following is NOT a task of teaching?</a:t>
            </a:r>
          </a:p>
          <a:p>
            <a:pPr marL="628650" indent="-514350">
              <a:buFont typeface="+mj-lt"/>
              <a:buAutoNum type="arabicPeriod" startAt="3"/>
            </a:pPr>
            <a:endParaRPr lang="en-US" sz="2600" dirty="0"/>
          </a:p>
          <a:p>
            <a:pPr marL="925830" lvl="1" indent="-514350">
              <a:buFont typeface="+mj-lt"/>
              <a:buAutoNum type="alphaLcParenR"/>
            </a:pPr>
            <a:r>
              <a:rPr lang="en-US" dirty="0"/>
              <a:t>Utilizing skill progressions</a:t>
            </a:r>
          </a:p>
          <a:p>
            <a:pPr marL="925830" lvl="1" indent="-514350">
              <a:buFont typeface="+mj-lt"/>
              <a:buAutoNum type="alphaLcParenR"/>
            </a:pPr>
            <a:r>
              <a:rPr lang="en-US" dirty="0"/>
              <a:t>Providing feedback</a:t>
            </a:r>
          </a:p>
          <a:p>
            <a:pPr marL="925830" lvl="1" indent="-514350">
              <a:buFont typeface="+mj-lt"/>
              <a:buAutoNum type="alphaLcParenR"/>
            </a:pPr>
            <a:r>
              <a:rPr lang="en-US" dirty="0"/>
              <a:t>Telling stories to the athletes</a:t>
            </a:r>
          </a:p>
          <a:p>
            <a:pPr marL="925830" lvl="1" indent="-514350">
              <a:buFont typeface="+mj-lt"/>
              <a:buAutoNum type="alphaLcParenR"/>
            </a:pPr>
            <a:r>
              <a:rPr lang="en-US" dirty="0"/>
              <a:t>Correcting technique errors</a:t>
            </a:r>
          </a:p>
        </p:txBody>
      </p:sp>
      <p:sp>
        <p:nvSpPr>
          <p:cNvPr id="4" name="Content Placeholder 3"/>
          <p:cNvSpPr>
            <a:spLocks noGrp="1"/>
          </p:cNvSpPr>
          <p:nvPr>
            <p:ph sz="half" idx="2"/>
          </p:nvPr>
        </p:nvSpPr>
        <p:spPr>
          <a:xfrm>
            <a:off x="4648199" y="1719070"/>
            <a:ext cx="4337067" cy="4958519"/>
          </a:xfrm>
        </p:spPr>
        <p:txBody>
          <a:bodyPr>
            <a:normAutofit fontScale="92500" lnSpcReduction="10000"/>
          </a:bodyPr>
          <a:lstStyle/>
          <a:p>
            <a:pPr marL="628650" indent="-514350">
              <a:buFont typeface="Wingdings" charset="2"/>
              <a:buAutoNum type="arabicPlain" startAt="4"/>
            </a:pPr>
            <a:r>
              <a:rPr lang="en-US" sz="2400" dirty="0"/>
              <a:t>The number of athletes under the care and direction of an instructor or coach should be consistent with which of the following?</a:t>
            </a:r>
          </a:p>
          <a:p>
            <a:pPr marL="114300" indent="0">
              <a:buNone/>
            </a:pPr>
            <a:endParaRPr lang="en-US" sz="2400" dirty="0"/>
          </a:p>
          <a:p>
            <a:pPr marL="925830" lvl="1" indent="-514350">
              <a:buFont typeface="Wingdings" charset="2"/>
              <a:buAutoNum type="alphaLcParenR"/>
            </a:pPr>
            <a:r>
              <a:rPr lang="en-US" dirty="0"/>
              <a:t>All of the listed factors should be considered</a:t>
            </a:r>
          </a:p>
          <a:p>
            <a:pPr marL="925830" lvl="1" indent="-514350">
              <a:buFont typeface="Wingdings" charset="2"/>
              <a:buAutoNum type="alphaLcParenR"/>
            </a:pPr>
            <a:r>
              <a:rPr lang="en-US" dirty="0"/>
              <a:t>Level of ability and experience of the instructor or coach</a:t>
            </a:r>
          </a:p>
          <a:p>
            <a:pPr marL="925830" lvl="1" indent="-514350">
              <a:buFont typeface="Wingdings" charset="2"/>
              <a:buAutoNum type="alphaLcParenR"/>
            </a:pPr>
            <a:r>
              <a:rPr lang="en-US" dirty="0"/>
              <a:t>Skill level of the athletes</a:t>
            </a:r>
          </a:p>
          <a:p>
            <a:pPr marL="925830" lvl="1" indent="-514350">
              <a:buFont typeface="Wingdings" charset="2"/>
              <a:buAutoNum type="alphaLcParenR"/>
            </a:pPr>
            <a:r>
              <a:rPr lang="en-US" dirty="0"/>
              <a:t>Age and gender of the athletes</a:t>
            </a:r>
          </a:p>
          <a:p>
            <a:pPr marL="925830" lvl="1" indent="-514350">
              <a:buFont typeface="+mj-lt"/>
              <a:buAutoNum type="alphaLcParenR"/>
            </a:pPr>
            <a:endParaRPr lang="en-US" dirty="0"/>
          </a:p>
        </p:txBody>
      </p:sp>
    </p:spTree>
    <p:extLst>
      <p:ext uri="{BB962C8B-B14F-4D97-AF65-F5344CB8AC3E}">
        <p14:creationId xmlns:p14="http://schemas.microsoft.com/office/powerpoint/2010/main" val="28663949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6 Quiz</a:t>
            </a:r>
          </a:p>
        </p:txBody>
      </p:sp>
      <p:sp>
        <p:nvSpPr>
          <p:cNvPr id="3" name="Content Placeholder 2"/>
          <p:cNvSpPr>
            <a:spLocks noGrp="1"/>
          </p:cNvSpPr>
          <p:nvPr>
            <p:ph sz="half" idx="1"/>
          </p:nvPr>
        </p:nvSpPr>
        <p:spPr>
          <a:xfrm>
            <a:off x="173163" y="1719071"/>
            <a:ext cx="8831343" cy="4438938"/>
          </a:xfrm>
        </p:spPr>
        <p:txBody>
          <a:bodyPr>
            <a:normAutofit/>
          </a:bodyPr>
          <a:lstStyle/>
          <a:p>
            <a:pPr marL="628650" indent="-514350">
              <a:buFont typeface="+mj-lt"/>
              <a:buAutoNum type="arabicPeriod" startAt="3"/>
            </a:pPr>
            <a:r>
              <a:rPr lang="en-US" sz="3600" dirty="0"/>
              <a:t>There are times when unsupervised gymnastics is allowed in the gymnastics setting.?</a:t>
            </a:r>
          </a:p>
          <a:p>
            <a:pPr marL="628650" indent="-514350">
              <a:buFont typeface="+mj-lt"/>
              <a:buAutoNum type="arabicPeriod" startAt="3"/>
            </a:pPr>
            <a:endParaRPr lang="en-US" sz="3600" dirty="0"/>
          </a:p>
          <a:p>
            <a:pPr lvl="1" algn="ctr"/>
            <a:r>
              <a:rPr lang="en-US" sz="3600" dirty="0"/>
              <a:t>TRUE </a:t>
            </a:r>
          </a:p>
          <a:p>
            <a:pPr lvl="1" algn="ctr"/>
            <a:r>
              <a:rPr lang="en-US" sz="3600" dirty="0"/>
              <a:t>FALSE</a:t>
            </a:r>
          </a:p>
        </p:txBody>
      </p:sp>
    </p:spTree>
    <p:extLst>
      <p:ext uri="{BB962C8B-B14F-4D97-AF65-F5344CB8AC3E}">
        <p14:creationId xmlns:p14="http://schemas.microsoft.com/office/powerpoint/2010/main" val="17720929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Preventing Child Abuse in Gymnastics</a:t>
            </a:r>
          </a:p>
        </p:txBody>
      </p:sp>
      <p:sp>
        <p:nvSpPr>
          <p:cNvPr id="3" name="Text Placeholder 2"/>
          <p:cNvSpPr>
            <a:spLocks noGrp="1"/>
          </p:cNvSpPr>
          <p:nvPr>
            <p:ph type="body" idx="1"/>
          </p:nvPr>
        </p:nvSpPr>
        <p:spPr/>
        <p:txBody>
          <a:bodyPr>
            <a:normAutofit fontScale="85000" lnSpcReduction="20000"/>
          </a:bodyPr>
          <a:lstStyle/>
          <a:p>
            <a:r>
              <a:rPr lang="en-US" dirty="0"/>
              <a:t>“An ounce of prevention is worth a pound of cure.” ~ Benjamin Franklin</a:t>
            </a:r>
          </a:p>
        </p:txBody>
      </p:sp>
    </p:spTree>
    <p:extLst>
      <p:ext uri="{BB962C8B-B14F-4D97-AF65-F5344CB8AC3E}">
        <p14:creationId xmlns:p14="http://schemas.microsoft.com/office/powerpoint/2010/main" val="4007996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ZERO TOLERANCE</a:t>
            </a:r>
          </a:p>
        </p:txBody>
      </p:sp>
      <p:sp>
        <p:nvSpPr>
          <p:cNvPr id="3" name="Text Placeholder 2"/>
          <p:cNvSpPr>
            <a:spLocks noGrp="1"/>
          </p:cNvSpPr>
          <p:nvPr>
            <p:ph type="body" idx="1"/>
          </p:nvPr>
        </p:nvSpPr>
        <p:spPr>
          <a:xfrm>
            <a:off x="426128" y="1722437"/>
            <a:ext cx="8260672" cy="509841"/>
          </a:xfrm>
        </p:spPr>
        <p:txBody>
          <a:bodyPr/>
          <a:lstStyle/>
          <a:p>
            <a:r>
              <a:rPr lang="en-US" sz="2800" dirty="0">
                <a:solidFill>
                  <a:srgbClr val="800000"/>
                </a:solidFill>
              </a:rPr>
              <a:t>ABUSE IS WRONG &amp; SHOULD NOT BE TOLERATED</a:t>
            </a:r>
          </a:p>
        </p:txBody>
      </p:sp>
      <p:sp>
        <p:nvSpPr>
          <p:cNvPr id="4" name="Content Placeholder 3"/>
          <p:cNvSpPr>
            <a:spLocks noGrp="1"/>
          </p:cNvSpPr>
          <p:nvPr>
            <p:ph sz="half" idx="2"/>
          </p:nvPr>
        </p:nvSpPr>
        <p:spPr>
          <a:xfrm>
            <a:off x="192403" y="2405472"/>
            <a:ext cx="8812103" cy="4272118"/>
          </a:xfrm>
        </p:spPr>
        <p:txBody>
          <a:bodyPr/>
          <a:lstStyle/>
          <a:p>
            <a:r>
              <a:rPr lang="en-US" dirty="0"/>
              <a:t>Monarchs has adopted the USA Gymnastics Participant Welfare Policy that affirms its commitment to the welfare of gymnastics participants in its organization that includes:</a:t>
            </a:r>
          </a:p>
          <a:p>
            <a:pPr lvl="1"/>
            <a:r>
              <a:rPr lang="en-US" dirty="0"/>
              <a:t>Description of conduct that will not be tolerated</a:t>
            </a:r>
          </a:p>
          <a:p>
            <a:pPr lvl="1"/>
            <a:r>
              <a:rPr lang="en-US" dirty="0"/>
              <a:t>Standards of behavior for staff/volunteers that promote participants welfare.</a:t>
            </a:r>
          </a:p>
          <a:p>
            <a:pPr lvl="1"/>
            <a:r>
              <a:rPr lang="en-US" dirty="0"/>
              <a:t>Process for receiving and handling </a:t>
            </a:r>
            <a:r>
              <a:rPr lang="en-US"/>
              <a:t>complaints regarding </a:t>
            </a:r>
            <a:r>
              <a:rPr lang="en-US" dirty="0"/>
              <a:t>conduct that violates the policy.</a:t>
            </a:r>
          </a:p>
        </p:txBody>
      </p:sp>
    </p:spTree>
    <p:extLst>
      <p:ext uri="{BB962C8B-B14F-4D97-AF65-F5344CB8AC3E}">
        <p14:creationId xmlns:p14="http://schemas.microsoft.com/office/powerpoint/2010/main" val="34457880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Coach-Athlete Relationship</a:t>
            </a:r>
          </a:p>
        </p:txBody>
      </p:sp>
      <p:sp>
        <p:nvSpPr>
          <p:cNvPr id="3" name="Text Placeholder 2"/>
          <p:cNvSpPr>
            <a:spLocks noGrp="1"/>
          </p:cNvSpPr>
          <p:nvPr>
            <p:ph type="body" idx="1"/>
          </p:nvPr>
        </p:nvSpPr>
        <p:spPr>
          <a:xfrm>
            <a:off x="426128" y="1722438"/>
            <a:ext cx="8260672" cy="1164128"/>
          </a:xfrm>
        </p:spPr>
        <p:txBody>
          <a:bodyPr/>
          <a:lstStyle/>
          <a:p>
            <a:r>
              <a:rPr lang="en-US" sz="3200" dirty="0"/>
              <a:t>A successful coach-athlete relationship is built on trust and power.</a:t>
            </a:r>
          </a:p>
        </p:txBody>
      </p:sp>
      <p:sp>
        <p:nvSpPr>
          <p:cNvPr id="4" name="Content Placeholder 3"/>
          <p:cNvSpPr>
            <a:spLocks noGrp="1"/>
          </p:cNvSpPr>
          <p:nvPr>
            <p:ph sz="half" idx="2"/>
          </p:nvPr>
        </p:nvSpPr>
        <p:spPr>
          <a:xfrm>
            <a:off x="426128" y="3540854"/>
            <a:ext cx="4040188" cy="2585308"/>
          </a:xfrm>
        </p:spPr>
        <p:txBody>
          <a:bodyPr>
            <a:normAutofit/>
          </a:bodyPr>
          <a:lstStyle/>
          <a:p>
            <a:r>
              <a:rPr lang="en-US" sz="3200" dirty="0"/>
              <a:t>Trust</a:t>
            </a:r>
          </a:p>
          <a:p>
            <a:pPr lvl="1"/>
            <a:r>
              <a:rPr lang="en-US" sz="2800" dirty="0"/>
              <a:t>Is the confidence placed in someone</a:t>
            </a:r>
          </a:p>
        </p:txBody>
      </p:sp>
      <p:sp>
        <p:nvSpPr>
          <p:cNvPr id="6" name="Content Placeholder 5"/>
          <p:cNvSpPr>
            <a:spLocks noGrp="1"/>
          </p:cNvSpPr>
          <p:nvPr>
            <p:ph sz="quarter" idx="4"/>
          </p:nvPr>
        </p:nvSpPr>
        <p:spPr>
          <a:xfrm>
            <a:off x="4645025" y="3540854"/>
            <a:ext cx="4041775" cy="2585308"/>
          </a:xfrm>
        </p:spPr>
        <p:txBody>
          <a:bodyPr>
            <a:normAutofit/>
          </a:bodyPr>
          <a:lstStyle/>
          <a:p>
            <a:r>
              <a:rPr lang="en-US" sz="3200" dirty="0"/>
              <a:t>Power</a:t>
            </a:r>
          </a:p>
          <a:p>
            <a:pPr lvl="1"/>
            <a:r>
              <a:rPr lang="en-US" sz="2800" dirty="0"/>
              <a:t>Is the ability to give or take away something of value</a:t>
            </a:r>
          </a:p>
        </p:txBody>
      </p:sp>
    </p:spTree>
    <p:extLst>
      <p:ext uri="{BB962C8B-B14F-4D97-AF65-F5344CB8AC3E}">
        <p14:creationId xmlns:p14="http://schemas.microsoft.com/office/powerpoint/2010/main" val="3102847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&amp; sexual abuse</a:t>
            </a:r>
          </a:p>
        </p:txBody>
      </p:sp>
      <p:sp>
        <p:nvSpPr>
          <p:cNvPr id="3" name="Content Placeholder 2"/>
          <p:cNvSpPr>
            <a:spLocks noGrp="1"/>
          </p:cNvSpPr>
          <p:nvPr>
            <p:ph idx="1"/>
          </p:nvPr>
        </p:nvSpPr>
        <p:spPr>
          <a:xfrm>
            <a:off x="173163" y="1597234"/>
            <a:ext cx="8812103" cy="5118844"/>
          </a:xfrm>
        </p:spPr>
        <p:txBody>
          <a:bodyPr/>
          <a:lstStyle/>
          <a:p>
            <a:r>
              <a:rPr lang="en-US" sz="2000" dirty="0"/>
              <a:t>Sexual misconduct and abuse are often difficult to comprehend and little discussed, which may lead to misconceptions and biases. And abuse and misconduct have devastating effects on the athletes involved, as well as the entire program.</a:t>
            </a:r>
          </a:p>
          <a:p>
            <a:endParaRPr lang="en-US" sz="900" dirty="0"/>
          </a:p>
          <a:p>
            <a:r>
              <a:rPr lang="en-US" sz="2000" dirty="0"/>
              <a:t>Don</a:t>
            </a:r>
            <a:r>
              <a:rPr lang="fr-FR" sz="2000" dirty="0"/>
              <a:t>’</a:t>
            </a:r>
            <a:r>
              <a:rPr lang="en-US" sz="2000" dirty="0"/>
              <a:t>t rely on what “you think you know” about this problem. Find out the facts and get educated regarding prevention and intervention measures. </a:t>
            </a:r>
          </a:p>
          <a:p>
            <a:pPr marL="114300" indent="0">
              <a:buNone/>
            </a:pPr>
            <a:endParaRPr lang="en-US" sz="1000" dirty="0"/>
          </a:p>
          <a:p>
            <a:pPr marL="114300" indent="0">
              <a:buNone/>
            </a:pPr>
            <a:r>
              <a:rPr lang="en-US" b="1" dirty="0">
                <a:solidFill>
                  <a:srgbClr val="800000"/>
                </a:solidFill>
              </a:rPr>
              <a:t>Participants Welfare Policy | Child Welfare Organizations</a:t>
            </a:r>
          </a:p>
          <a:p>
            <a:pPr marL="114300" indent="0" algn="ctr">
              <a:buNone/>
            </a:pPr>
            <a:r>
              <a:rPr lang="en-US" b="1" dirty="0">
                <a:solidFill>
                  <a:srgbClr val="800000"/>
                </a:solidFill>
              </a:rPr>
              <a:t>Clubs Care Campaign</a:t>
            </a:r>
          </a:p>
          <a:p>
            <a:pPr marL="114300" indent="0" algn="ctr">
              <a:buNone/>
            </a:pPr>
            <a:endParaRPr lang="en-US" b="1" dirty="0">
              <a:solidFill>
                <a:srgbClr val="800000"/>
              </a:solidFill>
            </a:endParaRPr>
          </a:p>
          <a:p>
            <a:pPr marL="114300" indent="0" algn="ctr">
              <a:buNone/>
            </a:pPr>
            <a:r>
              <a:rPr lang="en-US" b="1" dirty="0">
                <a:solidFill>
                  <a:srgbClr val="000090"/>
                </a:solidFill>
              </a:rPr>
              <a:t>Coaches should NOT introduce sexually based interactions into the coach-athlete relationship.</a:t>
            </a:r>
          </a:p>
        </p:txBody>
      </p:sp>
    </p:spTree>
    <p:extLst>
      <p:ext uri="{BB962C8B-B14F-4D97-AF65-F5344CB8AC3E}">
        <p14:creationId xmlns:p14="http://schemas.microsoft.com/office/powerpoint/2010/main" val="4015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 Quiz</a:t>
            </a:r>
          </a:p>
        </p:txBody>
      </p:sp>
      <p:sp>
        <p:nvSpPr>
          <p:cNvPr id="3" name="Content Placeholder 2"/>
          <p:cNvSpPr>
            <a:spLocks noGrp="1"/>
          </p:cNvSpPr>
          <p:nvPr>
            <p:ph idx="1"/>
          </p:nvPr>
        </p:nvSpPr>
        <p:spPr/>
        <p:txBody>
          <a:bodyPr/>
          <a:lstStyle/>
          <a:p>
            <a:pPr marL="571500" indent="-457200">
              <a:buFont typeface="+mj-lt"/>
              <a:buAutoNum type="arabicPeriod" startAt="5"/>
            </a:pPr>
            <a:r>
              <a:rPr lang="en-US" dirty="0"/>
              <a:t>Which if the following employees should be educated in the area of risk management?</a:t>
            </a:r>
          </a:p>
          <a:p>
            <a:pPr marL="868680" lvl="1" indent="-457200">
              <a:lnSpc>
                <a:spcPct val="150000"/>
              </a:lnSpc>
              <a:buFont typeface="+mj-lt"/>
              <a:buAutoNum type="alphaLcParenR"/>
            </a:pPr>
            <a:r>
              <a:rPr lang="en-US" dirty="0"/>
              <a:t>Cleaning personnel</a:t>
            </a:r>
          </a:p>
          <a:p>
            <a:pPr marL="868680" lvl="1" indent="-457200">
              <a:lnSpc>
                <a:spcPct val="150000"/>
              </a:lnSpc>
              <a:buFont typeface="+mj-lt"/>
              <a:buAutoNum type="alphaLcParenR"/>
            </a:pPr>
            <a:r>
              <a:rPr lang="en-US" dirty="0"/>
              <a:t>Office manager and assistants</a:t>
            </a:r>
          </a:p>
          <a:p>
            <a:pPr marL="868680" lvl="1" indent="-457200">
              <a:lnSpc>
                <a:spcPct val="150000"/>
              </a:lnSpc>
              <a:buFont typeface="+mj-lt"/>
              <a:buAutoNum type="alphaLcParenR"/>
            </a:pPr>
            <a:r>
              <a:rPr lang="en-US" dirty="0"/>
              <a:t>Instructors and coaches who work more than two hours per week</a:t>
            </a:r>
          </a:p>
          <a:p>
            <a:pPr marL="868680" lvl="1" indent="-457200">
              <a:lnSpc>
                <a:spcPct val="150000"/>
              </a:lnSpc>
              <a:buFont typeface="+mj-lt"/>
              <a:buAutoNum type="alphaLcParenR"/>
            </a:pPr>
            <a:r>
              <a:rPr lang="en-US" dirty="0"/>
              <a:t>All of these employees should receive risk management education</a:t>
            </a:r>
          </a:p>
        </p:txBody>
      </p:sp>
    </p:spTree>
    <p:extLst>
      <p:ext uri="{BB962C8B-B14F-4D97-AF65-F5344CB8AC3E}">
        <p14:creationId xmlns:p14="http://schemas.microsoft.com/office/powerpoint/2010/main" val="20827156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a:t>
            </a:r>
          </a:p>
        </p:txBody>
      </p:sp>
      <p:sp>
        <p:nvSpPr>
          <p:cNvPr id="3" name="Text Placeholder 2"/>
          <p:cNvSpPr>
            <a:spLocks noGrp="1"/>
          </p:cNvSpPr>
          <p:nvPr>
            <p:ph type="body" idx="1"/>
          </p:nvPr>
        </p:nvSpPr>
        <p:spPr>
          <a:xfrm>
            <a:off x="426128" y="1722438"/>
            <a:ext cx="8260672" cy="529084"/>
          </a:xfrm>
        </p:spPr>
        <p:txBody>
          <a:bodyPr/>
          <a:lstStyle/>
          <a:p>
            <a:r>
              <a:rPr lang="en-US" sz="2800" dirty="0"/>
              <a:t>AWARENESS + ACTION = PREVENTION</a:t>
            </a:r>
          </a:p>
        </p:txBody>
      </p:sp>
      <p:sp>
        <p:nvSpPr>
          <p:cNvPr id="4" name="Content Placeholder 3"/>
          <p:cNvSpPr>
            <a:spLocks noGrp="1"/>
          </p:cNvSpPr>
          <p:nvPr>
            <p:ph sz="half" idx="2"/>
          </p:nvPr>
        </p:nvSpPr>
        <p:spPr>
          <a:xfrm>
            <a:off x="173164" y="2251522"/>
            <a:ext cx="4293152" cy="4445310"/>
          </a:xfrm>
        </p:spPr>
        <p:txBody>
          <a:bodyPr>
            <a:normAutofit/>
          </a:bodyPr>
          <a:lstStyle/>
          <a:p>
            <a:r>
              <a:rPr lang="en-US" sz="2800" dirty="0"/>
              <a:t>Categories of prevention efforts:</a:t>
            </a:r>
          </a:p>
          <a:p>
            <a:pPr lvl="1"/>
            <a:r>
              <a:rPr lang="en-US" sz="2400" dirty="0"/>
              <a:t>Understanding, watching for an interrupting predatory tactics</a:t>
            </a:r>
          </a:p>
          <a:p>
            <a:pPr lvl="1"/>
            <a:r>
              <a:rPr lang="en-US" sz="2400" dirty="0"/>
              <a:t>Eliminating or minimizing opportunities for abuse</a:t>
            </a:r>
          </a:p>
        </p:txBody>
      </p:sp>
      <p:sp>
        <p:nvSpPr>
          <p:cNvPr id="6" name="Content Placeholder 5"/>
          <p:cNvSpPr>
            <a:spLocks noGrp="1"/>
          </p:cNvSpPr>
          <p:nvPr>
            <p:ph sz="quarter" idx="4"/>
          </p:nvPr>
        </p:nvSpPr>
        <p:spPr>
          <a:xfrm>
            <a:off x="4645025" y="2251521"/>
            <a:ext cx="4301761" cy="4445311"/>
          </a:xfrm>
        </p:spPr>
        <p:txBody>
          <a:bodyPr>
            <a:normAutofit/>
          </a:bodyPr>
          <a:lstStyle/>
          <a:p>
            <a:r>
              <a:rPr lang="en-US" sz="2800" dirty="0"/>
              <a:t>Interrupting Predatory Tactics:</a:t>
            </a:r>
          </a:p>
          <a:p>
            <a:pPr lvl="1"/>
            <a:r>
              <a:rPr lang="en-US" sz="2400" dirty="0"/>
              <a:t>Predators are often adept at deception. Like many successful professionals, offenders can be highly qualified, intelligent, patient and have good interpersonal skills and a positive self-image.</a:t>
            </a:r>
          </a:p>
        </p:txBody>
      </p:sp>
    </p:spTree>
    <p:extLst>
      <p:ext uri="{BB962C8B-B14F-4D97-AF65-F5344CB8AC3E}">
        <p14:creationId xmlns:p14="http://schemas.microsoft.com/office/powerpoint/2010/main" val="3949816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Grooming</a:t>
            </a:r>
          </a:p>
        </p:txBody>
      </p:sp>
      <p:sp>
        <p:nvSpPr>
          <p:cNvPr id="3" name="Text Placeholder 2"/>
          <p:cNvSpPr>
            <a:spLocks noGrp="1"/>
          </p:cNvSpPr>
          <p:nvPr>
            <p:ph type="body" idx="1"/>
          </p:nvPr>
        </p:nvSpPr>
        <p:spPr>
          <a:xfrm>
            <a:off x="211644" y="1722438"/>
            <a:ext cx="8735142" cy="1010178"/>
          </a:xfrm>
        </p:spPr>
        <p:txBody>
          <a:bodyPr/>
          <a:lstStyle/>
          <a:p>
            <a:r>
              <a:rPr lang="en-US" dirty="0">
                <a:solidFill>
                  <a:srgbClr val="000090"/>
                </a:solidFill>
              </a:rPr>
              <a:t>Is a term used to describe the prolonged and purposeful tactics of a predator to target and gain the trust/compliance of the victim and avoid detection. </a:t>
            </a:r>
          </a:p>
        </p:txBody>
      </p:sp>
      <p:sp>
        <p:nvSpPr>
          <p:cNvPr id="4" name="Content Placeholder 3"/>
          <p:cNvSpPr>
            <a:spLocks noGrp="1"/>
          </p:cNvSpPr>
          <p:nvPr>
            <p:ph sz="half" idx="2"/>
          </p:nvPr>
        </p:nvSpPr>
        <p:spPr>
          <a:xfrm>
            <a:off x="211644" y="2732616"/>
            <a:ext cx="8735142" cy="4074295"/>
          </a:xfrm>
        </p:spPr>
        <p:txBody>
          <a:bodyPr>
            <a:noAutofit/>
          </a:bodyPr>
          <a:lstStyle/>
          <a:p>
            <a:r>
              <a:rPr lang="en-US" sz="2800" b="1" dirty="0">
                <a:solidFill>
                  <a:srgbClr val="800000"/>
                </a:solidFill>
              </a:rPr>
              <a:t>Behaviors to look for:</a:t>
            </a:r>
          </a:p>
          <a:p>
            <a:pPr lvl="1"/>
            <a:r>
              <a:rPr lang="en-US" sz="2100" dirty="0"/>
              <a:t>Is this person befriending a youngster and their family to slowly gain trust?</a:t>
            </a:r>
          </a:p>
          <a:p>
            <a:pPr lvl="1"/>
            <a:r>
              <a:rPr lang="en-US" sz="2100" dirty="0"/>
              <a:t>Does this person give gifts or money to an athlete for no reason?</a:t>
            </a:r>
          </a:p>
          <a:p>
            <a:pPr lvl="1"/>
            <a:r>
              <a:rPr lang="en-US" sz="2100" dirty="0"/>
              <a:t>Is this person promoting the relationship with the athlete as special?</a:t>
            </a:r>
          </a:p>
          <a:p>
            <a:pPr lvl="1"/>
            <a:r>
              <a:rPr lang="en-US" sz="2100" dirty="0"/>
              <a:t>Does this person try to separate the athlete from teammates/parents or find ways to be alone with the athlete?</a:t>
            </a:r>
          </a:p>
          <a:p>
            <a:pPr lvl="1"/>
            <a:r>
              <a:rPr lang="en-US" sz="2100" dirty="0"/>
              <a:t>Does the person often have a “special” relationship with one child?</a:t>
            </a:r>
          </a:p>
        </p:txBody>
      </p:sp>
    </p:spTree>
    <p:extLst>
      <p:ext uri="{BB962C8B-B14F-4D97-AF65-F5344CB8AC3E}">
        <p14:creationId xmlns:p14="http://schemas.microsoft.com/office/powerpoint/2010/main" val="6724075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Grooming Process</a:t>
            </a:r>
          </a:p>
        </p:txBody>
      </p:sp>
      <p:sp>
        <p:nvSpPr>
          <p:cNvPr id="3" name="Content Placeholder 2"/>
          <p:cNvSpPr>
            <a:spLocks noGrp="1"/>
          </p:cNvSpPr>
          <p:nvPr>
            <p:ph idx="1"/>
          </p:nvPr>
        </p:nvSpPr>
        <p:spPr>
          <a:xfrm>
            <a:off x="457200" y="1752600"/>
            <a:ext cx="8229600" cy="4924990"/>
          </a:xfrm>
        </p:spPr>
        <p:txBody>
          <a:bodyPr/>
          <a:lstStyle/>
          <a:p>
            <a:r>
              <a:rPr lang="en-US" dirty="0"/>
              <a:t>Stage 1:</a:t>
            </a:r>
          </a:p>
          <a:p>
            <a:pPr lvl="1"/>
            <a:r>
              <a:rPr lang="en-US" dirty="0"/>
              <a:t>Targeting a victim</a:t>
            </a:r>
          </a:p>
          <a:p>
            <a:r>
              <a:rPr lang="en-US" dirty="0"/>
              <a:t>Stage 2:</a:t>
            </a:r>
          </a:p>
          <a:p>
            <a:pPr lvl="1"/>
            <a:r>
              <a:rPr lang="en-US" dirty="0"/>
              <a:t>Gaining Trust</a:t>
            </a:r>
          </a:p>
          <a:p>
            <a:r>
              <a:rPr lang="en-US" dirty="0"/>
              <a:t>Stage 3:</a:t>
            </a:r>
          </a:p>
          <a:p>
            <a:pPr lvl="1"/>
            <a:r>
              <a:rPr lang="en-US" dirty="0"/>
              <a:t>Recognizing and fulfilling needs</a:t>
            </a:r>
          </a:p>
          <a:p>
            <a:r>
              <a:rPr lang="en-US" dirty="0"/>
              <a:t>Stage 4:</a:t>
            </a:r>
          </a:p>
          <a:p>
            <a:pPr lvl="1"/>
            <a:r>
              <a:rPr lang="en-US" dirty="0"/>
              <a:t>Isolating the child</a:t>
            </a:r>
          </a:p>
          <a:p>
            <a:r>
              <a:rPr lang="en-US" dirty="0"/>
              <a:t>Stage 5:</a:t>
            </a:r>
          </a:p>
          <a:p>
            <a:pPr lvl="1"/>
            <a:r>
              <a:rPr lang="en-US" dirty="0"/>
              <a:t>Sexualizing the relationship </a:t>
            </a:r>
          </a:p>
          <a:p>
            <a:r>
              <a:rPr lang="en-US" dirty="0"/>
              <a:t>Stage 6:</a:t>
            </a:r>
          </a:p>
          <a:p>
            <a:pPr lvl="1"/>
            <a:r>
              <a:rPr lang="en-US" dirty="0"/>
              <a:t>Maintaining control</a:t>
            </a:r>
          </a:p>
        </p:txBody>
      </p:sp>
    </p:spTree>
    <p:extLst>
      <p:ext uri="{BB962C8B-B14F-4D97-AF65-F5344CB8AC3E}">
        <p14:creationId xmlns:p14="http://schemas.microsoft.com/office/powerpoint/2010/main" val="24152813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opportunities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800" dirty="0"/>
              <a:t>One-on-one Situations</a:t>
            </a:r>
          </a:p>
          <a:p>
            <a:pPr lvl="1"/>
            <a:r>
              <a:rPr lang="en-US" sz="2400" dirty="0"/>
              <a:t>Do not permit one-on-one sessions between coach and gymnast</a:t>
            </a:r>
          </a:p>
          <a:p>
            <a:pPr lvl="1"/>
            <a:r>
              <a:rPr lang="en-US" sz="2400" dirty="0"/>
              <a:t>Conduct private lessons where others can observe</a:t>
            </a:r>
          </a:p>
          <a:p>
            <a:pPr lvl="1"/>
            <a:r>
              <a:rPr lang="en-US" sz="2400" dirty="0"/>
              <a:t>A minimum of two staff members should remain until all gymnasts are picked up.</a:t>
            </a:r>
          </a:p>
          <a:p>
            <a:pPr lvl="1"/>
            <a:r>
              <a:rPr lang="en-US" sz="2400" dirty="0"/>
              <a:t>Do not contact athletes for any reason except club business</a:t>
            </a:r>
          </a:p>
        </p:txBody>
      </p:sp>
    </p:spTree>
    <p:extLst>
      <p:ext uri="{BB962C8B-B14F-4D97-AF65-F5344CB8AC3E}">
        <p14:creationId xmlns:p14="http://schemas.microsoft.com/office/powerpoint/2010/main" val="41550447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opportunities</a:t>
            </a:r>
          </a:p>
        </p:txBody>
      </p:sp>
      <p:sp>
        <p:nvSpPr>
          <p:cNvPr id="3" name="Content Placeholder 2"/>
          <p:cNvSpPr>
            <a:spLocks noGrp="1"/>
          </p:cNvSpPr>
          <p:nvPr>
            <p:ph idx="1"/>
          </p:nvPr>
        </p:nvSpPr>
        <p:spPr/>
        <p:txBody>
          <a:bodyPr>
            <a:normAutofit/>
          </a:bodyPr>
          <a:lstStyle/>
          <a:p>
            <a:pPr marL="628650" indent="-514350">
              <a:buFont typeface="+mj-lt"/>
              <a:buAutoNum type="arabicPeriod" startAt="2"/>
            </a:pPr>
            <a:r>
              <a:rPr lang="en-US" sz="2800" dirty="0"/>
              <a:t>Overnight Travel</a:t>
            </a:r>
          </a:p>
          <a:p>
            <a:pPr lvl="1"/>
            <a:r>
              <a:rPr lang="en-US" sz="2400" dirty="0"/>
              <a:t>Conduct bed checks in pairs</a:t>
            </a:r>
          </a:p>
          <a:p>
            <a:pPr lvl="1"/>
            <a:r>
              <a:rPr lang="en-US" sz="2400" dirty="0"/>
              <a:t>Encourage contact between athletes and parents by phone or video chats</a:t>
            </a:r>
          </a:p>
          <a:p>
            <a:pPr lvl="1"/>
            <a:r>
              <a:rPr lang="en-US" sz="2400" dirty="0"/>
              <a:t>Assign athletes to a hotel room with the same-age and same-sex teammate</a:t>
            </a:r>
          </a:p>
          <a:p>
            <a:pPr lvl="1"/>
            <a:r>
              <a:rPr lang="en-US" sz="2400" dirty="0"/>
              <a:t>An athlete and a coach should not share a room or be alone together in a room. </a:t>
            </a:r>
          </a:p>
        </p:txBody>
      </p:sp>
    </p:spTree>
    <p:extLst>
      <p:ext uri="{BB962C8B-B14F-4D97-AF65-F5344CB8AC3E}">
        <p14:creationId xmlns:p14="http://schemas.microsoft.com/office/powerpoint/2010/main" val="22933834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opportunities</a:t>
            </a:r>
          </a:p>
        </p:txBody>
      </p:sp>
      <p:sp>
        <p:nvSpPr>
          <p:cNvPr id="3" name="Content Placeholder 2"/>
          <p:cNvSpPr>
            <a:spLocks noGrp="1"/>
          </p:cNvSpPr>
          <p:nvPr>
            <p:ph idx="1"/>
          </p:nvPr>
        </p:nvSpPr>
        <p:spPr/>
        <p:txBody>
          <a:bodyPr>
            <a:normAutofit/>
          </a:bodyPr>
          <a:lstStyle/>
          <a:p>
            <a:pPr marL="628650" indent="-514350">
              <a:buFont typeface="+mj-lt"/>
              <a:buAutoNum type="arabicPeriod" startAt="3"/>
            </a:pPr>
            <a:r>
              <a:rPr lang="en-US" sz="2800" dirty="0"/>
              <a:t>Local Travel</a:t>
            </a:r>
          </a:p>
          <a:p>
            <a:pPr lvl="1"/>
            <a:r>
              <a:rPr lang="en-US" sz="2400" dirty="0"/>
              <a:t>DO NOT ride in cars with athletes</a:t>
            </a:r>
          </a:p>
          <a:p>
            <a:pPr lvl="1"/>
            <a:r>
              <a:rPr lang="en-US" sz="2400" dirty="0"/>
              <a:t>Have parents transport their own child</a:t>
            </a:r>
          </a:p>
          <a:p>
            <a:pPr lvl="1"/>
            <a:r>
              <a:rPr lang="en-US" sz="2400" dirty="0"/>
              <a:t>Develop strategies to eliminate a sole driver and use two, unrelated adults instead</a:t>
            </a:r>
          </a:p>
          <a:p>
            <a:pPr lvl="1"/>
            <a:r>
              <a:rPr lang="en-US" sz="2400" dirty="0"/>
              <a:t>Set-up carpools with many adults sharing responsibilities</a:t>
            </a:r>
          </a:p>
          <a:p>
            <a:pPr lvl="1"/>
            <a:r>
              <a:rPr lang="en-US" sz="2400" dirty="0"/>
              <a:t>Transport athletes in groups from a designated location to eliminate one-on-one situations</a:t>
            </a:r>
          </a:p>
          <a:p>
            <a:pPr lvl="1"/>
            <a:r>
              <a:rPr lang="en-US" sz="2400" dirty="0"/>
              <a:t>Receive notarized note from parent</a:t>
            </a:r>
          </a:p>
        </p:txBody>
      </p:sp>
    </p:spTree>
    <p:extLst>
      <p:ext uri="{BB962C8B-B14F-4D97-AF65-F5344CB8AC3E}">
        <p14:creationId xmlns:p14="http://schemas.microsoft.com/office/powerpoint/2010/main" val="40210921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opportunities</a:t>
            </a:r>
          </a:p>
        </p:txBody>
      </p:sp>
      <p:sp>
        <p:nvSpPr>
          <p:cNvPr id="3" name="Content Placeholder 2"/>
          <p:cNvSpPr>
            <a:spLocks noGrp="1"/>
          </p:cNvSpPr>
          <p:nvPr>
            <p:ph idx="1"/>
          </p:nvPr>
        </p:nvSpPr>
        <p:spPr>
          <a:xfrm>
            <a:off x="457200" y="1752600"/>
            <a:ext cx="8229600" cy="4809527"/>
          </a:xfrm>
        </p:spPr>
        <p:txBody>
          <a:bodyPr>
            <a:normAutofit/>
          </a:bodyPr>
          <a:lstStyle/>
          <a:p>
            <a:pPr marL="628650" indent="-514350">
              <a:buFont typeface="+mj-lt"/>
              <a:buAutoNum type="arabicPeriod" startAt="4"/>
            </a:pPr>
            <a:r>
              <a:rPr lang="en-US" sz="2800" dirty="0"/>
              <a:t>Social events, especially those involving alcohol</a:t>
            </a:r>
          </a:p>
          <a:p>
            <a:pPr lvl="1"/>
            <a:r>
              <a:rPr lang="en-US" sz="2400" dirty="0"/>
              <a:t>Provide appropriate monitoring of social events</a:t>
            </a:r>
          </a:p>
          <a:p>
            <a:pPr lvl="1"/>
            <a:r>
              <a:rPr lang="en-US" sz="2400" dirty="0"/>
              <a:t>Limit or eliminate alcohol from social outings</a:t>
            </a:r>
          </a:p>
          <a:p>
            <a:pPr marL="628650" indent="-514350">
              <a:buFont typeface="+mj-lt"/>
              <a:buAutoNum type="arabicPeriod" startAt="5"/>
            </a:pPr>
            <a:r>
              <a:rPr lang="en-US" sz="2800" dirty="0"/>
              <a:t>An athlete group with a wide range of ages and developmental stages</a:t>
            </a:r>
          </a:p>
          <a:p>
            <a:pPr lvl="1"/>
            <a:r>
              <a:rPr lang="en-US" sz="2400" dirty="0"/>
              <a:t>Monitor groups of athletes</a:t>
            </a:r>
          </a:p>
          <a:p>
            <a:pPr lvl="1"/>
            <a:r>
              <a:rPr lang="en-US" sz="2400" dirty="0"/>
              <a:t>Divide athletes into age-appropriate and development appropriate groups when possible.</a:t>
            </a:r>
          </a:p>
        </p:txBody>
      </p:sp>
    </p:spTree>
    <p:extLst>
      <p:ext uri="{BB962C8B-B14F-4D97-AF65-F5344CB8AC3E}">
        <p14:creationId xmlns:p14="http://schemas.microsoft.com/office/powerpoint/2010/main" val="23636389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Intervention: Signs To look For</a:t>
            </a:r>
          </a:p>
        </p:txBody>
      </p:sp>
      <p:sp>
        <p:nvSpPr>
          <p:cNvPr id="3" name="Content Placeholder 2"/>
          <p:cNvSpPr>
            <a:spLocks noGrp="1"/>
          </p:cNvSpPr>
          <p:nvPr>
            <p:ph idx="1"/>
          </p:nvPr>
        </p:nvSpPr>
        <p:spPr>
          <a:xfrm>
            <a:off x="173165" y="1752600"/>
            <a:ext cx="8831342" cy="4924990"/>
          </a:xfrm>
        </p:spPr>
        <p:txBody>
          <a:bodyPr>
            <a:normAutofit/>
          </a:bodyPr>
          <a:lstStyle/>
          <a:p>
            <a:r>
              <a:rPr lang="en-US" sz="2800" dirty="0"/>
              <a:t>Be Aware of:</a:t>
            </a:r>
          </a:p>
          <a:p>
            <a:pPr lvl="1"/>
            <a:r>
              <a:rPr lang="en-US" sz="2400" dirty="0"/>
              <a:t>Sudden behavioral changes in the athlete</a:t>
            </a:r>
          </a:p>
          <a:p>
            <a:pPr lvl="2"/>
            <a:r>
              <a:rPr lang="en-US" sz="2000" dirty="0"/>
              <a:t>Loss of enthusiasm for their sport</a:t>
            </a:r>
          </a:p>
          <a:p>
            <a:pPr lvl="2"/>
            <a:r>
              <a:rPr lang="en-US" sz="2000" dirty="0"/>
              <a:t>Lack of desire to practice or put in extra work like they used to</a:t>
            </a:r>
          </a:p>
          <a:p>
            <a:pPr lvl="1"/>
            <a:r>
              <a:rPr lang="en-US" sz="2400" dirty="0"/>
              <a:t>Self-defeating Behavior</a:t>
            </a:r>
          </a:p>
          <a:p>
            <a:pPr lvl="2"/>
            <a:r>
              <a:rPr lang="en-US" sz="2000" dirty="0"/>
              <a:t>Discounting their effort so their performance will decline and they will not be selected for team</a:t>
            </a:r>
          </a:p>
          <a:p>
            <a:pPr lvl="1"/>
            <a:r>
              <a:rPr lang="en-US" sz="2400" dirty="0"/>
              <a:t>Other behavioral or emotional changes</a:t>
            </a:r>
          </a:p>
          <a:p>
            <a:pPr lvl="2"/>
            <a:r>
              <a:rPr lang="en-US" sz="2000" dirty="0"/>
              <a:t>Depression</a:t>
            </a:r>
          </a:p>
          <a:p>
            <a:pPr lvl="2"/>
            <a:r>
              <a:rPr lang="en-US" sz="2000" dirty="0"/>
              <a:t>Anxiety</a:t>
            </a:r>
          </a:p>
          <a:p>
            <a:pPr lvl="2"/>
            <a:r>
              <a:rPr lang="en-US" sz="2000" dirty="0"/>
              <a:t>Becoming reserved and withdrawn</a:t>
            </a:r>
          </a:p>
          <a:p>
            <a:pPr lvl="2"/>
            <a:r>
              <a:rPr lang="en-US" sz="2000" dirty="0"/>
              <a:t>Interacting with people differently</a:t>
            </a:r>
          </a:p>
        </p:txBody>
      </p:sp>
    </p:spTree>
    <p:extLst>
      <p:ext uri="{BB962C8B-B14F-4D97-AF65-F5344CB8AC3E}">
        <p14:creationId xmlns:p14="http://schemas.microsoft.com/office/powerpoint/2010/main" val="22984962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Intervention: How To Intervene</a:t>
            </a:r>
          </a:p>
        </p:txBody>
      </p:sp>
      <p:sp>
        <p:nvSpPr>
          <p:cNvPr id="3" name="Content Placeholder 2"/>
          <p:cNvSpPr>
            <a:spLocks noGrp="1"/>
          </p:cNvSpPr>
          <p:nvPr>
            <p:ph idx="1"/>
          </p:nvPr>
        </p:nvSpPr>
        <p:spPr>
          <a:xfrm>
            <a:off x="173163" y="1752600"/>
            <a:ext cx="8831343" cy="4924990"/>
          </a:xfrm>
        </p:spPr>
        <p:txBody>
          <a:bodyPr>
            <a:normAutofit lnSpcReduction="10000"/>
          </a:bodyPr>
          <a:lstStyle/>
          <a:p>
            <a:pPr marL="571500" indent="-457200">
              <a:buFont typeface="+mj-lt"/>
              <a:buAutoNum type="arabicPeriod"/>
            </a:pPr>
            <a:r>
              <a:rPr lang="en-US" dirty="0"/>
              <a:t>Have a conversation with the athlete</a:t>
            </a:r>
          </a:p>
          <a:p>
            <a:pPr lvl="1"/>
            <a:r>
              <a:rPr lang="en-US" dirty="0"/>
              <a:t>Tell the athlete what has been observed</a:t>
            </a:r>
          </a:p>
          <a:p>
            <a:pPr lvl="2"/>
            <a:r>
              <a:rPr lang="en-US" dirty="0"/>
              <a:t>Unexplained outburst, decline in performance</a:t>
            </a:r>
          </a:p>
          <a:p>
            <a:pPr lvl="1"/>
            <a:r>
              <a:rPr lang="en-US" dirty="0"/>
              <a:t>Ask if anything is wrong, specifically if something is going on around them</a:t>
            </a:r>
          </a:p>
          <a:p>
            <a:pPr lvl="1"/>
            <a:r>
              <a:rPr lang="en-US" dirty="0"/>
              <a:t>Offer to help the athlete with whatever the issue is</a:t>
            </a:r>
          </a:p>
          <a:p>
            <a:pPr marL="571500" indent="-457200">
              <a:buFont typeface="+mj-lt"/>
              <a:buAutoNum type="arabicPeriod"/>
            </a:pPr>
            <a:r>
              <a:rPr lang="en-US" dirty="0"/>
              <a:t>If the athlete says nothing is wrong</a:t>
            </a:r>
          </a:p>
          <a:p>
            <a:pPr lvl="1"/>
            <a:r>
              <a:rPr lang="en-US" dirty="0"/>
              <a:t>Continue to monitor behavior and raise the concerns again, if necessary</a:t>
            </a:r>
          </a:p>
          <a:p>
            <a:pPr marL="571500" indent="-457200">
              <a:buFont typeface="+mj-lt"/>
              <a:buAutoNum type="arabicPeriod"/>
            </a:pPr>
            <a:r>
              <a:rPr lang="en-US" dirty="0"/>
              <a:t>If the athlete reports abuse</a:t>
            </a:r>
          </a:p>
          <a:p>
            <a:pPr lvl="1"/>
            <a:r>
              <a:rPr lang="en-US" dirty="0"/>
              <a:t>Listen carefully and calmly</a:t>
            </a:r>
          </a:p>
          <a:p>
            <a:pPr lvl="1"/>
            <a:r>
              <a:rPr lang="en-US" dirty="0"/>
              <a:t>Let the athlete know abuse is wrong, sexual advances can be refused, and he-she is not at fault</a:t>
            </a:r>
          </a:p>
          <a:p>
            <a:pPr lvl="1"/>
            <a:r>
              <a:rPr lang="en-US" dirty="0"/>
              <a:t>Consult counsel about reporting obligations</a:t>
            </a:r>
          </a:p>
        </p:txBody>
      </p:sp>
    </p:spTree>
    <p:extLst>
      <p:ext uri="{BB962C8B-B14F-4D97-AF65-F5344CB8AC3E}">
        <p14:creationId xmlns:p14="http://schemas.microsoft.com/office/powerpoint/2010/main" val="2348096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How to Respond</a:t>
            </a:r>
          </a:p>
        </p:txBody>
      </p:sp>
      <p:sp>
        <p:nvSpPr>
          <p:cNvPr id="3" name="Content Placeholder 2"/>
          <p:cNvSpPr>
            <a:spLocks noGrp="1"/>
          </p:cNvSpPr>
          <p:nvPr>
            <p:ph idx="1"/>
          </p:nvPr>
        </p:nvSpPr>
        <p:spPr>
          <a:xfrm>
            <a:off x="153923" y="1616477"/>
            <a:ext cx="8812103" cy="5080357"/>
          </a:xfrm>
        </p:spPr>
        <p:txBody>
          <a:bodyPr>
            <a:noAutofit/>
          </a:bodyPr>
          <a:lstStyle/>
          <a:p>
            <a:r>
              <a:rPr lang="en-US" sz="2600" dirty="0"/>
              <a:t>Step 1:</a:t>
            </a:r>
          </a:p>
          <a:p>
            <a:pPr lvl="1"/>
            <a:r>
              <a:rPr lang="en-US" sz="2400" dirty="0"/>
              <a:t>Interrupt or disrupt the conduct</a:t>
            </a:r>
          </a:p>
          <a:p>
            <a:pPr lvl="2"/>
            <a:r>
              <a:rPr lang="en-US" sz="1900" dirty="0"/>
              <a:t>If the gymnastics professional sees abuse occurring, do what is reasonably necessary given the circumstances to stop the abuse.</a:t>
            </a:r>
          </a:p>
          <a:p>
            <a:r>
              <a:rPr lang="en-US" sz="2600" dirty="0"/>
              <a:t>Step 2</a:t>
            </a:r>
          </a:p>
          <a:p>
            <a:pPr lvl="1"/>
            <a:r>
              <a:rPr lang="en-US" sz="2400" dirty="0"/>
              <a:t>Report to the designated administrator</a:t>
            </a:r>
          </a:p>
          <a:p>
            <a:pPr lvl="2"/>
            <a:r>
              <a:rPr lang="en-US" sz="1900" dirty="0"/>
              <a:t>Be familiar with your clubs policies so you know how and to whom to report</a:t>
            </a:r>
          </a:p>
          <a:p>
            <a:r>
              <a:rPr lang="en-US" sz="2600" dirty="0"/>
              <a:t>Step 3</a:t>
            </a:r>
            <a:r>
              <a:rPr lang="en-US" dirty="0"/>
              <a:t>	</a:t>
            </a:r>
          </a:p>
          <a:p>
            <a:pPr lvl="1"/>
            <a:r>
              <a:rPr lang="en-US" sz="2400" dirty="0"/>
              <a:t>Consult legal counsel</a:t>
            </a:r>
          </a:p>
          <a:p>
            <a:pPr lvl="2"/>
            <a:r>
              <a:rPr lang="en-US" sz="1900" dirty="0"/>
              <a:t>Reporting requirements vary by state, so consult with counsel about your duty to report to the proper law enforcement authorities</a:t>
            </a:r>
          </a:p>
        </p:txBody>
      </p:sp>
    </p:spTree>
    <p:extLst>
      <p:ext uri="{BB962C8B-B14F-4D97-AF65-F5344CB8AC3E}">
        <p14:creationId xmlns:p14="http://schemas.microsoft.com/office/powerpoint/2010/main" val="236787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1: </a:t>
            </a:r>
            <a:br>
              <a:rPr lang="en-US" dirty="0"/>
            </a:br>
            <a:r>
              <a:rPr lang="en-US" dirty="0"/>
              <a:t>Risk Management</a:t>
            </a:r>
          </a:p>
        </p:txBody>
      </p:sp>
      <p:sp>
        <p:nvSpPr>
          <p:cNvPr id="3" name="Text Placeholder 2"/>
          <p:cNvSpPr>
            <a:spLocks noGrp="1"/>
          </p:cNvSpPr>
          <p:nvPr>
            <p:ph type="body" idx="1"/>
          </p:nvPr>
        </p:nvSpPr>
        <p:spPr/>
        <p:txBody>
          <a:bodyPr>
            <a:normAutofit fontScale="70000" lnSpcReduction="20000"/>
          </a:bodyPr>
          <a:lstStyle/>
          <a:p>
            <a:r>
              <a:rPr lang="en-US" dirty="0"/>
              <a:t>“Each problem that I solved became a rule which served afterwards to solve other problems.” ~ Rene Descartes</a:t>
            </a:r>
          </a:p>
        </p:txBody>
      </p:sp>
    </p:spTree>
    <p:extLst>
      <p:ext uri="{BB962C8B-B14F-4D97-AF65-F5344CB8AC3E}">
        <p14:creationId xmlns:p14="http://schemas.microsoft.com/office/powerpoint/2010/main" val="28896332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53923" y="1752600"/>
            <a:ext cx="8831344" cy="4924990"/>
          </a:xfrm>
        </p:spPr>
        <p:txBody>
          <a:bodyPr/>
          <a:lstStyle/>
          <a:p>
            <a:r>
              <a:rPr lang="en-US" dirty="0"/>
              <a:t>Zero Tolerance: no gymnastics professional or club should tolerate physical or sexual abuse</a:t>
            </a:r>
          </a:p>
          <a:p>
            <a:r>
              <a:rPr lang="en-US" dirty="0"/>
              <a:t>Have a policy that affirms the club’s commitment to the welfare of gymnastics participants and includes, at minimum, a description of conduct that will not be tolerated; standards of behavior for staff/volunteers that promotes participant welfare, and a process for receiving and handling complaints regarding conduct that violates policy.</a:t>
            </a:r>
          </a:p>
          <a:p>
            <a:r>
              <a:rPr lang="en-US" dirty="0"/>
              <a:t>A successful coach-athlete relationship involves trust and power. Coaches must take care not to abuse that trust and power. </a:t>
            </a:r>
          </a:p>
        </p:txBody>
      </p:sp>
    </p:spTree>
    <p:extLst>
      <p:ext uri="{BB962C8B-B14F-4D97-AF65-F5344CB8AC3E}">
        <p14:creationId xmlns:p14="http://schemas.microsoft.com/office/powerpoint/2010/main" val="26556793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53923" y="1752600"/>
            <a:ext cx="8831344" cy="4924990"/>
          </a:xfrm>
        </p:spPr>
        <p:txBody>
          <a:bodyPr/>
          <a:lstStyle/>
          <a:p>
            <a:r>
              <a:rPr lang="en-US" dirty="0"/>
              <a:t>Interrupting “grooming” (the prolonged and purposeful tactics of a predator to target and gain the trust/compliance of the minor and avoid detection) and eliminating or minimizing high-risk opportunities are keys to preventing sexual abuse and misconduct.</a:t>
            </a:r>
          </a:p>
          <a:p>
            <a:r>
              <a:rPr lang="en-US" dirty="0"/>
              <a:t>Work to eliminate private situations (both physical and electronic) that many make abuse possible.</a:t>
            </a:r>
          </a:p>
          <a:p>
            <a:r>
              <a:rPr lang="en-US" dirty="0"/>
              <a:t>Many states mandate a report of any suspected abuse. However, reporting requirements differ from state to state, so check with legal counsel regarding reporting obligations. </a:t>
            </a:r>
          </a:p>
        </p:txBody>
      </p:sp>
    </p:spTree>
    <p:extLst>
      <p:ext uri="{BB962C8B-B14F-4D97-AF65-F5344CB8AC3E}">
        <p14:creationId xmlns:p14="http://schemas.microsoft.com/office/powerpoint/2010/main" val="21972688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7 Quiz</a:t>
            </a:r>
          </a:p>
        </p:txBody>
      </p:sp>
      <p:sp>
        <p:nvSpPr>
          <p:cNvPr id="3" name="Content Placeholder 2"/>
          <p:cNvSpPr>
            <a:spLocks noGrp="1"/>
          </p:cNvSpPr>
          <p:nvPr>
            <p:ph sz="half" idx="1"/>
          </p:nvPr>
        </p:nvSpPr>
        <p:spPr>
          <a:xfrm>
            <a:off x="211643" y="1719071"/>
            <a:ext cx="8773623" cy="4977762"/>
          </a:xfrm>
        </p:spPr>
        <p:txBody>
          <a:bodyPr/>
          <a:lstStyle/>
          <a:p>
            <a:pPr marL="628650" indent="-514350">
              <a:buFont typeface="+mj-lt"/>
              <a:buAutoNum type="arabicPeriod"/>
            </a:pPr>
            <a:r>
              <a:rPr lang="en-US" dirty="0"/>
              <a:t>Which of the following best describes zero tolerance?</a:t>
            </a:r>
          </a:p>
          <a:p>
            <a:pPr marL="925830" lvl="1" indent="-514350">
              <a:buFont typeface="+mj-lt"/>
              <a:buAutoNum type="alphaLcParenR"/>
            </a:pPr>
            <a:r>
              <a:rPr lang="en-US" dirty="0"/>
              <a:t>No gymnastics professional or gymnastics club should tolerate physical or sexual abuse.</a:t>
            </a:r>
          </a:p>
          <a:p>
            <a:pPr marL="925830" lvl="1" indent="-514350">
              <a:buFont typeface="+mj-lt"/>
              <a:buAutoNum type="alphaLcParenR"/>
            </a:pPr>
            <a:r>
              <a:rPr lang="en-US" dirty="0"/>
              <a:t>Abuse is tolerated in certain situations.</a:t>
            </a:r>
          </a:p>
          <a:p>
            <a:pPr marL="925830" lvl="1" indent="-514350">
              <a:buFont typeface="+mj-lt"/>
              <a:buAutoNum type="alphaLcParenR"/>
            </a:pPr>
            <a:r>
              <a:rPr lang="en-US" dirty="0"/>
              <a:t>The club owner suspecting the sexual abuse should observe the professional for one month to see if his/her actions continue.</a:t>
            </a:r>
          </a:p>
          <a:p>
            <a:pPr marL="925830" lvl="1" indent="-514350">
              <a:buFont typeface="+mj-lt"/>
              <a:buAutoNum type="alphaLcParenR"/>
            </a:pPr>
            <a:r>
              <a:rPr lang="en-US" dirty="0"/>
              <a:t>Don</a:t>
            </a:r>
            <a:r>
              <a:rPr lang="fr-FR" dirty="0"/>
              <a:t>’</a:t>
            </a:r>
            <a:r>
              <a:rPr lang="en-US" dirty="0"/>
              <a:t>t ask, don’t tell.</a:t>
            </a:r>
          </a:p>
        </p:txBody>
      </p:sp>
    </p:spTree>
    <p:extLst>
      <p:ext uri="{BB962C8B-B14F-4D97-AF65-F5344CB8AC3E}">
        <p14:creationId xmlns:p14="http://schemas.microsoft.com/office/powerpoint/2010/main" val="918428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7 Quiz</a:t>
            </a:r>
          </a:p>
        </p:txBody>
      </p:sp>
      <p:sp>
        <p:nvSpPr>
          <p:cNvPr id="3" name="Content Placeholder 2"/>
          <p:cNvSpPr>
            <a:spLocks noGrp="1"/>
          </p:cNvSpPr>
          <p:nvPr>
            <p:ph sz="half" idx="1"/>
          </p:nvPr>
        </p:nvSpPr>
        <p:spPr>
          <a:xfrm>
            <a:off x="211643" y="1719071"/>
            <a:ext cx="8773623" cy="4977762"/>
          </a:xfrm>
        </p:spPr>
        <p:txBody>
          <a:bodyPr>
            <a:normAutofit/>
          </a:bodyPr>
          <a:lstStyle/>
          <a:p>
            <a:pPr marL="628650" indent="-514350">
              <a:buFont typeface="+mj-lt"/>
              <a:buAutoNum type="arabicPeriod" startAt="2"/>
            </a:pPr>
            <a:r>
              <a:rPr lang="en-US" dirty="0"/>
              <a:t>Which USA Gymnastics’ policy identifies behaviors considered physical and sexual abuse and affirms the organizations commitment to the welfare of gymnastics participants?</a:t>
            </a:r>
          </a:p>
          <a:p>
            <a:pPr marL="925830" lvl="1" indent="-514350">
              <a:buFont typeface="+mj-lt"/>
              <a:buAutoNum type="alphaLcParenR"/>
            </a:pPr>
            <a:r>
              <a:rPr lang="en-US" dirty="0"/>
              <a:t>Bylaws</a:t>
            </a:r>
          </a:p>
          <a:p>
            <a:pPr marL="925830" lvl="1" indent="-514350">
              <a:buFont typeface="+mj-lt"/>
              <a:buAutoNum type="alphaLcParenR"/>
            </a:pPr>
            <a:r>
              <a:rPr lang="en-US" dirty="0"/>
              <a:t>Participant welfare policy</a:t>
            </a:r>
          </a:p>
          <a:p>
            <a:pPr marL="925830" lvl="1" indent="-514350">
              <a:buFont typeface="+mj-lt"/>
              <a:buAutoNum type="alphaLcParenR"/>
            </a:pPr>
            <a:r>
              <a:rPr lang="en-US" dirty="0"/>
              <a:t>Code of ethical conduct</a:t>
            </a:r>
          </a:p>
          <a:p>
            <a:pPr marL="925830" lvl="1" indent="-514350">
              <a:buFont typeface="+mj-lt"/>
              <a:buAutoNum type="alphaLcParenR"/>
            </a:pPr>
            <a:r>
              <a:rPr lang="en-US" dirty="0"/>
              <a:t>Rules and policies</a:t>
            </a:r>
          </a:p>
        </p:txBody>
      </p:sp>
    </p:spTree>
    <p:extLst>
      <p:ext uri="{BB962C8B-B14F-4D97-AF65-F5344CB8AC3E}">
        <p14:creationId xmlns:p14="http://schemas.microsoft.com/office/powerpoint/2010/main" val="18468805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7 Quiz</a:t>
            </a:r>
          </a:p>
        </p:txBody>
      </p:sp>
      <p:sp>
        <p:nvSpPr>
          <p:cNvPr id="3" name="Content Placeholder 2"/>
          <p:cNvSpPr>
            <a:spLocks noGrp="1"/>
          </p:cNvSpPr>
          <p:nvPr>
            <p:ph sz="half" idx="1"/>
          </p:nvPr>
        </p:nvSpPr>
        <p:spPr>
          <a:xfrm>
            <a:off x="211643" y="1719071"/>
            <a:ext cx="8773623" cy="4977762"/>
          </a:xfrm>
        </p:spPr>
        <p:txBody>
          <a:bodyPr>
            <a:normAutofit/>
          </a:bodyPr>
          <a:lstStyle/>
          <a:p>
            <a:pPr marL="628650" indent="-514350">
              <a:buFont typeface="+mj-lt"/>
              <a:buAutoNum type="arabicPeriod" startAt="3"/>
            </a:pPr>
            <a:r>
              <a:rPr lang="en-US" dirty="0"/>
              <a:t>Preventing abuse involves which of the following tactics?</a:t>
            </a:r>
          </a:p>
          <a:p>
            <a:pPr marL="925830" lvl="1" indent="-514350">
              <a:buFont typeface="+mj-lt"/>
              <a:buAutoNum type="alphaLcParenR"/>
            </a:pPr>
            <a:r>
              <a:rPr lang="en-US" dirty="0"/>
              <a:t>Interrupting predator tactics</a:t>
            </a:r>
          </a:p>
          <a:p>
            <a:pPr marL="925830" lvl="1" indent="-514350">
              <a:buFont typeface="+mj-lt"/>
              <a:buAutoNum type="alphaLcParenR"/>
            </a:pPr>
            <a:r>
              <a:rPr lang="en-US" dirty="0"/>
              <a:t>Eliminating opportunities for abuse</a:t>
            </a:r>
          </a:p>
          <a:p>
            <a:pPr marL="925830" lvl="1" indent="-514350">
              <a:buFont typeface="+mj-lt"/>
              <a:buAutoNum type="alphaLcParenR"/>
            </a:pPr>
            <a:r>
              <a:rPr lang="en-US" dirty="0"/>
              <a:t>All of these tactics can help prevent abuse</a:t>
            </a:r>
          </a:p>
          <a:p>
            <a:pPr marL="925830" lvl="1" indent="-514350">
              <a:buFont typeface="+mj-lt"/>
              <a:buAutoNum type="alphaLcParenR"/>
            </a:pPr>
            <a:r>
              <a:rPr lang="en-US" dirty="0"/>
              <a:t>Understanding relationships and predatory behaviors </a:t>
            </a:r>
          </a:p>
        </p:txBody>
      </p:sp>
    </p:spTree>
    <p:extLst>
      <p:ext uri="{BB962C8B-B14F-4D97-AF65-F5344CB8AC3E}">
        <p14:creationId xmlns:p14="http://schemas.microsoft.com/office/powerpoint/2010/main" val="33373333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7 Quiz</a:t>
            </a:r>
          </a:p>
        </p:txBody>
      </p:sp>
      <p:sp>
        <p:nvSpPr>
          <p:cNvPr id="3" name="Content Placeholder 2"/>
          <p:cNvSpPr>
            <a:spLocks noGrp="1"/>
          </p:cNvSpPr>
          <p:nvPr>
            <p:ph sz="half" idx="1"/>
          </p:nvPr>
        </p:nvSpPr>
        <p:spPr>
          <a:xfrm>
            <a:off x="211643" y="1719071"/>
            <a:ext cx="8773623" cy="4977762"/>
          </a:xfrm>
        </p:spPr>
        <p:txBody>
          <a:bodyPr>
            <a:normAutofit lnSpcReduction="10000"/>
          </a:bodyPr>
          <a:lstStyle/>
          <a:p>
            <a:pPr marL="628650" indent="-514350">
              <a:buFont typeface="+mj-lt"/>
              <a:buAutoNum type="arabicPeriod" startAt="4"/>
            </a:pPr>
            <a:r>
              <a:rPr lang="en-US" dirty="0"/>
              <a:t>“Grooming” is the prolonged and purposeful tactics of a predator to target and gain the trust/compliance of the victim and avoid detection. Which of the following statements is NOT true about the grooming process?</a:t>
            </a:r>
          </a:p>
          <a:p>
            <a:pPr marL="925830" lvl="1" indent="-514350">
              <a:buFont typeface="+mj-lt"/>
              <a:buAutoNum type="alphaLcParenR"/>
            </a:pPr>
            <a:r>
              <a:rPr lang="en-US" dirty="0"/>
              <a:t>Predators maintain control of a victim through attention, affection, and gifts</a:t>
            </a:r>
          </a:p>
          <a:p>
            <a:pPr marL="925830" lvl="1" indent="-514350">
              <a:buFont typeface="+mj-lt"/>
              <a:buAutoNum type="alphaLcParenR"/>
            </a:pPr>
            <a:r>
              <a:rPr lang="en-US" dirty="0"/>
              <a:t>Predators develop a special relationship with their victim, fulfilling the victims needs</a:t>
            </a:r>
          </a:p>
          <a:p>
            <a:pPr marL="925830" lvl="1" indent="-514350">
              <a:buFont typeface="+mj-lt"/>
              <a:buAutoNum type="alphaLcParenR"/>
            </a:pPr>
            <a:r>
              <a:rPr lang="en-US" dirty="0"/>
              <a:t>Grooming usually occurs within a day or two</a:t>
            </a:r>
          </a:p>
          <a:p>
            <a:pPr marL="925830" lvl="1" indent="-514350">
              <a:buFont typeface="+mj-lt"/>
              <a:buAutoNum type="alphaLcParenR"/>
            </a:pPr>
            <a:r>
              <a:rPr lang="en-US" dirty="0"/>
              <a:t>Predators often find opportunities to isolate the victim. </a:t>
            </a:r>
          </a:p>
        </p:txBody>
      </p:sp>
    </p:spTree>
    <p:extLst>
      <p:ext uri="{BB962C8B-B14F-4D97-AF65-F5344CB8AC3E}">
        <p14:creationId xmlns:p14="http://schemas.microsoft.com/office/powerpoint/2010/main" val="3648621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7 Quiz</a:t>
            </a:r>
          </a:p>
        </p:txBody>
      </p:sp>
      <p:sp>
        <p:nvSpPr>
          <p:cNvPr id="3" name="Content Placeholder 2"/>
          <p:cNvSpPr>
            <a:spLocks noGrp="1"/>
          </p:cNvSpPr>
          <p:nvPr>
            <p:ph sz="half" idx="1"/>
          </p:nvPr>
        </p:nvSpPr>
        <p:spPr>
          <a:xfrm>
            <a:off x="211643" y="1719071"/>
            <a:ext cx="8773623" cy="4977762"/>
          </a:xfrm>
        </p:spPr>
        <p:txBody>
          <a:bodyPr>
            <a:normAutofit/>
          </a:bodyPr>
          <a:lstStyle/>
          <a:p>
            <a:pPr marL="628650" indent="-514350">
              <a:buFont typeface="+mj-lt"/>
              <a:buAutoNum type="arabicPeriod" startAt="5"/>
            </a:pPr>
            <a:r>
              <a:rPr lang="en-US" dirty="0"/>
              <a:t>Which of the following is NOT a step that should be taken if abuse is suspected?</a:t>
            </a:r>
          </a:p>
          <a:p>
            <a:pPr marL="925830" lvl="1" indent="-514350">
              <a:buFont typeface="+mj-lt"/>
              <a:buAutoNum type="alphaLcParenR"/>
            </a:pPr>
            <a:r>
              <a:rPr lang="en-US" dirty="0"/>
              <a:t>Consult legal counsel regarding reporting to law enforcement</a:t>
            </a:r>
          </a:p>
          <a:p>
            <a:pPr marL="925830" lvl="1" indent="-514350">
              <a:buFont typeface="+mj-lt"/>
              <a:buAutoNum type="alphaLcParenR"/>
            </a:pPr>
            <a:r>
              <a:rPr lang="en-US" dirty="0"/>
              <a:t>Report to a club administrator</a:t>
            </a:r>
          </a:p>
          <a:p>
            <a:pPr marL="925830" lvl="1" indent="-514350">
              <a:buFont typeface="+mj-lt"/>
              <a:buAutoNum type="alphaLcParenR"/>
            </a:pPr>
            <a:r>
              <a:rPr lang="en-US" dirty="0"/>
              <a:t>Interrupt the misconduct</a:t>
            </a:r>
          </a:p>
          <a:p>
            <a:pPr marL="925830" lvl="1" indent="-514350">
              <a:buFont typeface="+mj-lt"/>
              <a:buAutoNum type="alphaLcParenR"/>
            </a:pPr>
            <a:r>
              <a:rPr lang="en-US" dirty="0"/>
              <a:t>Do nothing, since you are unsure</a:t>
            </a:r>
          </a:p>
        </p:txBody>
      </p:sp>
    </p:spTree>
    <p:extLst>
      <p:ext uri="{BB962C8B-B14F-4D97-AF65-F5344CB8AC3E}">
        <p14:creationId xmlns:p14="http://schemas.microsoft.com/office/powerpoint/2010/main" val="1076575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Miscellaneous Risk </a:t>
            </a:r>
            <a:br>
              <a:rPr lang="en-US" dirty="0"/>
            </a:br>
            <a:r>
              <a:rPr lang="en-US" dirty="0"/>
              <a:t>Management Issues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894439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Risk </a:t>
            </a:r>
            <a:br>
              <a:rPr lang="en-US" dirty="0"/>
            </a:br>
            <a:r>
              <a:rPr lang="en-US" dirty="0"/>
              <a:t>Management Issues</a:t>
            </a:r>
          </a:p>
        </p:txBody>
      </p:sp>
      <p:sp>
        <p:nvSpPr>
          <p:cNvPr id="3" name="Text Placeholder 2"/>
          <p:cNvSpPr>
            <a:spLocks noGrp="1"/>
          </p:cNvSpPr>
          <p:nvPr>
            <p:ph type="body" idx="1"/>
          </p:nvPr>
        </p:nvSpPr>
        <p:spPr>
          <a:xfrm>
            <a:off x="557972" y="4607510"/>
            <a:ext cx="8023246" cy="588309"/>
          </a:xfrm>
        </p:spPr>
        <p:txBody>
          <a:bodyPr>
            <a:normAutofit fontScale="62500" lnSpcReduction="20000"/>
          </a:bodyPr>
          <a:lstStyle/>
          <a:p>
            <a:r>
              <a:rPr lang="en-US" dirty="0"/>
              <a:t>“What may look simple to someone accustomed to a contact may be hard to someone new to that context.” ~ Edward </a:t>
            </a:r>
            <a:r>
              <a:rPr lang="en-US" dirty="0" err="1"/>
              <a:t>Redish</a:t>
            </a:r>
            <a:endParaRPr lang="en-US" dirty="0"/>
          </a:p>
        </p:txBody>
      </p:sp>
    </p:spTree>
    <p:extLst>
      <p:ext uri="{BB962C8B-B14F-4D97-AF65-F5344CB8AC3E}">
        <p14:creationId xmlns:p14="http://schemas.microsoft.com/office/powerpoint/2010/main" val="2453994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a:t>
            </a:r>
          </a:p>
        </p:txBody>
      </p:sp>
      <p:sp>
        <p:nvSpPr>
          <p:cNvPr id="3" name="Content Placeholder 2"/>
          <p:cNvSpPr>
            <a:spLocks noGrp="1"/>
          </p:cNvSpPr>
          <p:nvPr>
            <p:ph idx="1"/>
          </p:nvPr>
        </p:nvSpPr>
        <p:spPr>
          <a:xfrm>
            <a:off x="211644" y="1752600"/>
            <a:ext cx="8754382" cy="4905746"/>
          </a:xfrm>
        </p:spPr>
        <p:txBody>
          <a:bodyPr>
            <a:normAutofit lnSpcReduction="10000"/>
          </a:bodyPr>
          <a:lstStyle/>
          <a:p>
            <a:pPr marL="114300" indent="0" algn="ctr">
              <a:buNone/>
            </a:pPr>
            <a:r>
              <a:rPr lang="en-US" dirty="0"/>
              <a:t>Is a term that is used to describe the moral behavior of an individual that often affects the organization.</a:t>
            </a:r>
          </a:p>
          <a:p>
            <a:pPr marL="114300" indent="0" algn="ctr">
              <a:buNone/>
            </a:pPr>
            <a:endParaRPr lang="en-US" dirty="0"/>
          </a:p>
          <a:p>
            <a:pPr marL="114300" indent="0" algn="ctr">
              <a:buNone/>
            </a:pPr>
            <a:r>
              <a:rPr lang="en-US" sz="2800" b="1" dirty="0">
                <a:solidFill>
                  <a:srgbClr val="000090"/>
                </a:solidFill>
              </a:rPr>
              <a:t>Do the Right thing at the RIGHT time!</a:t>
            </a:r>
          </a:p>
          <a:p>
            <a:pPr marL="114300" indent="0" algn="ctr">
              <a:buNone/>
            </a:pPr>
            <a:endParaRPr lang="en-US" dirty="0"/>
          </a:p>
          <a:p>
            <a:pPr marL="114300" indent="0" algn="ctr">
              <a:buNone/>
            </a:pPr>
            <a:r>
              <a:rPr lang="en-US" dirty="0">
                <a:solidFill>
                  <a:srgbClr val="800000"/>
                </a:solidFill>
              </a:rPr>
              <a:t>Fairness</a:t>
            </a:r>
          </a:p>
          <a:p>
            <a:pPr marL="114300" indent="0" algn="ctr">
              <a:buNone/>
            </a:pPr>
            <a:r>
              <a:rPr lang="en-US" dirty="0">
                <a:solidFill>
                  <a:srgbClr val="800000"/>
                </a:solidFill>
              </a:rPr>
              <a:t>Characters</a:t>
            </a:r>
          </a:p>
          <a:p>
            <a:pPr marL="114300" indent="0" algn="ctr">
              <a:buNone/>
            </a:pPr>
            <a:r>
              <a:rPr lang="en-US" dirty="0">
                <a:solidFill>
                  <a:srgbClr val="800000"/>
                </a:solidFill>
              </a:rPr>
              <a:t>Accountability</a:t>
            </a:r>
          </a:p>
          <a:p>
            <a:pPr marL="114300" indent="0" algn="ctr">
              <a:buNone/>
            </a:pPr>
            <a:r>
              <a:rPr lang="en-US" dirty="0">
                <a:solidFill>
                  <a:srgbClr val="800000"/>
                </a:solidFill>
              </a:rPr>
              <a:t>Interaction with Others</a:t>
            </a:r>
          </a:p>
          <a:p>
            <a:pPr marL="114300" indent="0" algn="ctr">
              <a:buNone/>
            </a:pPr>
            <a:r>
              <a:rPr lang="en-US" dirty="0">
                <a:solidFill>
                  <a:srgbClr val="800000"/>
                </a:solidFill>
              </a:rPr>
              <a:t>Guides Conduct</a:t>
            </a:r>
          </a:p>
          <a:p>
            <a:pPr marL="114300" indent="0" algn="ctr">
              <a:buNone/>
            </a:pPr>
            <a:r>
              <a:rPr lang="en-US" dirty="0">
                <a:solidFill>
                  <a:srgbClr val="800000"/>
                </a:solidFill>
              </a:rPr>
              <a:t>Respect</a:t>
            </a:r>
          </a:p>
          <a:p>
            <a:pPr marL="114300" indent="0" algn="ctr">
              <a:buNone/>
            </a:pPr>
            <a:r>
              <a:rPr lang="en-US" dirty="0">
                <a:solidFill>
                  <a:srgbClr val="800000"/>
                </a:solidFill>
              </a:rPr>
              <a:t>Business Dealings</a:t>
            </a:r>
          </a:p>
        </p:txBody>
      </p:sp>
    </p:spTree>
    <p:extLst>
      <p:ext uri="{BB962C8B-B14F-4D97-AF65-F5344CB8AC3E}">
        <p14:creationId xmlns:p14="http://schemas.microsoft.com/office/powerpoint/2010/main" val="320516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“Gymnastics”</a:t>
            </a:r>
          </a:p>
        </p:txBody>
      </p:sp>
      <p:pic>
        <p:nvPicPr>
          <p:cNvPr id="4" name="Picture 3"/>
          <p:cNvPicPr>
            <a:picLocks noChangeAspect="1"/>
          </p:cNvPicPr>
          <p:nvPr/>
        </p:nvPicPr>
        <p:blipFill>
          <a:blip r:embed="rId2"/>
          <a:stretch>
            <a:fillRect/>
          </a:stretch>
        </p:blipFill>
        <p:spPr>
          <a:xfrm rot="1063271">
            <a:off x="5605517" y="1734765"/>
            <a:ext cx="3218591" cy="2137499"/>
          </a:xfrm>
          <a:prstGeom prst="rect">
            <a:avLst/>
          </a:prstGeom>
        </p:spPr>
      </p:pic>
      <p:pic>
        <p:nvPicPr>
          <p:cNvPr id="5" name="Picture 4"/>
          <p:cNvPicPr>
            <a:picLocks noChangeAspect="1"/>
          </p:cNvPicPr>
          <p:nvPr/>
        </p:nvPicPr>
        <p:blipFill>
          <a:blip r:embed="rId3"/>
          <a:stretch>
            <a:fillRect/>
          </a:stretch>
        </p:blipFill>
        <p:spPr>
          <a:xfrm rot="20527324">
            <a:off x="234118" y="1899155"/>
            <a:ext cx="3261117" cy="2038198"/>
          </a:xfrm>
          <a:prstGeom prst="rect">
            <a:avLst/>
          </a:prstGeom>
        </p:spPr>
      </p:pic>
      <p:pic>
        <p:nvPicPr>
          <p:cNvPr id="8" name="Picture 7"/>
          <p:cNvPicPr>
            <a:picLocks noChangeAspect="1"/>
          </p:cNvPicPr>
          <p:nvPr/>
        </p:nvPicPr>
        <p:blipFill>
          <a:blip r:embed="rId4"/>
          <a:stretch>
            <a:fillRect/>
          </a:stretch>
        </p:blipFill>
        <p:spPr>
          <a:xfrm>
            <a:off x="134517" y="4239152"/>
            <a:ext cx="3299007" cy="2488394"/>
          </a:xfrm>
          <a:prstGeom prst="rect">
            <a:avLst/>
          </a:prstGeom>
        </p:spPr>
      </p:pic>
      <p:pic>
        <p:nvPicPr>
          <p:cNvPr id="7" name="Picture 6"/>
          <p:cNvPicPr>
            <a:picLocks noChangeAspect="1"/>
          </p:cNvPicPr>
          <p:nvPr/>
        </p:nvPicPr>
        <p:blipFill>
          <a:blip r:embed="rId5"/>
          <a:stretch>
            <a:fillRect/>
          </a:stretch>
        </p:blipFill>
        <p:spPr>
          <a:xfrm>
            <a:off x="3194553" y="1464281"/>
            <a:ext cx="2410964" cy="2585736"/>
          </a:xfrm>
          <a:prstGeom prst="rect">
            <a:avLst/>
          </a:prstGeom>
        </p:spPr>
      </p:pic>
      <p:pic>
        <p:nvPicPr>
          <p:cNvPr id="11" name="Picture 10"/>
          <p:cNvPicPr>
            <a:picLocks noChangeAspect="1"/>
          </p:cNvPicPr>
          <p:nvPr/>
        </p:nvPicPr>
        <p:blipFill>
          <a:blip r:embed="rId6"/>
          <a:stretch>
            <a:fillRect/>
          </a:stretch>
        </p:blipFill>
        <p:spPr>
          <a:xfrm>
            <a:off x="3194553" y="4239151"/>
            <a:ext cx="3317860" cy="2488395"/>
          </a:xfrm>
          <a:prstGeom prst="rect">
            <a:avLst/>
          </a:prstGeom>
        </p:spPr>
      </p:pic>
      <p:pic>
        <p:nvPicPr>
          <p:cNvPr id="6" name="Picture 5"/>
          <p:cNvPicPr>
            <a:picLocks noChangeAspect="1"/>
          </p:cNvPicPr>
          <p:nvPr/>
        </p:nvPicPr>
        <p:blipFill>
          <a:blip r:embed="rId7"/>
          <a:stretch>
            <a:fillRect/>
          </a:stretch>
        </p:blipFill>
        <p:spPr>
          <a:xfrm>
            <a:off x="5715224" y="4239151"/>
            <a:ext cx="3357833" cy="2488394"/>
          </a:xfrm>
          <a:prstGeom prst="rect">
            <a:avLst/>
          </a:prstGeom>
        </p:spPr>
      </p:pic>
    </p:spTree>
    <p:extLst>
      <p:ext uri="{BB962C8B-B14F-4D97-AF65-F5344CB8AC3E}">
        <p14:creationId xmlns:p14="http://schemas.microsoft.com/office/powerpoint/2010/main" val="819570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safety team – Officials Are responsible for:</a:t>
            </a:r>
          </a:p>
        </p:txBody>
      </p:sp>
      <p:sp>
        <p:nvSpPr>
          <p:cNvPr id="3" name="Content Placeholder 2"/>
          <p:cNvSpPr>
            <a:spLocks noGrp="1"/>
          </p:cNvSpPr>
          <p:nvPr>
            <p:ph idx="1"/>
          </p:nvPr>
        </p:nvSpPr>
        <p:spPr>
          <a:xfrm>
            <a:off x="173163" y="1752600"/>
            <a:ext cx="8812103" cy="4944233"/>
          </a:xfrm>
        </p:spPr>
        <p:txBody>
          <a:bodyPr/>
          <a:lstStyle/>
          <a:p>
            <a:r>
              <a:rPr lang="en-US" b="1" dirty="0">
                <a:solidFill>
                  <a:srgbClr val="800000"/>
                </a:solidFill>
              </a:rPr>
              <a:t>Enforcing the rules of gymnastics:</a:t>
            </a:r>
          </a:p>
          <a:p>
            <a:pPr lvl="1"/>
            <a:r>
              <a:rPr lang="en-US" dirty="0"/>
              <a:t>Example: limiting unsportsmanlike conduct when coaches, athletes, partisan spectators or other interfere with </a:t>
            </a:r>
            <a:r>
              <a:rPr lang="en-US" dirty="0" err="1"/>
              <a:t>te</a:t>
            </a:r>
            <a:r>
              <a:rPr lang="en-US" dirty="0"/>
              <a:t> safe conduct of a competition. </a:t>
            </a:r>
          </a:p>
          <a:p>
            <a:r>
              <a:rPr lang="en-US" b="1" dirty="0">
                <a:solidFill>
                  <a:srgbClr val="800000"/>
                </a:solidFill>
              </a:rPr>
              <a:t>Helping ensure a safe experience:</a:t>
            </a:r>
          </a:p>
          <a:p>
            <a:pPr lvl="1"/>
            <a:r>
              <a:rPr lang="en-US" dirty="0"/>
              <a:t>Example: intervene to help avoid a safety issue and/or impending injury.</a:t>
            </a:r>
          </a:p>
          <a:p>
            <a:r>
              <a:rPr lang="en-US" b="1" dirty="0">
                <a:solidFill>
                  <a:srgbClr val="800000"/>
                </a:solidFill>
              </a:rPr>
              <a:t>Determining the safe placement, setup, and configuration of apparatus:</a:t>
            </a:r>
          </a:p>
          <a:p>
            <a:pPr lvl="1"/>
            <a:r>
              <a:rPr lang="en-US" dirty="0"/>
              <a:t>Example: ensure that apparatus configuration meet the specifications of the governing body overseeing the competition. </a:t>
            </a:r>
          </a:p>
        </p:txBody>
      </p:sp>
    </p:spTree>
    <p:extLst>
      <p:ext uri="{BB962C8B-B14F-4D97-AF65-F5344CB8AC3E}">
        <p14:creationId xmlns:p14="http://schemas.microsoft.com/office/powerpoint/2010/main" val="34280237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Officials: in Depth</a:t>
            </a:r>
          </a:p>
        </p:txBody>
      </p:sp>
      <p:sp>
        <p:nvSpPr>
          <p:cNvPr id="3" name="Content Placeholder 2"/>
          <p:cNvSpPr>
            <a:spLocks noGrp="1"/>
          </p:cNvSpPr>
          <p:nvPr>
            <p:ph idx="1"/>
          </p:nvPr>
        </p:nvSpPr>
        <p:spPr>
          <a:xfrm>
            <a:off x="153923" y="1752600"/>
            <a:ext cx="8831344" cy="4924990"/>
          </a:xfrm>
        </p:spPr>
        <p:txBody>
          <a:bodyPr>
            <a:noAutofit/>
          </a:bodyPr>
          <a:lstStyle/>
          <a:p>
            <a:pPr marL="571500" indent="-457200">
              <a:buFont typeface="+mj-lt"/>
              <a:buAutoNum type="arabicPeriod"/>
            </a:pPr>
            <a:r>
              <a:rPr lang="en-US" sz="2800" dirty="0"/>
              <a:t>During a run-up to the vault, a spectator drops something that rolls onto the vault runway. An official should not hesitate to stop the gymnasts approach to remove the debris. </a:t>
            </a:r>
          </a:p>
          <a:p>
            <a:pPr marL="114300" indent="0">
              <a:buNone/>
            </a:pPr>
            <a:endParaRPr lang="en-US" sz="2800" dirty="0"/>
          </a:p>
          <a:p>
            <a:pPr marL="571500" indent="-457200">
              <a:buFont typeface="+mj-lt"/>
              <a:buAutoNum type="arabicPeriod"/>
            </a:pPr>
            <a:r>
              <a:rPr lang="en-US" sz="2800" dirty="0"/>
              <a:t>If mats have become separated and increases the danger of stepping into a crack, the official should use his/her best judgment regarding when to intervene and then ensure that the mats are placed properly.</a:t>
            </a:r>
          </a:p>
        </p:txBody>
      </p:sp>
    </p:spTree>
    <p:extLst>
      <p:ext uri="{BB962C8B-B14F-4D97-AF65-F5344CB8AC3E}">
        <p14:creationId xmlns:p14="http://schemas.microsoft.com/office/powerpoint/2010/main" val="30001830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activities in the gym</a:t>
            </a:r>
          </a:p>
        </p:txBody>
      </p:sp>
      <p:sp>
        <p:nvSpPr>
          <p:cNvPr id="3" name="Content Placeholder 2"/>
          <p:cNvSpPr>
            <a:spLocks noGrp="1"/>
          </p:cNvSpPr>
          <p:nvPr>
            <p:ph idx="1"/>
          </p:nvPr>
        </p:nvSpPr>
        <p:spPr>
          <a:xfrm>
            <a:off x="153923" y="1752600"/>
            <a:ext cx="8831344" cy="4944233"/>
          </a:xfrm>
        </p:spPr>
        <p:txBody>
          <a:bodyPr>
            <a:normAutofit/>
          </a:bodyPr>
          <a:lstStyle/>
          <a:p>
            <a:r>
              <a:rPr lang="en-US" sz="3200" dirty="0"/>
              <a:t>Alternate activities that can take place in a gymnastics setting include:</a:t>
            </a:r>
          </a:p>
          <a:p>
            <a:pPr lvl="1"/>
            <a:r>
              <a:rPr lang="en-US" sz="2800" dirty="0"/>
              <a:t>Cheerleading</a:t>
            </a:r>
          </a:p>
          <a:p>
            <a:pPr lvl="1"/>
            <a:r>
              <a:rPr lang="en-US" sz="2800" dirty="0"/>
              <a:t>Gymnastics for athletes with needs</a:t>
            </a:r>
          </a:p>
          <a:p>
            <a:pPr lvl="1"/>
            <a:r>
              <a:rPr lang="en-US" sz="2800" dirty="0"/>
              <a:t>Preschool gymnastics</a:t>
            </a:r>
          </a:p>
          <a:p>
            <a:pPr lvl="1"/>
            <a:r>
              <a:rPr lang="en-US" sz="2800" dirty="0"/>
              <a:t>Dance classes</a:t>
            </a:r>
          </a:p>
          <a:p>
            <a:pPr lvl="1"/>
            <a:r>
              <a:rPr lang="en-US" sz="2800" dirty="0"/>
              <a:t>Birthday parties</a:t>
            </a:r>
          </a:p>
          <a:p>
            <a:pPr lvl="1"/>
            <a:r>
              <a:rPr lang="en-US" sz="2800" dirty="0"/>
              <a:t>Field trip outings</a:t>
            </a:r>
          </a:p>
          <a:p>
            <a:pPr lvl="1"/>
            <a:r>
              <a:rPr lang="en-US" sz="2800" dirty="0"/>
              <a:t>And more!</a:t>
            </a:r>
          </a:p>
        </p:txBody>
      </p:sp>
    </p:spTree>
    <p:extLst>
      <p:ext uri="{BB962C8B-B14F-4D97-AF65-F5344CB8AC3E}">
        <p14:creationId xmlns:p14="http://schemas.microsoft.com/office/powerpoint/2010/main" val="26670204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53923" y="1752600"/>
            <a:ext cx="8831344" cy="4963477"/>
          </a:xfrm>
        </p:spPr>
        <p:txBody>
          <a:bodyPr>
            <a:normAutofit/>
          </a:bodyPr>
          <a:lstStyle/>
          <a:p>
            <a:r>
              <a:rPr lang="en-US" sz="3200" dirty="0"/>
              <a:t>Ethics is the moral behavior of an individual that often affects the organization and plays an important role in safety.</a:t>
            </a:r>
          </a:p>
          <a:p>
            <a:pPr marL="114300" indent="0">
              <a:buNone/>
            </a:pPr>
            <a:endParaRPr lang="en-US" sz="3200" dirty="0"/>
          </a:p>
          <a:p>
            <a:r>
              <a:rPr lang="en-US" sz="3200" dirty="0"/>
              <a:t>Officials are part of the safety team. When officials detect an unsafe situation, they should use good judgment and intervene when and where appropriate. </a:t>
            </a:r>
          </a:p>
        </p:txBody>
      </p:sp>
    </p:spTree>
    <p:extLst>
      <p:ext uri="{BB962C8B-B14F-4D97-AF65-F5344CB8AC3E}">
        <p14:creationId xmlns:p14="http://schemas.microsoft.com/office/powerpoint/2010/main" val="201356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8 Quiz</a:t>
            </a:r>
          </a:p>
        </p:txBody>
      </p:sp>
      <p:sp>
        <p:nvSpPr>
          <p:cNvPr id="3" name="Content Placeholder 2"/>
          <p:cNvSpPr>
            <a:spLocks noGrp="1"/>
          </p:cNvSpPr>
          <p:nvPr>
            <p:ph sz="half" idx="1"/>
          </p:nvPr>
        </p:nvSpPr>
        <p:spPr>
          <a:xfrm>
            <a:off x="134683" y="1719071"/>
            <a:ext cx="4330045" cy="4958518"/>
          </a:xfrm>
        </p:spPr>
        <p:txBody>
          <a:bodyPr/>
          <a:lstStyle/>
          <a:p>
            <a:pPr marL="628650" indent="-514350">
              <a:buFont typeface="+mj-lt"/>
              <a:buAutoNum type="arabicPeriod"/>
            </a:pPr>
            <a:r>
              <a:rPr lang="en-US" dirty="0"/>
              <a:t>Which of the following are members of the safety team?</a:t>
            </a:r>
          </a:p>
          <a:p>
            <a:pPr marL="114300" indent="0">
              <a:buNone/>
            </a:pPr>
            <a:endParaRPr lang="en-US" dirty="0"/>
          </a:p>
          <a:p>
            <a:pPr marL="868680" lvl="1" indent="-457200">
              <a:buFont typeface="+mj-lt"/>
              <a:buAutoNum type="alphaLcParenR"/>
            </a:pPr>
            <a:r>
              <a:rPr lang="en-US" dirty="0"/>
              <a:t>Coaches</a:t>
            </a:r>
          </a:p>
          <a:p>
            <a:pPr marL="868680" lvl="1" indent="-457200">
              <a:buFont typeface="+mj-lt"/>
              <a:buAutoNum type="alphaLcParenR"/>
            </a:pPr>
            <a:r>
              <a:rPr lang="en-US" dirty="0"/>
              <a:t>Judges</a:t>
            </a:r>
          </a:p>
          <a:p>
            <a:pPr marL="868680" lvl="1" indent="-457200">
              <a:buFont typeface="+mj-lt"/>
              <a:buAutoNum type="alphaLcParenR"/>
            </a:pPr>
            <a:r>
              <a:rPr lang="en-US" dirty="0"/>
              <a:t>All of the individuals are members of the safety team.</a:t>
            </a:r>
          </a:p>
          <a:p>
            <a:pPr marL="868680" lvl="1" indent="-457200">
              <a:buFont typeface="+mj-lt"/>
              <a:buAutoNum type="alphaLcParenR"/>
            </a:pPr>
            <a:r>
              <a:rPr lang="en-US" dirty="0"/>
              <a:t>Meet directors</a:t>
            </a:r>
          </a:p>
        </p:txBody>
      </p:sp>
      <p:sp>
        <p:nvSpPr>
          <p:cNvPr id="4" name="Content Placeholder 3"/>
          <p:cNvSpPr>
            <a:spLocks noGrp="1"/>
          </p:cNvSpPr>
          <p:nvPr>
            <p:ph sz="half" idx="2"/>
          </p:nvPr>
        </p:nvSpPr>
        <p:spPr>
          <a:xfrm>
            <a:off x="4648199" y="1719070"/>
            <a:ext cx="4356307" cy="4958519"/>
          </a:xfrm>
        </p:spPr>
        <p:txBody>
          <a:bodyPr/>
          <a:lstStyle/>
          <a:p>
            <a:pPr marL="628650" indent="-514350">
              <a:buFont typeface="+mj-lt"/>
              <a:buAutoNum type="arabicPeriod" startAt="2"/>
            </a:pPr>
            <a:r>
              <a:rPr lang="en-US" dirty="0"/>
              <a:t>Which of the following is an example of ethical behavior?</a:t>
            </a:r>
          </a:p>
          <a:p>
            <a:pPr marL="114300" indent="0">
              <a:buNone/>
            </a:pPr>
            <a:endParaRPr lang="en-US" dirty="0"/>
          </a:p>
          <a:p>
            <a:pPr marL="925830" lvl="1" indent="-514350">
              <a:buFont typeface="+mj-lt"/>
              <a:buAutoNum type="alphaLcParenR"/>
            </a:pPr>
            <a:r>
              <a:rPr lang="en-US" dirty="0"/>
              <a:t>Cheating</a:t>
            </a:r>
          </a:p>
          <a:p>
            <a:pPr marL="925830" lvl="1" indent="-514350">
              <a:buFont typeface="+mj-lt"/>
              <a:buAutoNum type="alphaLcParenR"/>
            </a:pPr>
            <a:r>
              <a:rPr lang="en-US" dirty="0"/>
              <a:t>Gossiping</a:t>
            </a:r>
          </a:p>
          <a:p>
            <a:pPr marL="925830" lvl="1" indent="-514350">
              <a:buFont typeface="+mj-lt"/>
              <a:buAutoNum type="alphaLcParenR"/>
            </a:pPr>
            <a:r>
              <a:rPr lang="en-US" dirty="0"/>
              <a:t>Doing the right thing at the right time</a:t>
            </a:r>
          </a:p>
          <a:p>
            <a:pPr marL="925830" lvl="1" indent="-514350">
              <a:buFont typeface="+mj-lt"/>
              <a:buAutoNum type="alphaLcParenR"/>
            </a:pPr>
            <a:r>
              <a:rPr lang="en-US" dirty="0"/>
              <a:t>Skipping work</a:t>
            </a:r>
          </a:p>
        </p:txBody>
      </p:sp>
    </p:spTree>
    <p:extLst>
      <p:ext uri="{BB962C8B-B14F-4D97-AF65-F5344CB8AC3E}">
        <p14:creationId xmlns:p14="http://schemas.microsoft.com/office/powerpoint/2010/main" val="30420434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8 Quiz</a:t>
            </a:r>
          </a:p>
        </p:txBody>
      </p:sp>
      <p:sp>
        <p:nvSpPr>
          <p:cNvPr id="3" name="Content Placeholder 2"/>
          <p:cNvSpPr>
            <a:spLocks noGrp="1"/>
          </p:cNvSpPr>
          <p:nvPr>
            <p:ph sz="half" idx="1"/>
          </p:nvPr>
        </p:nvSpPr>
        <p:spPr>
          <a:xfrm>
            <a:off x="134683" y="1719071"/>
            <a:ext cx="4330045" cy="4958518"/>
          </a:xfrm>
        </p:spPr>
        <p:txBody>
          <a:bodyPr>
            <a:normAutofit lnSpcReduction="10000"/>
          </a:bodyPr>
          <a:lstStyle/>
          <a:p>
            <a:pPr marL="628650" indent="-514350">
              <a:buFont typeface="+mj-lt"/>
              <a:buAutoNum type="arabicPeriod" startAt="3"/>
            </a:pPr>
            <a:r>
              <a:rPr lang="en-US" dirty="0"/>
              <a:t>Ethical practices are a risk control technique?</a:t>
            </a:r>
          </a:p>
          <a:p>
            <a:pPr marL="114300" indent="0">
              <a:buNone/>
            </a:pPr>
            <a:endParaRPr lang="en-US" dirty="0"/>
          </a:p>
          <a:p>
            <a:pPr lvl="2"/>
            <a:r>
              <a:rPr lang="en-US" sz="3200" dirty="0"/>
              <a:t>TRUE</a:t>
            </a:r>
          </a:p>
          <a:p>
            <a:pPr lvl="2"/>
            <a:r>
              <a:rPr lang="en-US" sz="3200" dirty="0"/>
              <a:t>FALSE</a:t>
            </a:r>
          </a:p>
        </p:txBody>
      </p:sp>
      <p:sp>
        <p:nvSpPr>
          <p:cNvPr id="4" name="Content Placeholder 3"/>
          <p:cNvSpPr>
            <a:spLocks noGrp="1"/>
          </p:cNvSpPr>
          <p:nvPr>
            <p:ph sz="half" idx="2"/>
          </p:nvPr>
        </p:nvSpPr>
        <p:spPr>
          <a:xfrm>
            <a:off x="4648199" y="1719070"/>
            <a:ext cx="4356307" cy="4958519"/>
          </a:xfrm>
        </p:spPr>
        <p:txBody>
          <a:bodyPr>
            <a:normAutofit lnSpcReduction="10000"/>
          </a:bodyPr>
          <a:lstStyle/>
          <a:p>
            <a:pPr marL="628650" indent="-514350">
              <a:buFont typeface="+mj-lt"/>
              <a:buAutoNum type="arabicPeriod" startAt="4"/>
            </a:pPr>
            <a:r>
              <a:rPr lang="en-US" dirty="0"/>
              <a:t>Which of the following best defines “ethics”?</a:t>
            </a:r>
          </a:p>
          <a:p>
            <a:pPr marL="114300" indent="0">
              <a:buNone/>
            </a:pPr>
            <a:endParaRPr lang="en-US" sz="2600" dirty="0"/>
          </a:p>
          <a:p>
            <a:pPr marL="925830" lvl="1" indent="-514350">
              <a:buFont typeface="+mj-lt"/>
              <a:buAutoNum type="alphaLcParenR"/>
            </a:pPr>
            <a:r>
              <a:rPr lang="en-US" dirty="0"/>
              <a:t>Moral behavior that often affects the organization</a:t>
            </a:r>
          </a:p>
          <a:p>
            <a:pPr marL="925830" lvl="1" indent="-514350">
              <a:buFont typeface="+mj-lt"/>
              <a:buAutoNum type="alphaLcParenR"/>
            </a:pPr>
            <a:r>
              <a:rPr lang="en-US" dirty="0"/>
              <a:t>Doing whatever is easiest</a:t>
            </a:r>
          </a:p>
          <a:p>
            <a:pPr marL="925830" lvl="1" indent="-514350">
              <a:buFont typeface="+mj-lt"/>
              <a:buAutoNum type="alphaLcParenR"/>
            </a:pPr>
            <a:r>
              <a:rPr lang="en-US" dirty="0"/>
              <a:t>Befriending all participants</a:t>
            </a:r>
          </a:p>
          <a:p>
            <a:pPr marL="925830" lvl="1" indent="-514350">
              <a:buFont typeface="+mj-lt"/>
              <a:buAutoNum type="alphaLcParenR"/>
            </a:pPr>
            <a:r>
              <a:rPr lang="en-US" dirty="0"/>
              <a:t>None of these define ethics</a:t>
            </a:r>
          </a:p>
        </p:txBody>
      </p:sp>
    </p:spTree>
    <p:extLst>
      <p:ext uri="{BB962C8B-B14F-4D97-AF65-F5344CB8AC3E}">
        <p14:creationId xmlns:p14="http://schemas.microsoft.com/office/powerpoint/2010/main" val="42374935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8 Quiz</a:t>
            </a:r>
          </a:p>
        </p:txBody>
      </p:sp>
      <p:sp>
        <p:nvSpPr>
          <p:cNvPr id="3" name="Content Placeholder 2"/>
          <p:cNvSpPr>
            <a:spLocks noGrp="1"/>
          </p:cNvSpPr>
          <p:nvPr>
            <p:ph sz="half" idx="1"/>
          </p:nvPr>
        </p:nvSpPr>
        <p:spPr>
          <a:xfrm>
            <a:off x="134683" y="1719071"/>
            <a:ext cx="8831343" cy="4958518"/>
          </a:xfrm>
        </p:spPr>
        <p:txBody>
          <a:bodyPr>
            <a:normAutofit/>
          </a:bodyPr>
          <a:lstStyle/>
          <a:p>
            <a:pPr marL="628650" indent="-514350">
              <a:buFont typeface="+mj-lt"/>
              <a:buAutoNum type="arabicPeriod" startAt="5"/>
            </a:pPr>
            <a:r>
              <a:rPr lang="en-US" sz="3200" dirty="0"/>
              <a:t>Which of the following is </a:t>
            </a:r>
            <a:r>
              <a:rPr lang="en-US" sz="3200"/>
              <a:t>a responsibility </a:t>
            </a:r>
            <a:r>
              <a:rPr lang="en-US" sz="3200" dirty="0"/>
              <a:t>of an official at a competition?</a:t>
            </a:r>
          </a:p>
          <a:p>
            <a:pPr marL="114300" indent="0">
              <a:buNone/>
            </a:pPr>
            <a:endParaRPr lang="en-US" sz="2400" dirty="0"/>
          </a:p>
          <a:p>
            <a:pPr marL="925830" lvl="1" indent="-514350">
              <a:buFont typeface="+mj-lt"/>
              <a:buAutoNum type="alphaLcParenR"/>
            </a:pPr>
            <a:r>
              <a:rPr lang="en-US" sz="2800" dirty="0"/>
              <a:t>Work to ensure a safe experience</a:t>
            </a:r>
          </a:p>
          <a:p>
            <a:pPr marL="925830" lvl="1" indent="-514350">
              <a:buFont typeface="+mj-lt"/>
              <a:buAutoNum type="alphaLcParenR"/>
            </a:pPr>
            <a:r>
              <a:rPr lang="en-US" sz="2800" dirty="0"/>
              <a:t>Enforcement of the rules of gymnastics</a:t>
            </a:r>
          </a:p>
          <a:p>
            <a:pPr marL="925830" lvl="1" indent="-514350">
              <a:buFont typeface="+mj-lt"/>
              <a:buAutoNum type="alphaLcParenR"/>
            </a:pPr>
            <a:r>
              <a:rPr lang="en-US" sz="2800" dirty="0"/>
              <a:t>Asses the safe placement, set-up, and configuration of apparatus</a:t>
            </a:r>
          </a:p>
          <a:p>
            <a:pPr marL="925830" lvl="1" indent="-514350">
              <a:buFont typeface="+mj-lt"/>
              <a:buAutoNum type="alphaLcParenR"/>
            </a:pPr>
            <a:r>
              <a:rPr lang="en-US" sz="2800" dirty="0"/>
              <a:t>Officials are responsible for all of these duties. </a:t>
            </a:r>
          </a:p>
        </p:txBody>
      </p:sp>
    </p:spTree>
    <p:extLst>
      <p:ext uri="{BB962C8B-B14F-4D97-AF65-F5344CB8AC3E}">
        <p14:creationId xmlns:p14="http://schemas.microsoft.com/office/powerpoint/2010/main" val="41025686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for gymnastics</a:t>
            </a:r>
          </a:p>
        </p:txBody>
      </p:sp>
      <p:sp>
        <p:nvSpPr>
          <p:cNvPr id="3" name="Text Placeholder 2"/>
          <p:cNvSpPr>
            <a:spLocks noGrp="1"/>
          </p:cNvSpPr>
          <p:nvPr>
            <p:ph type="body" idx="1"/>
          </p:nvPr>
        </p:nvSpPr>
        <p:spPr/>
        <p:txBody>
          <a:bodyPr>
            <a:normAutofit fontScale="85000" lnSpcReduction="20000"/>
          </a:bodyPr>
          <a:lstStyle/>
          <a:p>
            <a:r>
              <a:rPr lang="en-US" dirty="0"/>
              <a:t>“I will prepare and some day my chance will come.” ~ Abraham Lincoln</a:t>
            </a:r>
          </a:p>
        </p:txBody>
      </p:sp>
    </p:spTree>
    <p:extLst>
      <p:ext uri="{BB962C8B-B14F-4D97-AF65-F5344CB8AC3E}">
        <p14:creationId xmlns:p14="http://schemas.microsoft.com/office/powerpoint/2010/main" val="70581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Injury Prevention</a:t>
            </a:r>
          </a:p>
        </p:txBody>
      </p:sp>
      <p:sp>
        <p:nvSpPr>
          <p:cNvPr id="3" name="Content Placeholder 2"/>
          <p:cNvSpPr>
            <a:spLocks noGrp="1"/>
          </p:cNvSpPr>
          <p:nvPr>
            <p:ph idx="1"/>
          </p:nvPr>
        </p:nvSpPr>
        <p:spPr>
          <a:xfrm>
            <a:off x="457200" y="1752600"/>
            <a:ext cx="8229600" cy="4848015"/>
          </a:xfrm>
        </p:spPr>
        <p:txBody>
          <a:bodyPr>
            <a:noAutofit/>
          </a:bodyPr>
          <a:lstStyle/>
          <a:p>
            <a:r>
              <a:rPr lang="en-US" sz="3200" dirty="0"/>
              <a:t>Preparation is:</a:t>
            </a:r>
          </a:p>
          <a:p>
            <a:pPr lvl="1"/>
            <a:r>
              <a:rPr lang="en-US" sz="2800" dirty="0">
                <a:solidFill>
                  <a:srgbClr val="800000"/>
                </a:solidFill>
              </a:rPr>
              <a:t>Psychological</a:t>
            </a:r>
          </a:p>
          <a:p>
            <a:pPr lvl="1"/>
            <a:r>
              <a:rPr lang="en-US" sz="2800" dirty="0">
                <a:solidFill>
                  <a:schemeClr val="accent5">
                    <a:lumMod val="75000"/>
                  </a:schemeClr>
                </a:solidFill>
              </a:rPr>
              <a:t>Tactical</a:t>
            </a:r>
          </a:p>
          <a:p>
            <a:pPr lvl="1"/>
            <a:r>
              <a:rPr lang="en-US" sz="2800" dirty="0">
                <a:solidFill>
                  <a:srgbClr val="000090"/>
                </a:solidFill>
              </a:rPr>
              <a:t>Technical</a:t>
            </a:r>
          </a:p>
          <a:p>
            <a:pPr lvl="1"/>
            <a:r>
              <a:rPr lang="en-US" sz="2800" dirty="0">
                <a:solidFill>
                  <a:srgbClr val="3366FF"/>
                </a:solidFill>
              </a:rPr>
              <a:t>Physical</a:t>
            </a:r>
          </a:p>
          <a:p>
            <a:pPr lvl="1"/>
            <a:r>
              <a:rPr lang="en-US" sz="2800" dirty="0">
                <a:solidFill>
                  <a:srgbClr val="008000"/>
                </a:solidFill>
              </a:rPr>
              <a:t>Philosophical</a:t>
            </a:r>
          </a:p>
          <a:p>
            <a:r>
              <a:rPr lang="en-US" sz="3200" dirty="0"/>
              <a:t>Develop a mindset that will enhance and inspire </a:t>
            </a:r>
            <a:r>
              <a:rPr lang="en-US" sz="3200" dirty="0">
                <a:solidFill>
                  <a:srgbClr val="800000"/>
                </a:solidFill>
              </a:rPr>
              <a:t>good judgment </a:t>
            </a:r>
            <a:r>
              <a:rPr lang="en-US" sz="3200" dirty="0"/>
              <a:t>and </a:t>
            </a:r>
            <a:r>
              <a:rPr lang="en-US" sz="3200" dirty="0">
                <a:solidFill>
                  <a:srgbClr val="800000"/>
                </a:solidFill>
              </a:rPr>
              <a:t>vigilance</a:t>
            </a:r>
            <a:r>
              <a:rPr lang="en-US" sz="3200" dirty="0"/>
              <a:t> in preventing injury.</a:t>
            </a:r>
          </a:p>
        </p:txBody>
      </p:sp>
    </p:spTree>
    <p:extLst>
      <p:ext uri="{BB962C8B-B14F-4D97-AF65-F5344CB8AC3E}">
        <p14:creationId xmlns:p14="http://schemas.microsoft.com/office/powerpoint/2010/main" val="16286341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Philosophical Preparation </a:t>
            </a:r>
          </a:p>
        </p:txBody>
      </p:sp>
      <p:sp>
        <p:nvSpPr>
          <p:cNvPr id="3" name="Content Placeholder 2"/>
          <p:cNvSpPr>
            <a:spLocks noGrp="1"/>
          </p:cNvSpPr>
          <p:nvPr>
            <p:ph idx="1"/>
          </p:nvPr>
        </p:nvSpPr>
        <p:spPr>
          <a:xfrm>
            <a:off x="192404" y="1752600"/>
            <a:ext cx="8773622" cy="4944233"/>
          </a:xfrm>
        </p:spPr>
        <p:txBody>
          <a:bodyPr/>
          <a:lstStyle/>
          <a:p>
            <a:r>
              <a:rPr lang="en-US" dirty="0"/>
              <a:t>Philosophically, safe awareness is paramount to preventing injury and ensuring a valuable experience for everyone involved in gymnastics. A safety mindset should be incorporated into all program policies and decisions. The gymnast should also be encouraged to develop these same philosophical views.</a:t>
            </a:r>
          </a:p>
          <a:p>
            <a:endParaRPr lang="en-US" dirty="0"/>
          </a:p>
          <a:p>
            <a:pPr marL="114300" indent="0" algn="ctr">
              <a:buNone/>
            </a:pPr>
            <a:r>
              <a:rPr lang="en-US" sz="3200" b="1" dirty="0">
                <a:solidFill>
                  <a:schemeClr val="accent5">
                    <a:lumMod val="75000"/>
                  </a:schemeClr>
                </a:solidFill>
              </a:rPr>
              <a:t>Good Judgment</a:t>
            </a:r>
            <a:r>
              <a:rPr lang="en-US" sz="3200" dirty="0"/>
              <a:t>		</a:t>
            </a:r>
            <a:r>
              <a:rPr lang="en-US" sz="3200" b="1" dirty="0">
                <a:solidFill>
                  <a:srgbClr val="000090"/>
                </a:solidFill>
              </a:rPr>
              <a:t>Thinking Ahead</a:t>
            </a:r>
          </a:p>
          <a:p>
            <a:pPr marL="114300" indent="0" algn="ctr">
              <a:buNone/>
            </a:pPr>
            <a:endParaRPr lang="en-US" sz="3200" dirty="0"/>
          </a:p>
          <a:p>
            <a:pPr marL="114300" indent="0" algn="ctr">
              <a:buNone/>
            </a:pPr>
            <a:r>
              <a:rPr lang="en-US" sz="3200" b="1" dirty="0">
                <a:solidFill>
                  <a:schemeClr val="accent3">
                    <a:lumMod val="50000"/>
                  </a:schemeClr>
                </a:solidFill>
              </a:rPr>
              <a:t>Common Sense</a:t>
            </a:r>
            <a:r>
              <a:rPr lang="en-US" sz="3200" dirty="0"/>
              <a:t>		</a:t>
            </a:r>
            <a:r>
              <a:rPr lang="en-US" sz="3200" b="1" dirty="0">
                <a:solidFill>
                  <a:srgbClr val="800000"/>
                </a:solidFill>
              </a:rPr>
              <a:t>Safety Mindset</a:t>
            </a:r>
          </a:p>
        </p:txBody>
      </p:sp>
    </p:spTree>
    <p:extLst>
      <p:ext uri="{BB962C8B-B14F-4D97-AF65-F5344CB8AC3E}">
        <p14:creationId xmlns:p14="http://schemas.microsoft.com/office/powerpoint/2010/main" val="279406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Practical approach to safety education is…</a:t>
            </a:r>
          </a:p>
        </p:txBody>
      </p:sp>
      <p:sp>
        <p:nvSpPr>
          <p:cNvPr id="3" name="Content Placeholder 2"/>
          <p:cNvSpPr>
            <a:spLocks noGrp="1"/>
          </p:cNvSpPr>
          <p:nvPr>
            <p:ph idx="1"/>
          </p:nvPr>
        </p:nvSpPr>
        <p:spPr>
          <a:xfrm>
            <a:off x="457200" y="1752600"/>
            <a:ext cx="8229600" cy="4802936"/>
          </a:xfrm>
        </p:spPr>
        <p:txBody>
          <a:bodyPr>
            <a:normAutofit/>
          </a:bodyPr>
          <a:lstStyle/>
          <a:p>
            <a:pPr marL="114300" indent="0" algn="ctr">
              <a:buNone/>
            </a:pPr>
            <a:endParaRPr lang="en-US" sz="7200" dirty="0"/>
          </a:p>
          <a:p>
            <a:pPr marL="114300" indent="0" algn="ctr">
              <a:buNone/>
            </a:pPr>
            <a:r>
              <a:rPr lang="en-US" sz="7200" dirty="0"/>
              <a:t>RISK MANAGEMENT </a:t>
            </a:r>
          </a:p>
        </p:txBody>
      </p:sp>
    </p:spTree>
    <p:extLst>
      <p:ext uri="{BB962C8B-B14F-4D97-AF65-F5344CB8AC3E}">
        <p14:creationId xmlns:p14="http://schemas.microsoft.com/office/powerpoint/2010/main" val="31652791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Preparation</a:t>
            </a:r>
          </a:p>
        </p:txBody>
      </p:sp>
      <p:sp>
        <p:nvSpPr>
          <p:cNvPr id="3" name="Content Placeholder 2"/>
          <p:cNvSpPr>
            <a:spLocks noGrp="1"/>
          </p:cNvSpPr>
          <p:nvPr>
            <p:ph idx="1"/>
          </p:nvPr>
        </p:nvSpPr>
        <p:spPr>
          <a:xfrm>
            <a:off x="173163" y="1752600"/>
            <a:ext cx="8812103" cy="4924990"/>
          </a:xfrm>
        </p:spPr>
        <p:txBody>
          <a:bodyPr>
            <a:noAutofit/>
          </a:bodyPr>
          <a:lstStyle/>
          <a:p>
            <a:r>
              <a:rPr lang="en-US" sz="3400" dirty="0"/>
              <a:t>Areas of physical preparation include:</a:t>
            </a:r>
          </a:p>
          <a:p>
            <a:pPr lvl="1"/>
            <a:r>
              <a:rPr lang="en-US" sz="3400" b="1" dirty="0">
                <a:solidFill>
                  <a:srgbClr val="000090"/>
                </a:solidFill>
              </a:rPr>
              <a:t>Participant readiness</a:t>
            </a:r>
          </a:p>
          <a:p>
            <a:pPr lvl="1"/>
            <a:r>
              <a:rPr lang="en-US" sz="3400" b="1" dirty="0">
                <a:solidFill>
                  <a:srgbClr val="800000"/>
                </a:solidFill>
              </a:rPr>
              <a:t>Warm-up</a:t>
            </a:r>
          </a:p>
          <a:p>
            <a:pPr lvl="1"/>
            <a:r>
              <a:rPr lang="en-US" sz="3400" b="1" dirty="0">
                <a:solidFill>
                  <a:schemeClr val="accent5">
                    <a:lumMod val="75000"/>
                  </a:schemeClr>
                </a:solidFill>
              </a:rPr>
              <a:t>Gymnastics Fitness</a:t>
            </a:r>
          </a:p>
          <a:p>
            <a:pPr lvl="1"/>
            <a:r>
              <a:rPr lang="en-US" sz="3400" b="1" dirty="0">
                <a:solidFill>
                  <a:srgbClr val="5C5928"/>
                </a:solidFill>
              </a:rPr>
              <a:t>Nutrition</a:t>
            </a:r>
          </a:p>
          <a:p>
            <a:r>
              <a:rPr lang="en-US" sz="3400" b="1" dirty="0">
                <a:solidFill>
                  <a:srgbClr val="3366FF"/>
                </a:solidFill>
              </a:rPr>
              <a:t>Physical fitness </a:t>
            </a:r>
            <a:r>
              <a:rPr lang="en-US" sz="3400" dirty="0"/>
              <a:t>is perhaps the single most practical means of injury prevention</a:t>
            </a:r>
          </a:p>
        </p:txBody>
      </p:sp>
    </p:spTree>
    <p:extLst>
      <p:ext uri="{BB962C8B-B14F-4D97-AF65-F5344CB8AC3E}">
        <p14:creationId xmlns:p14="http://schemas.microsoft.com/office/powerpoint/2010/main" val="38068599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PPE: In Depth</a:t>
            </a:r>
          </a:p>
        </p:txBody>
      </p:sp>
      <p:sp>
        <p:nvSpPr>
          <p:cNvPr id="3" name="Content Placeholder 2"/>
          <p:cNvSpPr>
            <a:spLocks noGrp="1"/>
          </p:cNvSpPr>
          <p:nvPr>
            <p:ph idx="1"/>
          </p:nvPr>
        </p:nvSpPr>
        <p:spPr>
          <a:xfrm>
            <a:off x="153923" y="1616478"/>
            <a:ext cx="8831344" cy="962188"/>
          </a:xfrm>
        </p:spPr>
        <p:txBody>
          <a:bodyPr/>
          <a:lstStyle/>
          <a:p>
            <a:pPr marL="114300" indent="0" algn="ctr">
              <a:buNone/>
            </a:pPr>
            <a:r>
              <a:rPr lang="en-US" dirty="0"/>
              <a:t>A PPE should be required if an athlete has any of the following symptoms or characteristics:</a:t>
            </a:r>
          </a:p>
        </p:txBody>
      </p:sp>
      <p:sp>
        <p:nvSpPr>
          <p:cNvPr id="4" name="Content Placeholder 2"/>
          <p:cNvSpPr txBox="1">
            <a:spLocks/>
          </p:cNvSpPr>
          <p:nvPr/>
        </p:nvSpPr>
        <p:spPr>
          <a:xfrm>
            <a:off x="153923" y="2578666"/>
            <a:ext cx="4463773" cy="4118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lvl="1"/>
            <a:r>
              <a:rPr lang="en-US" dirty="0" err="1"/>
              <a:t>Atlantoaxial</a:t>
            </a:r>
            <a:r>
              <a:rPr lang="en-US" dirty="0"/>
              <a:t> instability</a:t>
            </a:r>
          </a:p>
          <a:p>
            <a:pPr lvl="1"/>
            <a:r>
              <a:rPr lang="en-US" dirty="0"/>
              <a:t>Acute illness</a:t>
            </a:r>
          </a:p>
          <a:p>
            <a:pPr lvl="1"/>
            <a:r>
              <a:rPr lang="en-US" dirty="0"/>
              <a:t>Cardiovascular disease</a:t>
            </a:r>
          </a:p>
          <a:p>
            <a:pPr lvl="1"/>
            <a:r>
              <a:rPr lang="en-US" dirty="0"/>
              <a:t>Congenital heart disease</a:t>
            </a:r>
          </a:p>
          <a:p>
            <a:pPr lvl="1"/>
            <a:r>
              <a:rPr lang="en-US" dirty="0"/>
              <a:t>Detached retina or loss of one eye</a:t>
            </a:r>
          </a:p>
          <a:p>
            <a:pPr lvl="1"/>
            <a:r>
              <a:rPr lang="en-US" dirty="0"/>
              <a:t>Absence of a kidney</a:t>
            </a:r>
          </a:p>
          <a:p>
            <a:pPr lvl="1"/>
            <a:r>
              <a:rPr lang="en-US" dirty="0"/>
              <a:t>Enlarged liver</a:t>
            </a:r>
          </a:p>
          <a:p>
            <a:pPr lvl="1"/>
            <a:r>
              <a:rPr lang="en-US" dirty="0"/>
              <a:t>Musculoskeletal disorders</a:t>
            </a:r>
          </a:p>
          <a:p>
            <a:pPr lvl="1"/>
            <a:r>
              <a:rPr lang="en-US" dirty="0"/>
              <a:t>History of concussion</a:t>
            </a:r>
          </a:p>
          <a:p>
            <a:pPr lvl="1"/>
            <a:endParaRPr lang="en-US" dirty="0"/>
          </a:p>
        </p:txBody>
      </p:sp>
      <p:sp>
        <p:nvSpPr>
          <p:cNvPr id="5" name="Content Placeholder 2"/>
          <p:cNvSpPr txBox="1">
            <a:spLocks/>
          </p:cNvSpPr>
          <p:nvPr/>
        </p:nvSpPr>
        <p:spPr>
          <a:xfrm>
            <a:off x="4521494" y="2578666"/>
            <a:ext cx="4463773" cy="4118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lvl="1"/>
            <a:r>
              <a:rPr lang="en-US" dirty="0"/>
              <a:t>History of serious head or spine injury</a:t>
            </a:r>
          </a:p>
          <a:p>
            <a:pPr lvl="1"/>
            <a:r>
              <a:rPr lang="en-US" dirty="0"/>
              <a:t>Convulsive disorder</a:t>
            </a:r>
          </a:p>
          <a:p>
            <a:pPr lvl="1"/>
            <a:r>
              <a:rPr lang="en-US" dirty="0"/>
              <a:t>Respiratory insufficiency</a:t>
            </a:r>
          </a:p>
          <a:p>
            <a:pPr lvl="1"/>
            <a:r>
              <a:rPr lang="en-US" dirty="0"/>
              <a:t>Asthma, exercise-induced bronchi spasm</a:t>
            </a:r>
          </a:p>
          <a:p>
            <a:pPr lvl="1"/>
            <a:r>
              <a:rPr lang="en-US" dirty="0"/>
              <a:t>Skim disorders: boils, herpes, impetigo, scabies</a:t>
            </a:r>
          </a:p>
          <a:p>
            <a:pPr lvl="1"/>
            <a:r>
              <a:rPr lang="en-US" dirty="0"/>
              <a:t>Enlarged spleen</a:t>
            </a:r>
          </a:p>
          <a:p>
            <a:pPr lvl="1"/>
            <a:endParaRPr lang="en-US" dirty="0"/>
          </a:p>
        </p:txBody>
      </p:sp>
    </p:spTree>
    <p:extLst>
      <p:ext uri="{BB962C8B-B14F-4D97-AF65-F5344CB8AC3E}">
        <p14:creationId xmlns:p14="http://schemas.microsoft.com/office/powerpoint/2010/main" val="24554014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Warm-up</a:t>
            </a:r>
          </a:p>
        </p:txBody>
      </p:sp>
      <p:sp>
        <p:nvSpPr>
          <p:cNvPr id="3" name="Content Placeholder 2"/>
          <p:cNvSpPr>
            <a:spLocks noGrp="1"/>
          </p:cNvSpPr>
          <p:nvPr>
            <p:ph idx="1"/>
          </p:nvPr>
        </p:nvSpPr>
        <p:spPr>
          <a:xfrm>
            <a:off x="173163" y="1752600"/>
            <a:ext cx="8735141" cy="4848015"/>
          </a:xfrm>
        </p:spPr>
        <p:txBody>
          <a:bodyPr>
            <a:noAutofit/>
          </a:bodyPr>
          <a:lstStyle/>
          <a:p>
            <a:r>
              <a:rPr lang="en-US" sz="2800" dirty="0"/>
              <a:t>Warm-up activities should be:</a:t>
            </a:r>
          </a:p>
          <a:p>
            <a:pPr lvl="1"/>
            <a:r>
              <a:rPr lang="en-US" sz="2400" dirty="0"/>
              <a:t>Included prior to gymnastics training</a:t>
            </a:r>
          </a:p>
          <a:p>
            <a:pPr lvl="1"/>
            <a:r>
              <a:rPr lang="en-US" sz="2400" dirty="0"/>
              <a:t>Tailored to meet the demands of the subsequent exercises</a:t>
            </a:r>
          </a:p>
          <a:p>
            <a:r>
              <a:rPr lang="en-US" sz="2800" dirty="0"/>
              <a:t>Warm-up Tips:</a:t>
            </a:r>
          </a:p>
          <a:p>
            <a:pPr lvl="1"/>
            <a:r>
              <a:rPr lang="en-US" sz="2400" dirty="0"/>
              <a:t>General warm-up: first should include activities that increase the body temperature (e.g. running, aerobic activities, rope skipping, dance), then stretching or moving each body part through increasingly greater ranges of motion. </a:t>
            </a:r>
          </a:p>
          <a:p>
            <a:pPr lvl="1"/>
            <a:r>
              <a:rPr lang="en-US" sz="2400" dirty="0"/>
              <a:t>Specific warm-up: should involve skill or movement rehearsals. </a:t>
            </a:r>
          </a:p>
        </p:txBody>
      </p:sp>
    </p:spTree>
    <p:extLst>
      <p:ext uri="{BB962C8B-B14F-4D97-AF65-F5344CB8AC3E}">
        <p14:creationId xmlns:p14="http://schemas.microsoft.com/office/powerpoint/2010/main" val="42033797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Gymnastics Fitness</a:t>
            </a:r>
          </a:p>
        </p:txBody>
      </p:sp>
      <p:sp>
        <p:nvSpPr>
          <p:cNvPr id="3" name="Content Placeholder 2"/>
          <p:cNvSpPr>
            <a:spLocks noGrp="1"/>
          </p:cNvSpPr>
          <p:nvPr>
            <p:ph sz="half" idx="1"/>
          </p:nvPr>
        </p:nvSpPr>
        <p:spPr>
          <a:xfrm>
            <a:off x="173164" y="1719071"/>
            <a:ext cx="2866819" cy="4997006"/>
          </a:xfrm>
        </p:spPr>
        <p:txBody>
          <a:bodyPr/>
          <a:lstStyle/>
          <a:p>
            <a:r>
              <a:rPr lang="en-US" b="1" dirty="0">
                <a:solidFill>
                  <a:srgbClr val="800000"/>
                </a:solidFill>
              </a:rPr>
              <a:t>Cardio Respiratory Endurance</a:t>
            </a:r>
          </a:p>
          <a:p>
            <a:r>
              <a:rPr lang="en-US" dirty="0"/>
              <a:t>Muscular endurance</a:t>
            </a:r>
          </a:p>
          <a:p>
            <a:r>
              <a:rPr lang="en-US" dirty="0"/>
              <a:t>Muscular strength</a:t>
            </a:r>
          </a:p>
          <a:p>
            <a:r>
              <a:rPr lang="en-US" dirty="0"/>
              <a:t>Flexibility</a:t>
            </a:r>
          </a:p>
          <a:p>
            <a:r>
              <a:rPr lang="en-US" dirty="0"/>
              <a:t>Body Composition</a:t>
            </a:r>
          </a:p>
        </p:txBody>
      </p:sp>
      <p:sp>
        <p:nvSpPr>
          <p:cNvPr id="4" name="Content Placeholder 3"/>
          <p:cNvSpPr>
            <a:spLocks noGrp="1"/>
          </p:cNvSpPr>
          <p:nvPr>
            <p:ph sz="half" idx="2"/>
          </p:nvPr>
        </p:nvSpPr>
        <p:spPr>
          <a:xfrm>
            <a:off x="3174665" y="1719071"/>
            <a:ext cx="5829841" cy="4997006"/>
          </a:xfrm>
        </p:spPr>
        <p:txBody>
          <a:bodyPr/>
          <a:lstStyle/>
          <a:p>
            <a:r>
              <a:rPr lang="en-US" b="1" dirty="0"/>
              <a:t>Cardio-respiratory endurance:</a:t>
            </a:r>
          </a:p>
          <a:p>
            <a:pPr lvl="1"/>
            <a:r>
              <a:rPr lang="en-US" dirty="0"/>
              <a:t>Ability to do moderately strenuous activity over a period of time.</a:t>
            </a:r>
          </a:p>
          <a:p>
            <a:pPr lvl="1"/>
            <a:r>
              <a:rPr lang="en-US" dirty="0"/>
              <a:t>Reflects how well the heart and lungs work together to supply oxygen to the body during exertion.</a:t>
            </a:r>
          </a:p>
        </p:txBody>
      </p:sp>
    </p:spTree>
    <p:extLst>
      <p:ext uri="{BB962C8B-B14F-4D97-AF65-F5344CB8AC3E}">
        <p14:creationId xmlns:p14="http://schemas.microsoft.com/office/powerpoint/2010/main" val="27808207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Gymnastics Fitness</a:t>
            </a:r>
          </a:p>
        </p:txBody>
      </p:sp>
      <p:sp>
        <p:nvSpPr>
          <p:cNvPr id="3" name="Content Placeholder 2"/>
          <p:cNvSpPr>
            <a:spLocks noGrp="1"/>
          </p:cNvSpPr>
          <p:nvPr>
            <p:ph sz="half" idx="1"/>
          </p:nvPr>
        </p:nvSpPr>
        <p:spPr>
          <a:xfrm>
            <a:off x="173164" y="1719071"/>
            <a:ext cx="2866819" cy="4997006"/>
          </a:xfrm>
        </p:spPr>
        <p:txBody>
          <a:bodyPr/>
          <a:lstStyle/>
          <a:p>
            <a:r>
              <a:rPr lang="en-US" dirty="0"/>
              <a:t>Cardio Respiratory Endurance</a:t>
            </a:r>
          </a:p>
          <a:p>
            <a:r>
              <a:rPr lang="en-US" b="1" dirty="0">
                <a:solidFill>
                  <a:srgbClr val="800000"/>
                </a:solidFill>
              </a:rPr>
              <a:t>Muscular endurance</a:t>
            </a:r>
          </a:p>
          <a:p>
            <a:r>
              <a:rPr lang="en-US" dirty="0"/>
              <a:t>Muscular strength</a:t>
            </a:r>
          </a:p>
          <a:p>
            <a:r>
              <a:rPr lang="en-US" dirty="0"/>
              <a:t>Flexibility</a:t>
            </a:r>
          </a:p>
          <a:p>
            <a:r>
              <a:rPr lang="en-US" dirty="0"/>
              <a:t>Body Composition</a:t>
            </a:r>
          </a:p>
        </p:txBody>
      </p:sp>
      <p:sp>
        <p:nvSpPr>
          <p:cNvPr id="4" name="Content Placeholder 3"/>
          <p:cNvSpPr>
            <a:spLocks noGrp="1"/>
          </p:cNvSpPr>
          <p:nvPr>
            <p:ph sz="half" idx="2"/>
          </p:nvPr>
        </p:nvSpPr>
        <p:spPr>
          <a:xfrm>
            <a:off x="3174665" y="1719071"/>
            <a:ext cx="5829841" cy="2783972"/>
          </a:xfrm>
        </p:spPr>
        <p:txBody>
          <a:bodyPr/>
          <a:lstStyle/>
          <a:p>
            <a:r>
              <a:rPr lang="en-US" b="1" dirty="0"/>
              <a:t>Muscular endurance:</a:t>
            </a:r>
          </a:p>
          <a:p>
            <a:pPr lvl="1"/>
            <a:r>
              <a:rPr lang="en-US" dirty="0"/>
              <a:t>Ability to do moderately ability to hold a particular position for a sustained period of time, or</a:t>
            </a:r>
          </a:p>
          <a:p>
            <a:pPr lvl="1"/>
            <a:r>
              <a:rPr lang="en-US" dirty="0"/>
              <a:t>Ability to repeat a movement many times. </a:t>
            </a:r>
          </a:p>
        </p:txBody>
      </p:sp>
      <p:pic>
        <p:nvPicPr>
          <p:cNvPr id="5" name="Picture 4"/>
          <p:cNvPicPr>
            <a:picLocks noChangeAspect="1"/>
          </p:cNvPicPr>
          <p:nvPr/>
        </p:nvPicPr>
        <p:blipFill rotWithShape="1">
          <a:blip r:embed="rId2"/>
          <a:srcRect t="60536"/>
          <a:stretch/>
        </p:blipFill>
        <p:spPr>
          <a:xfrm>
            <a:off x="3606800" y="4503043"/>
            <a:ext cx="5080000" cy="2004783"/>
          </a:xfrm>
          <a:prstGeom prst="rect">
            <a:avLst/>
          </a:prstGeom>
        </p:spPr>
      </p:pic>
    </p:spTree>
    <p:extLst>
      <p:ext uri="{BB962C8B-B14F-4D97-AF65-F5344CB8AC3E}">
        <p14:creationId xmlns:p14="http://schemas.microsoft.com/office/powerpoint/2010/main" val="42536384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Gymnastics Fitness</a:t>
            </a:r>
          </a:p>
        </p:txBody>
      </p:sp>
      <p:sp>
        <p:nvSpPr>
          <p:cNvPr id="3" name="Content Placeholder 2"/>
          <p:cNvSpPr>
            <a:spLocks noGrp="1"/>
          </p:cNvSpPr>
          <p:nvPr>
            <p:ph sz="half" idx="1"/>
          </p:nvPr>
        </p:nvSpPr>
        <p:spPr>
          <a:xfrm>
            <a:off x="173164" y="1719071"/>
            <a:ext cx="2866819" cy="4997006"/>
          </a:xfrm>
        </p:spPr>
        <p:txBody>
          <a:bodyPr>
            <a:normAutofit lnSpcReduction="10000"/>
          </a:bodyPr>
          <a:lstStyle/>
          <a:p>
            <a:r>
              <a:rPr lang="en-US" dirty="0"/>
              <a:t>Cardio Respiratory Endurance</a:t>
            </a:r>
          </a:p>
          <a:p>
            <a:r>
              <a:rPr lang="en-US" dirty="0">
                <a:solidFill>
                  <a:srgbClr val="564B3C"/>
                </a:solidFill>
              </a:rPr>
              <a:t>Muscular endurance</a:t>
            </a:r>
          </a:p>
          <a:p>
            <a:r>
              <a:rPr lang="en-US" b="1" dirty="0">
                <a:solidFill>
                  <a:srgbClr val="800000"/>
                </a:solidFill>
              </a:rPr>
              <a:t>Muscular strength</a:t>
            </a:r>
          </a:p>
          <a:p>
            <a:r>
              <a:rPr lang="en-US" dirty="0"/>
              <a:t>Flexibility</a:t>
            </a:r>
          </a:p>
          <a:p>
            <a:r>
              <a:rPr lang="en-US" dirty="0"/>
              <a:t>Body Composition</a:t>
            </a:r>
          </a:p>
        </p:txBody>
      </p:sp>
      <p:sp>
        <p:nvSpPr>
          <p:cNvPr id="4" name="Content Placeholder 3"/>
          <p:cNvSpPr>
            <a:spLocks noGrp="1"/>
          </p:cNvSpPr>
          <p:nvPr>
            <p:ph sz="half" idx="2"/>
          </p:nvPr>
        </p:nvSpPr>
        <p:spPr>
          <a:xfrm>
            <a:off x="2809099" y="1719071"/>
            <a:ext cx="6195408" cy="2783972"/>
          </a:xfrm>
        </p:spPr>
        <p:txBody>
          <a:bodyPr>
            <a:normAutofit lnSpcReduction="10000"/>
          </a:bodyPr>
          <a:lstStyle/>
          <a:p>
            <a:r>
              <a:rPr lang="en-US" b="1" dirty="0"/>
              <a:t>Muscular strength:</a:t>
            </a:r>
          </a:p>
          <a:p>
            <a:pPr lvl="1"/>
            <a:r>
              <a:rPr lang="en-US" dirty="0"/>
              <a:t>Ability to exert maximum force, such as lifting the heaviest weight possible, one time</a:t>
            </a:r>
          </a:p>
          <a:p>
            <a:pPr lvl="1"/>
            <a:r>
              <a:rPr lang="en-US" dirty="0"/>
              <a:t>Possible to have muscular strength in one area (i.e., arms) while lacking in another area (i.e. legs)</a:t>
            </a:r>
          </a:p>
        </p:txBody>
      </p:sp>
      <p:pic>
        <p:nvPicPr>
          <p:cNvPr id="6" name="Picture 5"/>
          <p:cNvPicPr>
            <a:picLocks noChangeAspect="1"/>
          </p:cNvPicPr>
          <p:nvPr/>
        </p:nvPicPr>
        <p:blipFill rotWithShape="1">
          <a:blip r:embed="rId2"/>
          <a:srcRect t="13084"/>
          <a:stretch/>
        </p:blipFill>
        <p:spPr>
          <a:xfrm>
            <a:off x="3551992" y="4503043"/>
            <a:ext cx="3817081" cy="2214543"/>
          </a:xfrm>
          <a:prstGeom prst="rect">
            <a:avLst/>
          </a:prstGeom>
        </p:spPr>
      </p:pic>
    </p:spTree>
    <p:extLst>
      <p:ext uri="{BB962C8B-B14F-4D97-AF65-F5344CB8AC3E}">
        <p14:creationId xmlns:p14="http://schemas.microsoft.com/office/powerpoint/2010/main" val="2242928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Gymnastics Fitness</a:t>
            </a:r>
          </a:p>
        </p:txBody>
      </p:sp>
      <p:sp>
        <p:nvSpPr>
          <p:cNvPr id="3" name="Content Placeholder 2"/>
          <p:cNvSpPr>
            <a:spLocks noGrp="1"/>
          </p:cNvSpPr>
          <p:nvPr>
            <p:ph sz="half" idx="1"/>
          </p:nvPr>
        </p:nvSpPr>
        <p:spPr>
          <a:xfrm>
            <a:off x="173164" y="1719071"/>
            <a:ext cx="2866819" cy="4997006"/>
          </a:xfrm>
        </p:spPr>
        <p:txBody>
          <a:bodyPr>
            <a:normAutofit/>
          </a:bodyPr>
          <a:lstStyle/>
          <a:p>
            <a:r>
              <a:rPr lang="en-US" dirty="0"/>
              <a:t>Cardio Respiratory Endurance</a:t>
            </a:r>
          </a:p>
          <a:p>
            <a:r>
              <a:rPr lang="en-US" dirty="0">
                <a:solidFill>
                  <a:srgbClr val="564B3C"/>
                </a:solidFill>
              </a:rPr>
              <a:t>Muscular endurance</a:t>
            </a:r>
          </a:p>
          <a:p>
            <a:r>
              <a:rPr lang="en-US" dirty="0"/>
              <a:t>Muscular strength</a:t>
            </a:r>
          </a:p>
          <a:p>
            <a:r>
              <a:rPr lang="en-US" b="1" dirty="0">
                <a:solidFill>
                  <a:srgbClr val="800000"/>
                </a:solidFill>
              </a:rPr>
              <a:t>Flexibility</a:t>
            </a:r>
          </a:p>
          <a:p>
            <a:r>
              <a:rPr lang="en-US" dirty="0"/>
              <a:t>Body Composition</a:t>
            </a:r>
          </a:p>
        </p:txBody>
      </p:sp>
      <p:sp>
        <p:nvSpPr>
          <p:cNvPr id="4" name="Content Placeholder 3"/>
          <p:cNvSpPr>
            <a:spLocks noGrp="1"/>
          </p:cNvSpPr>
          <p:nvPr>
            <p:ph sz="half" idx="2"/>
          </p:nvPr>
        </p:nvSpPr>
        <p:spPr>
          <a:xfrm>
            <a:off x="2809099" y="1719071"/>
            <a:ext cx="6195408" cy="2014221"/>
          </a:xfrm>
        </p:spPr>
        <p:txBody>
          <a:bodyPr>
            <a:normAutofit/>
          </a:bodyPr>
          <a:lstStyle/>
          <a:p>
            <a:r>
              <a:rPr lang="en-US" b="1" dirty="0"/>
              <a:t>Flexibility:</a:t>
            </a:r>
          </a:p>
          <a:p>
            <a:pPr lvl="1"/>
            <a:r>
              <a:rPr lang="en-US" dirty="0"/>
              <a:t>Ability to move a joint through its full range of motion</a:t>
            </a:r>
          </a:p>
          <a:p>
            <a:pPr lvl="1"/>
            <a:r>
              <a:rPr lang="en-US" dirty="0"/>
              <a:t>Elasticity of the muscle</a:t>
            </a:r>
          </a:p>
        </p:txBody>
      </p:sp>
      <p:pic>
        <p:nvPicPr>
          <p:cNvPr id="5" name="Picture 4"/>
          <p:cNvPicPr>
            <a:picLocks noChangeAspect="1"/>
          </p:cNvPicPr>
          <p:nvPr/>
        </p:nvPicPr>
        <p:blipFill rotWithShape="1">
          <a:blip r:embed="rId2"/>
          <a:srcRect t="28373" b="11622"/>
          <a:stretch/>
        </p:blipFill>
        <p:spPr>
          <a:xfrm>
            <a:off x="6121400" y="4578611"/>
            <a:ext cx="2565400" cy="1905135"/>
          </a:xfrm>
          <a:prstGeom prst="rect">
            <a:avLst/>
          </a:prstGeom>
        </p:spPr>
      </p:pic>
      <p:pic>
        <p:nvPicPr>
          <p:cNvPr id="7" name="Picture 6"/>
          <p:cNvPicPr>
            <a:picLocks noChangeAspect="1"/>
          </p:cNvPicPr>
          <p:nvPr/>
        </p:nvPicPr>
        <p:blipFill>
          <a:blip r:embed="rId3"/>
          <a:stretch>
            <a:fillRect/>
          </a:stretch>
        </p:blipFill>
        <p:spPr>
          <a:xfrm>
            <a:off x="3039983" y="4578611"/>
            <a:ext cx="3039983" cy="2025389"/>
          </a:xfrm>
          <a:prstGeom prst="rect">
            <a:avLst/>
          </a:prstGeom>
        </p:spPr>
      </p:pic>
    </p:spTree>
    <p:extLst>
      <p:ext uri="{BB962C8B-B14F-4D97-AF65-F5344CB8AC3E}">
        <p14:creationId xmlns:p14="http://schemas.microsoft.com/office/powerpoint/2010/main" val="6791231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Gymnastics Fitness</a:t>
            </a:r>
          </a:p>
        </p:txBody>
      </p:sp>
      <p:sp>
        <p:nvSpPr>
          <p:cNvPr id="3" name="Content Placeholder 2"/>
          <p:cNvSpPr>
            <a:spLocks noGrp="1"/>
          </p:cNvSpPr>
          <p:nvPr>
            <p:ph sz="half" idx="1"/>
          </p:nvPr>
        </p:nvSpPr>
        <p:spPr>
          <a:xfrm>
            <a:off x="173164" y="1719071"/>
            <a:ext cx="2866819" cy="4997006"/>
          </a:xfrm>
        </p:spPr>
        <p:txBody>
          <a:bodyPr>
            <a:normAutofit/>
          </a:bodyPr>
          <a:lstStyle/>
          <a:p>
            <a:r>
              <a:rPr lang="en-US" dirty="0"/>
              <a:t>Cardio Respiratory Endurance</a:t>
            </a:r>
          </a:p>
          <a:p>
            <a:r>
              <a:rPr lang="en-US" dirty="0">
                <a:solidFill>
                  <a:srgbClr val="564B3C"/>
                </a:solidFill>
              </a:rPr>
              <a:t>Muscular endurance</a:t>
            </a:r>
          </a:p>
          <a:p>
            <a:r>
              <a:rPr lang="en-US" dirty="0"/>
              <a:t>Muscular strength</a:t>
            </a:r>
          </a:p>
          <a:p>
            <a:r>
              <a:rPr lang="en-US" dirty="0">
                <a:solidFill>
                  <a:srgbClr val="564B3C"/>
                </a:solidFill>
              </a:rPr>
              <a:t>Flexibility</a:t>
            </a:r>
          </a:p>
          <a:p>
            <a:r>
              <a:rPr lang="en-US" b="1" dirty="0">
                <a:solidFill>
                  <a:srgbClr val="800000"/>
                </a:solidFill>
              </a:rPr>
              <a:t>Body Composition</a:t>
            </a:r>
          </a:p>
        </p:txBody>
      </p:sp>
      <p:sp>
        <p:nvSpPr>
          <p:cNvPr id="4" name="Content Placeholder 3"/>
          <p:cNvSpPr>
            <a:spLocks noGrp="1"/>
          </p:cNvSpPr>
          <p:nvPr>
            <p:ph sz="half" idx="2"/>
          </p:nvPr>
        </p:nvSpPr>
        <p:spPr>
          <a:xfrm>
            <a:off x="2809099" y="1719071"/>
            <a:ext cx="6195408" cy="3823136"/>
          </a:xfrm>
        </p:spPr>
        <p:txBody>
          <a:bodyPr>
            <a:normAutofit/>
          </a:bodyPr>
          <a:lstStyle/>
          <a:p>
            <a:r>
              <a:rPr lang="en-US" b="1" dirty="0"/>
              <a:t>Body Composition:</a:t>
            </a:r>
          </a:p>
          <a:p>
            <a:pPr lvl="1">
              <a:lnSpc>
                <a:spcPct val="140000"/>
              </a:lnSpc>
            </a:pPr>
            <a:r>
              <a:rPr lang="en-US" dirty="0"/>
              <a:t>Proportion of fat in the body compared to bone and muscle</a:t>
            </a:r>
          </a:p>
          <a:p>
            <a:pPr lvl="1">
              <a:lnSpc>
                <a:spcPct val="140000"/>
              </a:lnSpc>
            </a:pPr>
            <a:r>
              <a:rPr lang="en-US" dirty="0"/>
              <a:t>Does not refer to an individuals weight in pounds or figure</a:t>
            </a:r>
          </a:p>
        </p:txBody>
      </p:sp>
    </p:spTree>
    <p:extLst>
      <p:ext uri="{BB962C8B-B14F-4D97-AF65-F5344CB8AC3E}">
        <p14:creationId xmlns:p14="http://schemas.microsoft.com/office/powerpoint/2010/main" val="6442178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94" t="12062" r="13831" b="5205"/>
          <a:stretch/>
        </p:blipFill>
        <p:spPr>
          <a:xfrm>
            <a:off x="5975876" y="1616479"/>
            <a:ext cx="2884085" cy="3040514"/>
          </a:xfrm>
          <a:prstGeom prst="rect">
            <a:avLst/>
          </a:prstGeom>
        </p:spPr>
      </p:pic>
      <p:sp>
        <p:nvSpPr>
          <p:cNvPr id="2" name="Title 1"/>
          <p:cNvSpPr>
            <a:spLocks noGrp="1"/>
          </p:cNvSpPr>
          <p:nvPr>
            <p:ph type="title"/>
          </p:nvPr>
        </p:nvSpPr>
        <p:spPr/>
        <p:txBody>
          <a:bodyPr/>
          <a:lstStyle/>
          <a:p>
            <a:r>
              <a:rPr lang="en-US" dirty="0"/>
              <a:t>Gymnastics Fitness: In Depth</a:t>
            </a:r>
          </a:p>
        </p:txBody>
      </p:sp>
      <p:sp>
        <p:nvSpPr>
          <p:cNvPr id="3" name="Content Placeholder 2"/>
          <p:cNvSpPr>
            <a:spLocks noGrp="1"/>
          </p:cNvSpPr>
          <p:nvPr>
            <p:ph idx="1"/>
          </p:nvPr>
        </p:nvSpPr>
        <p:spPr>
          <a:xfrm>
            <a:off x="173163" y="1616478"/>
            <a:ext cx="8812103" cy="5080356"/>
          </a:xfrm>
        </p:spPr>
        <p:txBody>
          <a:bodyPr/>
          <a:lstStyle/>
          <a:p>
            <a:r>
              <a:rPr lang="en-US" dirty="0"/>
              <a:t>Fitness areas related to injury:</a:t>
            </a:r>
          </a:p>
          <a:p>
            <a:pPr lvl="1"/>
            <a:r>
              <a:rPr lang="en-US" dirty="0"/>
              <a:t>Excessive flexibility</a:t>
            </a:r>
          </a:p>
          <a:p>
            <a:pPr lvl="1"/>
            <a:r>
              <a:rPr lang="en-US" dirty="0"/>
              <a:t>Inadequate flexibility</a:t>
            </a:r>
          </a:p>
          <a:p>
            <a:pPr lvl="1"/>
            <a:r>
              <a:rPr lang="en-US" dirty="0"/>
              <a:t>Insufficient strength</a:t>
            </a:r>
          </a:p>
          <a:p>
            <a:pPr lvl="1"/>
            <a:r>
              <a:rPr lang="en-US" dirty="0"/>
              <a:t>Fatigue – lack of muscular endurance                                               and strength</a:t>
            </a:r>
          </a:p>
          <a:p>
            <a:pPr marL="411480" lvl="1" indent="0">
              <a:buNone/>
            </a:pPr>
            <a:endParaRPr lang="en-US" dirty="0"/>
          </a:p>
          <a:p>
            <a:pPr marL="411480" lvl="1" indent="0">
              <a:buNone/>
            </a:pPr>
            <a:endParaRPr lang="en-US" dirty="0"/>
          </a:p>
          <a:p>
            <a:r>
              <a:rPr lang="en-US" dirty="0"/>
              <a:t>Poor posture is also a risk factor for gymnastics injury. Poor posture can result from muscular weakness, deformity, fatigue, incorrect training and laziness. </a:t>
            </a:r>
          </a:p>
        </p:txBody>
      </p:sp>
    </p:spTree>
    <p:extLst>
      <p:ext uri="{BB962C8B-B14F-4D97-AF65-F5344CB8AC3E}">
        <p14:creationId xmlns:p14="http://schemas.microsoft.com/office/powerpoint/2010/main" val="41455974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Nutrition</a:t>
            </a:r>
          </a:p>
        </p:txBody>
      </p:sp>
      <p:sp>
        <p:nvSpPr>
          <p:cNvPr id="3" name="Content Placeholder 2"/>
          <p:cNvSpPr>
            <a:spLocks noGrp="1"/>
          </p:cNvSpPr>
          <p:nvPr>
            <p:ph idx="1"/>
          </p:nvPr>
        </p:nvSpPr>
        <p:spPr>
          <a:xfrm>
            <a:off x="457200" y="1752600"/>
            <a:ext cx="8229600" cy="2615737"/>
          </a:xfrm>
        </p:spPr>
        <p:txBody>
          <a:bodyPr/>
          <a:lstStyle/>
          <a:p>
            <a:r>
              <a:rPr lang="en-US" dirty="0"/>
              <a:t>The type, amount, composition and timing of food intake can affect performance, recovery from exercise, body weight and composition, as well as overall health. </a:t>
            </a:r>
          </a:p>
          <a:p>
            <a:endParaRPr lang="en-US" dirty="0"/>
          </a:p>
          <a:p>
            <a:r>
              <a:rPr lang="en-US" b="1" dirty="0">
                <a:solidFill>
                  <a:srgbClr val="000090"/>
                </a:solidFill>
              </a:rPr>
              <a:t>Nutrients</a:t>
            </a:r>
            <a:r>
              <a:rPr lang="en-US" dirty="0"/>
              <a:t>+ </a:t>
            </a:r>
            <a:r>
              <a:rPr lang="en-US" b="1" dirty="0">
                <a:solidFill>
                  <a:srgbClr val="000090"/>
                </a:solidFill>
              </a:rPr>
              <a:t>Hydration</a:t>
            </a:r>
            <a:r>
              <a:rPr lang="en-US" dirty="0"/>
              <a:t> = </a:t>
            </a:r>
            <a:r>
              <a:rPr lang="en-US" b="1" dirty="0">
                <a:solidFill>
                  <a:srgbClr val="800000"/>
                </a:solidFill>
              </a:rPr>
              <a:t>Nutritional Fitness</a:t>
            </a:r>
          </a:p>
        </p:txBody>
      </p:sp>
      <p:pic>
        <p:nvPicPr>
          <p:cNvPr id="4" name="Picture 3"/>
          <p:cNvPicPr>
            <a:picLocks noChangeAspect="1"/>
          </p:cNvPicPr>
          <p:nvPr/>
        </p:nvPicPr>
        <p:blipFill>
          <a:blip r:embed="rId2"/>
          <a:stretch>
            <a:fillRect/>
          </a:stretch>
        </p:blipFill>
        <p:spPr>
          <a:xfrm>
            <a:off x="6387810" y="4337220"/>
            <a:ext cx="2667017" cy="2424561"/>
          </a:xfrm>
          <a:prstGeom prst="rect">
            <a:avLst/>
          </a:prstGeom>
        </p:spPr>
      </p:pic>
      <p:pic>
        <p:nvPicPr>
          <p:cNvPr id="5" name="Picture 4"/>
          <p:cNvPicPr>
            <a:picLocks noChangeAspect="1"/>
          </p:cNvPicPr>
          <p:nvPr/>
        </p:nvPicPr>
        <p:blipFill>
          <a:blip r:embed="rId3"/>
          <a:stretch>
            <a:fillRect/>
          </a:stretch>
        </p:blipFill>
        <p:spPr>
          <a:xfrm>
            <a:off x="109327" y="4337220"/>
            <a:ext cx="6278479" cy="2424561"/>
          </a:xfrm>
          <a:prstGeom prst="rect">
            <a:avLst/>
          </a:prstGeom>
        </p:spPr>
      </p:pic>
    </p:spTree>
    <p:extLst>
      <p:ext uri="{BB962C8B-B14F-4D97-AF65-F5344CB8AC3E}">
        <p14:creationId xmlns:p14="http://schemas.microsoft.com/office/powerpoint/2010/main" val="9761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Risk involves danger, hazard, peril and chance</a:t>
            </a:r>
          </a:p>
        </p:txBody>
      </p:sp>
      <p:sp>
        <p:nvSpPr>
          <p:cNvPr id="4" name="Content Placeholder 3"/>
          <p:cNvSpPr>
            <a:spLocks noGrp="1"/>
          </p:cNvSpPr>
          <p:nvPr>
            <p:ph sz="half" idx="2"/>
          </p:nvPr>
        </p:nvSpPr>
        <p:spPr>
          <a:xfrm>
            <a:off x="223129" y="1722437"/>
            <a:ext cx="5269278" cy="4970387"/>
          </a:xfrm>
        </p:spPr>
        <p:txBody>
          <a:bodyPr/>
          <a:lstStyle/>
          <a:p>
            <a:pPr>
              <a:lnSpc>
                <a:spcPct val="200000"/>
              </a:lnSpc>
            </a:pPr>
            <a:r>
              <a:rPr lang="en-US" dirty="0"/>
              <a:t>What things can happen?</a:t>
            </a:r>
          </a:p>
          <a:p>
            <a:pPr>
              <a:lnSpc>
                <a:spcPct val="200000"/>
              </a:lnSpc>
            </a:pPr>
            <a:r>
              <a:rPr lang="en-US" dirty="0"/>
              <a:t>What is the likelihood of them happening?</a:t>
            </a:r>
          </a:p>
          <a:p>
            <a:pPr>
              <a:lnSpc>
                <a:spcPct val="200000"/>
              </a:lnSpc>
            </a:pPr>
            <a:r>
              <a:rPr lang="en-US" dirty="0"/>
              <a:t>What is the consequence if they do happen?</a:t>
            </a:r>
          </a:p>
        </p:txBody>
      </p:sp>
      <p:sp>
        <p:nvSpPr>
          <p:cNvPr id="5" name="Text Placeholder 4"/>
          <p:cNvSpPr>
            <a:spLocks noGrp="1"/>
          </p:cNvSpPr>
          <p:nvPr>
            <p:ph type="body" sz="quarter" idx="3"/>
          </p:nvPr>
        </p:nvSpPr>
        <p:spPr>
          <a:xfrm>
            <a:off x="6007321" y="1722438"/>
            <a:ext cx="2679479" cy="1400880"/>
          </a:xfrm>
        </p:spPr>
        <p:txBody>
          <a:bodyPr/>
          <a:lstStyle/>
          <a:p>
            <a:r>
              <a:rPr lang="en-US" sz="3200" dirty="0"/>
              <a:t>Areas of Risk:</a:t>
            </a:r>
          </a:p>
        </p:txBody>
      </p:sp>
      <p:sp>
        <p:nvSpPr>
          <p:cNvPr id="6" name="Content Placeholder 5"/>
          <p:cNvSpPr>
            <a:spLocks noGrp="1"/>
          </p:cNvSpPr>
          <p:nvPr>
            <p:ph sz="quarter" idx="4"/>
          </p:nvPr>
        </p:nvSpPr>
        <p:spPr>
          <a:xfrm>
            <a:off x="6007321" y="3569506"/>
            <a:ext cx="2679479" cy="2556656"/>
          </a:xfrm>
        </p:spPr>
        <p:txBody>
          <a:bodyPr>
            <a:normAutofit/>
          </a:bodyPr>
          <a:lstStyle/>
          <a:p>
            <a:pPr algn="ctr"/>
            <a:r>
              <a:rPr lang="en-US" sz="3200" b="1" dirty="0">
                <a:solidFill>
                  <a:srgbClr val="FF0000"/>
                </a:solidFill>
              </a:rPr>
              <a:t>Injuries</a:t>
            </a:r>
          </a:p>
          <a:p>
            <a:pPr algn="ctr"/>
            <a:r>
              <a:rPr lang="en-US" sz="3200" b="1" dirty="0">
                <a:solidFill>
                  <a:srgbClr val="FF0000"/>
                </a:solidFill>
              </a:rPr>
              <a:t>Lawsuits</a:t>
            </a:r>
          </a:p>
        </p:txBody>
      </p:sp>
    </p:spTree>
    <p:extLst>
      <p:ext uri="{BB962C8B-B14F-4D97-AF65-F5344CB8AC3E}">
        <p14:creationId xmlns:p14="http://schemas.microsoft.com/office/powerpoint/2010/main" val="12671863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Nutrition: Female Athlete Triad</a:t>
            </a:r>
          </a:p>
        </p:txBody>
      </p:sp>
      <p:sp>
        <p:nvSpPr>
          <p:cNvPr id="3" name="Content Placeholder 2"/>
          <p:cNvSpPr>
            <a:spLocks noGrp="1"/>
          </p:cNvSpPr>
          <p:nvPr>
            <p:ph idx="1"/>
          </p:nvPr>
        </p:nvSpPr>
        <p:spPr>
          <a:xfrm>
            <a:off x="173163" y="1752600"/>
            <a:ext cx="8812103" cy="4944233"/>
          </a:xfrm>
        </p:spPr>
        <p:txBody>
          <a:bodyPr/>
          <a:lstStyle/>
          <a:p>
            <a:r>
              <a:rPr lang="en-US" dirty="0"/>
              <a:t>Female Athlete Triad (FAT) consists of:</a:t>
            </a:r>
          </a:p>
          <a:p>
            <a:pPr lvl="1"/>
            <a:r>
              <a:rPr lang="en-US" sz="2800" dirty="0"/>
              <a:t>Disordered eating:</a:t>
            </a:r>
          </a:p>
          <a:p>
            <a:pPr lvl="2"/>
            <a:r>
              <a:rPr lang="en-US" sz="2400" dirty="0"/>
              <a:t>Resulting in low energy availability</a:t>
            </a:r>
          </a:p>
          <a:p>
            <a:pPr lvl="1"/>
            <a:r>
              <a:rPr lang="en-US" sz="2800" dirty="0"/>
              <a:t>Amenorrhea:</a:t>
            </a:r>
          </a:p>
          <a:p>
            <a:pPr lvl="2"/>
            <a:r>
              <a:rPr lang="en-US" sz="2400" dirty="0"/>
              <a:t>Irregular or absent menstrual cycle</a:t>
            </a:r>
          </a:p>
          <a:p>
            <a:pPr lvl="1"/>
            <a:r>
              <a:rPr lang="en-US" sz="2800" dirty="0"/>
              <a:t>Osteoporosis:</a:t>
            </a:r>
          </a:p>
          <a:p>
            <a:pPr lvl="2"/>
            <a:r>
              <a:rPr lang="en-US" sz="2400" dirty="0"/>
              <a:t>Thinning and reduced bone density</a:t>
            </a:r>
          </a:p>
          <a:p>
            <a:r>
              <a:rPr lang="en-US" dirty="0"/>
              <a:t>Young females are susceptible to FAT. Men can also be at risk for disordered eating. Athletes should be assessed for these conditions at the pre-participation physical exam or annual health screening.</a:t>
            </a:r>
          </a:p>
          <a:p>
            <a:pPr lvl="2"/>
            <a:endParaRPr lang="en-US" dirty="0"/>
          </a:p>
        </p:txBody>
      </p:sp>
    </p:spTree>
    <p:extLst>
      <p:ext uri="{BB962C8B-B14F-4D97-AF65-F5344CB8AC3E}">
        <p14:creationId xmlns:p14="http://schemas.microsoft.com/office/powerpoint/2010/main" val="24690229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Eating Disorders</a:t>
            </a:r>
          </a:p>
        </p:txBody>
      </p:sp>
      <p:sp>
        <p:nvSpPr>
          <p:cNvPr id="3" name="Text Placeholder 2"/>
          <p:cNvSpPr>
            <a:spLocks noGrp="1"/>
          </p:cNvSpPr>
          <p:nvPr>
            <p:ph type="body" idx="1"/>
          </p:nvPr>
        </p:nvSpPr>
        <p:spPr/>
        <p:txBody>
          <a:bodyPr/>
          <a:lstStyle/>
          <a:p>
            <a:r>
              <a:rPr lang="en-US" dirty="0"/>
              <a:t>Anorexia Nervosa</a:t>
            </a:r>
          </a:p>
        </p:txBody>
      </p:sp>
      <p:sp>
        <p:nvSpPr>
          <p:cNvPr id="4" name="Content Placeholder 3"/>
          <p:cNvSpPr>
            <a:spLocks noGrp="1"/>
          </p:cNvSpPr>
          <p:nvPr>
            <p:ph sz="half" idx="2"/>
          </p:nvPr>
        </p:nvSpPr>
        <p:spPr/>
        <p:txBody>
          <a:bodyPr>
            <a:normAutofit lnSpcReduction="10000"/>
          </a:bodyPr>
          <a:lstStyle/>
          <a:p>
            <a:r>
              <a:rPr lang="en-US" dirty="0"/>
              <a:t>Is a condition where the gymnast becomes obsessed with body weight and food avoidance. Anorexics may employ secrecy, starvation, forced vomiting, laxatives, diuretics, diet pills, and/or compulsive exercise.</a:t>
            </a:r>
          </a:p>
        </p:txBody>
      </p:sp>
      <p:sp>
        <p:nvSpPr>
          <p:cNvPr id="5" name="Text Placeholder 4"/>
          <p:cNvSpPr>
            <a:spLocks noGrp="1"/>
          </p:cNvSpPr>
          <p:nvPr>
            <p:ph type="body" sz="quarter" idx="3"/>
          </p:nvPr>
        </p:nvSpPr>
        <p:spPr>
          <a:xfrm>
            <a:off x="134683" y="5956068"/>
            <a:ext cx="8869824" cy="760009"/>
          </a:xfrm>
        </p:spPr>
        <p:txBody>
          <a:bodyPr/>
          <a:lstStyle/>
          <a:p>
            <a:r>
              <a:rPr lang="en-US" dirty="0">
                <a:solidFill>
                  <a:srgbClr val="000090"/>
                </a:solidFill>
              </a:rPr>
              <a:t>Gymnastics professionals should NOT recommend unhealthy weight control practices!</a:t>
            </a:r>
          </a:p>
        </p:txBody>
      </p:sp>
      <p:sp>
        <p:nvSpPr>
          <p:cNvPr id="6" name="Content Placeholder 5"/>
          <p:cNvSpPr>
            <a:spLocks noGrp="1"/>
          </p:cNvSpPr>
          <p:nvPr>
            <p:ph sz="quarter" idx="4"/>
          </p:nvPr>
        </p:nvSpPr>
        <p:spPr/>
        <p:txBody>
          <a:bodyPr>
            <a:normAutofit fontScale="92500"/>
          </a:bodyPr>
          <a:lstStyle/>
          <a:p>
            <a:r>
              <a:rPr lang="en-US" dirty="0"/>
              <a:t>Refers to a constellation of symptoms, such as abnormal craving of food, secrecy, dramatic episodes of overeating, self-induced vomiting, lack of control with over-eating, and/or extreme concern about body size and shape</a:t>
            </a:r>
          </a:p>
        </p:txBody>
      </p:sp>
      <p:sp>
        <p:nvSpPr>
          <p:cNvPr id="7" name="Text Placeholder 4"/>
          <p:cNvSpPr txBox="1">
            <a:spLocks/>
          </p:cNvSpPr>
          <p:nvPr/>
        </p:nvSpPr>
        <p:spPr>
          <a:xfrm>
            <a:off x="4797425" y="1874838"/>
            <a:ext cx="4041775" cy="63976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9pPr>
          </a:lstStyle>
          <a:p>
            <a:r>
              <a:rPr lang="en-US"/>
              <a:t>Bulimia</a:t>
            </a:r>
            <a:endParaRPr lang="en-US" dirty="0"/>
          </a:p>
        </p:txBody>
      </p:sp>
    </p:spTree>
    <p:extLst>
      <p:ext uri="{BB962C8B-B14F-4D97-AF65-F5344CB8AC3E}">
        <p14:creationId xmlns:p14="http://schemas.microsoft.com/office/powerpoint/2010/main" val="39786966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Preparation</a:t>
            </a:r>
          </a:p>
        </p:txBody>
      </p:sp>
      <p:sp>
        <p:nvSpPr>
          <p:cNvPr id="3" name="Content Placeholder 2"/>
          <p:cNvSpPr>
            <a:spLocks noGrp="1"/>
          </p:cNvSpPr>
          <p:nvPr>
            <p:ph idx="1"/>
          </p:nvPr>
        </p:nvSpPr>
        <p:spPr>
          <a:xfrm>
            <a:off x="173164" y="1752600"/>
            <a:ext cx="8773622" cy="4963477"/>
          </a:xfrm>
        </p:spPr>
        <p:txBody>
          <a:bodyPr>
            <a:normAutofit/>
          </a:bodyPr>
          <a:lstStyle/>
          <a:p>
            <a:r>
              <a:rPr lang="en-US" sz="2800" b="1" dirty="0">
                <a:solidFill>
                  <a:srgbClr val="800000"/>
                </a:solidFill>
              </a:rPr>
              <a:t>Technique Tips:</a:t>
            </a:r>
          </a:p>
          <a:p>
            <a:pPr lvl="1"/>
            <a:r>
              <a:rPr lang="en-US" sz="2400" dirty="0"/>
              <a:t>Techniques can be taught using pictures, demonstrations, videos, drawings, verbal descriptions / directions, and/or lead-up progressions</a:t>
            </a:r>
          </a:p>
          <a:p>
            <a:pPr lvl="1"/>
            <a:r>
              <a:rPr lang="en-US" sz="2400" dirty="0"/>
              <a:t>Technique is solidified through repetitive performances</a:t>
            </a:r>
          </a:p>
          <a:p>
            <a:pPr lvl="1"/>
            <a:r>
              <a:rPr lang="en-US" sz="2400" dirty="0"/>
              <a:t>Proper techniques should develop into habit through continued practice. </a:t>
            </a:r>
          </a:p>
          <a:p>
            <a:r>
              <a:rPr lang="en-US" dirty="0">
                <a:solidFill>
                  <a:srgbClr val="000090"/>
                </a:solidFill>
              </a:rPr>
              <a:t>Fatigue is a risk factor for technical errors, which cause a deterioration in performance, altered load characteristics on the body, and the potential for injury. </a:t>
            </a:r>
          </a:p>
        </p:txBody>
      </p:sp>
    </p:spTree>
    <p:extLst>
      <p:ext uri="{BB962C8B-B14F-4D97-AF65-F5344CB8AC3E}">
        <p14:creationId xmlns:p14="http://schemas.microsoft.com/office/powerpoint/2010/main" val="13863026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Landing &amp; Falling</a:t>
            </a:r>
          </a:p>
        </p:txBody>
      </p:sp>
      <p:sp>
        <p:nvSpPr>
          <p:cNvPr id="3" name="Text Placeholder 2"/>
          <p:cNvSpPr>
            <a:spLocks noGrp="1"/>
          </p:cNvSpPr>
          <p:nvPr>
            <p:ph type="body" idx="1"/>
          </p:nvPr>
        </p:nvSpPr>
        <p:spPr>
          <a:xfrm>
            <a:off x="426128" y="1722438"/>
            <a:ext cx="4040188" cy="471352"/>
          </a:xfrm>
        </p:spPr>
        <p:txBody>
          <a:bodyPr/>
          <a:lstStyle/>
          <a:p>
            <a:r>
              <a:rPr lang="en-US" dirty="0"/>
              <a:t>Landings</a:t>
            </a:r>
          </a:p>
        </p:txBody>
      </p:sp>
      <p:sp>
        <p:nvSpPr>
          <p:cNvPr id="4" name="Content Placeholder 3"/>
          <p:cNvSpPr>
            <a:spLocks noGrp="1"/>
          </p:cNvSpPr>
          <p:nvPr>
            <p:ph sz="half" idx="2"/>
          </p:nvPr>
        </p:nvSpPr>
        <p:spPr>
          <a:xfrm>
            <a:off x="153923" y="2193790"/>
            <a:ext cx="4312393" cy="4503042"/>
          </a:xfrm>
        </p:spPr>
        <p:txBody>
          <a:bodyPr/>
          <a:lstStyle/>
          <a:p>
            <a:r>
              <a:rPr lang="en-US" dirty="0"/>
              <a:t>Proper landing technique helps to dissipate the forces of landing impacts. A safe landing position should become a habit or natural position for all gymnasts.</a:t>
            </a:r>
          </a:p>
        </p:txBody>
      </p:sp>
      <p:sp>
        <p:nvSpPr>
          <p:cNvPr id="5" name="Text Placeholder 4"/>
          <p:cNvSpPr>
            <a:spLocks noGrp="1"/>
          </p:cNvSpPr>
          <p:nvPr>
            <p:ph type="body" sz="quarter" idx="3"/>
          </p:nvPr>
        </p:nvSpPr>
        <p:spPr>
          <a:xfrm>
            <a:off x="4645025" y="1722438"/>
            <a:ext cx="4041775" cy="471352"/>
          </a:xfrm>
        </p:spPr>
        <p:txBody>
          <a:bodyPr/>
          <a:lstStyle/>
          <a:p>
            <a:r>
              <a:rPr lang="en-US" dirty="0"/>
              <a:t>Learning to Fall:</a:t>
            </a:r>
          </a:p>
        </p:txBody>
      </p:sp>
      <p:sp>
        <p:nvSpPr>
          <p:cNvPr id="6" name="Content Placeholder 5"/>
          <p:cNvSpPr>
            <a:spLocks noGrp="1"/>
          </p:cNvSpPr>
          <p:nvPr>
            <p:ph sz="quarter" idx="4"/>
          </p:nvPr>
        </p:nvSpPr>
        <p:spPr>
          <a:xfrm>
            <a:off x="4645025" y="2193789"/>
            <a:ext cx="4340242" cy="4503043"/>
          </a:xfrm>
        </p:spPr>
        <p:txBody>
          <a:bodyPr>
            <a:normAutofit fontScale="92500"/>
          </a:bodyPr>
          <a:lstStyle/>
          <a:p>
            <a:r>
              <a:rPr lang="en-US" dirty="0"/>
              <a:t>One of the major benefits of gymnastics instruction for gymnasts and non-gymnasts is learning to fall and avoiding injury by </a:t>
            </a:r>
            <a:r>
              <a:rPr lang="en-US" b="1" dirty="0">
                <a:solidFill>
                  <a:srgbClr val="800000"/>
                </a:solidFill>
              </a:rPr>
              <a:t>falling skillfully</a:t>
            </a:r>
            <a:r>
              <a:rPr lang="en-US" dirty="0"/>
              <a:t>. The primary skill for gymnastics falls is rolling. Gymnasts should practice falling and rolling to help them absorb the impact of a fall over a greater area of their body. </a:t>
            </a:r>
          </a:p>
        </p:txBody>
      </p:sp>
      <p:pic>
        <p:nvPicPr>
          <p:cNvPr id="7" name="Picture 6"/>
          <p:cNvPicPr>
            <a:picLocks noChangeAspect="1"/>
          </p:cNvPicPr>
          <p:nvPr/>
        </p:nvPicPr>
        <p:blipFill rotWithShape="1">
          <a:blip r:embed="rId2"/>
          <a:srcRect l="8541" t="14591" r="18930"/>
          <a:stretch/>
        </p:blipFill>
        <p:spPr>
          <a:xfrm>
            <a:off x="3482511" y="4553557"/>
            <a:ext cx="1162513" cy="2143275"/>
          </a:xfrm>
          <a:prstGeom prst="rect">
            <a:avLst/>
          </a:prstGeom>
        </p:spPr>
      </p:pic>
      <p:pic>
        <p:nvPicPr>
          <p:cNvPr id="8" name="Picture 7"/>
          <p:cNvPicPr>
            <a:picLocks noChangeAspect="1"/>
          </p:cNvPicPr>
          <p:nvPr/>
        </p:nvPicPr>
        <p:blipFill rotWithShape="1">
          <a:blip r:embed="rId3"/>
          <a:srcRect b="7923"/>
          <a:stretch/>
        </p:blipFill>
        <p:spPr>
          <a:xfrm>
            <a:off x="307511" y="4907681"/>
            <a:ext cx="3175000" cy="1789151"/>
          </a:xfrm>
          <a:prstGeom prst="rect">
            <a:avLst/>
          </a:prstGeom>
        </p:spPr>
      </p:pic>
    </p:spTree>
    <p:extLst>
      <p:ext uri="{BB962C8B-B14F-4D97-AF65-F5344CB8AC3E}">
        <p14:creationId xmlns:p14="http://schemas.microsoft.com/office/powerpoint/2010/main" val="9396104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Tactical Preparation</a:t>
            </a:r>
          </a:p>
        </p:txBody>
      </p:sp>
      <p:sp>
        <p:nvSpPr>
          <p:cNvPr id="3" name="Content Placeholder 2"/>
          <p:cNvSpPr>
            <a:spLocks noGrp="1"/>
          </p:cNvSpPr>
          <p:nvPr>
            <p:ph idx="1"/>
          </p:nvPr>
        </p:nvSpPr>
        <p:spPr>
          <a:xfrm>
            <a:off x="153923" y="1752600"/>
            <a:ext cx="8812103" cy="4963477"/>
          </a:xfrm>
        </p:spPr>
        <p:txBody>
          <a:bodyPr/>
          <a:lstStyle/>
          <a:p>
            <a:r>
              <a:rPr lang="en-US" sz="3200" b="1" dirty="0">
                <a:solidFill>
                  <a:srgbClr val="800000"/>
                </a:solidFill>
              </a:rPr>
              <a:t>Tactics refers to strategies</a:t>
            </a:r>
          </a:p>
          <a:p>
            <a:r>
              <a:rPr lang="en-US" sz="3200" dirty="0">
                <a:solidFill>
                  <a:srgbClr val="000090"/>
                </a:solidFill>
              </a:rPr>
              <a:t>Tactics can involve:</a:t>
            </a:r>
          </a:p>
          <a:p>
            <a:pPr lvl="1"/>
            <a:r>
              <a:rPr lang="en-US" sz="2400" dirty="0"/>
              <a:t>Rules</a:t>
            </a:r>
          </a:p>
          <a:p>
            <a:pPr lvl="1"/>
            <a:r>
              <a:rPr lang="en-US" sz="2400" dirty="0"/>
              <a:t>Skill selection</a:t>
            </a:r>
          </a:p>
          <a:p>
            <a:pPr lvl="1"/>
            <a:r>
              <a:rPr lang="en-US" sz="2400" dirty="0"/>
              <a:t>Skill sequencing</a:t>
            </a:r>
          </a:p>
          <a:p>
            <a:pPr lvl="1"/>
            <a:r>
              <a:rPr lang="en-US" sz="2400" dirty="0"/>
              <a:t>Music selection</a:t>
            </a:r>
          </a:p>
          <a:p>
            <a:pPr lvl="1"/>
            <a:r>
              <a:rPr lang="en-US" sz="2400" dirty="0"/>
              <a:t>Skill progression (lead-up) selection</a:t>
            </a:r>
          </a:p>
          <a:p>
            <a:pPr lvl="1"/>
            <a:r>
              <a:rPr lang="en-US" sz="2400" dirty="0"/>
              <a:t>Routine construction and choreography</a:t>
            </a:r>
          </a:p>
          <a:p>
            <a:pPr lvl="1"/>
            <a:r>
              <a:rPr lang="en-US" sz="2400" dirty="0"/>
              <a:t>Age-appropriate skill learning</a:t>
            </a:r>
          </a:p>
          <a:p>
            <a:pPr lvl="1"/>
            <a:r>
              <a:rPr lang="en-US" sz="2400" dirty="0"/>
              <a:t>Competitive approaches</a:t>
            </a:r>
          </a:p>
        </p:txBody>
      </p:sp>
    </p:spTree>
    <p:extLst>
      <p:ext uri="{BB962C8B-B14F-4D97-AF65-F5344CB8AC3E}">
        <p14:creationId xmlns:p14="http://schemas.microsoft.com/office/powerpoint/2010/main" val="1863862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Tactical Preparation Tips #1</a:t>
            </a:r>
          </a:p>
        </p:txBody>
      </p:sp>
      <p:sp>
        <p:nvSpPr>
          <p:cNvPr id="3" name="Content Placeholder 2"/>
          <p:cNvSpPr>
            <a:spLocks noGrp="1"/>
          </p:cNvSpPr>
          <p:nvPr>
            <p:ph idx="1"/>
          </p:nvPr>
        </p:nvSpPr>
        <p:spPr>
          <a:xfrm>
            <a:off x="173163" y="1752600"/>
            <a:ext cx="8831343" cy="4944233"/>
          </a:xfrm>
        </p:spPr>
        <p:txBody>
          <a:bodyPr>
            <a:normAutofit/>
          </a:bodyPr>
          <a:lstStyle/>
          <a:p>
            <a:r>
              <a:rPr lang="en-US" sz="2800" dirty="0"/>
              <a:t>Lesson Plans</a:t>
            </a:r>
          </a:p>
          <a:p>
            <a:pPr lvl="1"/>
            <a:r>
              <a:rPr lang="en-US" sz="2400" dirty="0"/>
              <a:t>Take into account the age, ability, and individual differences of athletes: provide variations in the skills to match the level of the athletes. </a:t>
            </a:r>
          </a:p>
          <a:p>
            <a:r>
              <a:rPr lang="en-US" sz="2800" dirty="0"/>
              <a:t>Learning Interference: </a:t>
            </a:r>
          </a:p>
          <a:p>
            <a:pPr lvl="1"/>
            <a:r>
              <a:rPr lang="en-US" sz="2400" dirty="0"/>
              <a:t>Be mindful of the sequencing of skill learning to avoid conflicts in learning and performance that arise from skills that have similar movements in the beginning and different movements at the end. These conflicts can result in learning problems and increase the potential for injury. </a:t>
            </a:r>
          </a:p>
        </p:txBody>
      </p:sp>
    </p:spTree>
    <p:extLst>
      <p:ext uri="{BB962C8B-B14F-4D97-AF65-F5344CB8AC3E}">
        <p14:creationId xmlns:p14="http://schemas.microsoft.com/office/powerpoint/2010/main" val="28685052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Tactical Preparation Tips #2</a:t>
            </a:r>
          </a:p>
        </p:txBody>
      </p:sp>
      <p:sp>
        <p:nvSpPr>
          <p:cNvPr id="3" name="Content Placeholder 2"/>
          <p:cNvSpPr>
            <a:spLocks noGrp="1"/>
          </p:cNvSpPr>
          <p:nvPr>
            <p:ph idx="1"/>
          </p:nvPr>
        </p:nvSpPr>
        <p:spPr>
          <a:xfrm>
            <a:off x="173163" y="1752600"/>
            <a:ext cx="8831343" cy="4944233"/>
          </a:xfrm>
        </p:spPr>
        <p:txBody>
          <a:bodyPr>
            <a:normAutofit/>
          </a:bodyPr>
          <a:lstStyle/>
          <a:p>
            <a:r>
              <a:rPr lang="en-US" sz="2800" dirty="0"/>
              <a:t>Routine Composition:</a:t>
            </a:r>
          </a:p>
          <a:p>
            <a:pPr lvl="1"/>
            <a:r>
              <a:rPr lang="en-US" sz="2400" dirty="0"/>
              <a:t>Reflect the gymnasts ability to handle longer sequences of difficult skills, maximize potential score while minimizing potential for injury.</a:t>
            </a:r>
          </a:p>
          <a:p>
            <a:r>
              <a:rPr lang="en-US" sz="2800" dirty="0"/>
              <a:t>Skills that require sensitive spatial orientation:</a:t>
            </a:r>
          </a:p>
          <a:p>
            <a:pPr lvl="1"/>
            <a:r>
              <a:rPr lang="en-US" sz="2400" dirty="0"/>
              <a:t>(e.g., forward somersaults and dive rolls from somersaults) increase vigilance and attention to detail because the landing phase is less visual, which places greater emphasis on the spatial awareness of the gymnast. These skills are more prone to error than skills that allow the athlete a clear and relatively early view of the landing surface.</a:t>
            </a:r>
          </a:p>
        </p:txBody>
      </p:sp>
    </p:spTree>
    <p:extLst>
      <p:ext uri="{BB962C8B-B14F-4D97-AF65-F5344CB8AC3E}">
        <p14:creationId xmlns:p14="http://schemas.microsoft.com/office/powerpoint/2010/main" val="8701767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Tactical Preparation Tips #3</a:t>
            </a:r>
          </a:p>
        </p:txBody>
      </p:sp>
      <p:sp>
        <p:nvSpPr>
          <p:cNvPr id="3" name="Content Placeholder 2"/>
          <p:cNvSpPr>
            <a:spLocks noGrp="1"/>
          </p:cNvSpPr>
          <p:nvPr>
            <p:ph idx="1"/>
          </p:nvPr>
        </p:nvSpPr>
        <p:spPr>
          <a:xfrm>
            <a:off x="173163" y="1752600"/>
            <a:ext cx="8831343" cy="4944233"/>
          </a:xfrm>
        </p:spPr>
        <p:txBody>
          <a:bodyPr>
            <a:normAutofit/>
          </a:bodyPr>
          <a:lstStyle/>
          <a:p>
            <a:r>
              <a:rPr lang="en-US" sz="3200" dirty="0"/>
              <a:t>Landing surfaces and training areas:</a:t>
            </a:r>
          </a:p>
          <a:p>
            <a:pPr lvl="1"/>
            <a:r>
              <a:rPr lang="en-US" sz="2800" dirty="0"/>
              <a:t>Adjust for the experience of the athlete, difficulty of the skill, and potential for overuse-type injuries. Tactical selection of an appropriate learning environment can prevent many injuries that result from unplanned falls or collisions. </a:t>
            </a:r>
          </a:p>
        </p:txBody>
      </p:sp>
    </p:spTree>
    <p:extLst>
      <p:ext uri="{BB962C8B-B14F-4D97-AF65-F5344CB8AC3E}">
        <p14:creationId xmlns:p14="http://schemas.microsoft.com/office/powerpoint/2010/main" val="4324184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Psychological Preparation</a:t>
            </a:r>
          </a:p>
        </p:txBody>
      </p:sp>
      <p:sp>
        <p:nvSpPr>
          <p:cNvPr id="3" name="Content Placeholder 2"/>
          <p:cNvSpPr>
            <a:spLocks noGrp="1"/>
          </p:cNvSpPr>
          <p:nvPr>
            <p:ph idx="1"/>
          </p:nvPr>
        </p:nvSpPr>
        <p:spPr>
          <a:xfrm>
            <a:off x="153923" y="1752600"/>
            <a:ext cx="8792863" cy="4944233"/>
          </a:xfrm>
        </p:spPr>
        <p:txBody>
          <a:bodyPr/>
          <a:lstStyle/>
          <a:p>
            <a:r>
              <a:rPr lang="en-US" dirty="0"/>
              <a:t>Self-concept:</a:t>
            </a:r>
          </a:p>
          <a:p>
            <a:pPr lvl="1"/>
            <a:r>
              <a:rPr lang="en-US" dirty="0"/>
              <a:t>Research has shown that athletes with low self-concepts may be willing to take more risks and are thus injured more often than athletes with higher self-concepts. Sport psychologists have speculated that athletes with low self-concepts may use injury as something to blame in order to avoid failure. </a:t>
            </a:r>
          </a:p>
          <a:p>
            <a:r>
              <a:rPr lang="en-US" dirty="0"/>
              <a:t>Reaction to stress:</a:t>
            </a:r>
          </a:p>
          <a:p>
            <a:pPr lvl="1"/>
            <a:r>
              <a:rPr lang="en-US" dirty="0"/>
              <a:t>Stress is defined as a stimulus that causes a reaction. Athletes with fewer coping skills (inability to control arousal, concentrate and think clearly under stress) have been shown to be more injury-prone. </a:t>
            </a:r>
          </a:p>
        </p:txBody>
      </p:sp>
    </p:spTree>
    <p:extLst>
      <p:ext uri="{BB962C8B-B14F-4D97-AF65-F5344CB8AC3E}">
        <p14:creationId xmlns:p14="http://schemas.microsoft.com/office/powerpoint/2010/main" val="27245832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Psychological Preparation</a:t>
            </a:r>
          </a:p>
        </p:txBody>
      </p:sp>
      <p:sp>
        <p:nvSpPr>
          <p:cNvPr id="3" name="Content Placeholder 2"/>
          <p:cNvSpPr>
            <a:spLocks noGrp="1"/>
          </p:cNvSpPr>
          <p:nvPr>
            <p:ph idx="1"/>
          </p:nvPr>
        </p:nvSpPr>
        <p:spPr>
          <a:xfrm>
            <a:off x="153923" y="1752600"/>
            <a:ext cx="8792863" cy="4944233"/>
          </a:xfrm>
        </p:spPr>
        <p:txBody>
          <a:bodyPr/>
          <a:lstStyle/>
          <a:p>
            <a:r>
              <a:rPr lang="en-US" dirty="0"/>
              <a:t>Coping skills:</a:t>
            </a:r>
          </a:p>
          <a:p>
            <a:pPr lvl="1"/>
            <a:r>
              <a:rPr lang="en-US" dirty="0"/>
              <a:t>The ability to cope with stress (i.e., deal with stress more efficiently and effectively) involves emotional adjustments and social networks. Studies have shown that coping skills are important to injury prevention. </a:t>
            </a:r>
          </a:p>
          <a:p>
            <a:r>
              <a:rPr lang="en-US" dirty="0"/>
              <a:t>Personality:</a:t>
            </a:r>
          </a:p>
          <a:p>
            <a:pPr lvl="1"/>
            <a:r>
              <a:rPr lang="en-US" dirty="0"/>
              <a:t>Personality may indirectly lead to injury through exaggerated emotional responses. </a:t>
            </a:r>
          </a:p>
          <a:p>
            <a:r>
              <a:rPr lang="en-US" dirty="0"/>
              <a:t>Support Network:</a:t>
            </a:r>
          </a:p>
          <a:p>
            <a:pPr lvl="1"/>
            <a:r>
              <a:rPr lang="en-US" dirty="0"/>
              <a:t>The athlete’s social support network includes coaches, instructions teammates, family, friends, etc. social support appears to be very important in both alleviating the impact of daily hassles and helping an athlete return from injury.   </a:t>
            </a:r>
          </a:p>
        </p:txBody>
      </p:sp>
    </p:spTree>
    <p:extLst>
      <p:ext uri="{BB962C8B-B14F-4D97-AF65-F5344CB8AC3E}">
        <p14:creationId xmlns:p14="http://schemas.microsoft.com/office/powerpoint/2010/main" val="2043515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61117" y="360383"/>
            <a:ext cx="5681209" cy="6263797"/>
          </a:xfrm>
        </p:spPr>
        <p:txBody>
          <a:bodyPr>
            <a:normAutofit/>
          </a:bodyPr>
          <a:lstStyle/>
          <a:p>
            <a:r>
              <a:rPr lang="en-US" sz="5400" dirty="0"/>
              <a:t>What Is Risk Management?</a:t>
            </a:r>
          </a:p>
          <a:p>
            <a:pPr marL="114300" indent="0">
              <a:buNone/>
            </a:pPr>
            <a:endParaRPr lang="en-US" sz="5400" dirty="0"/>
          </a:p>
          <a:p>
            <a:pPr lvl="1"/>
            <a:r>
              <a:rPr lang="en-US" sz="4800" dirty="0"/>
              <a:t>It’s all about…</a:t>
            </a:r>
            <a:r>
              <a:rPr lang="en-US" sz="6000" b="1" dirty="0">
                <a:solidFill>
                  <a:srgbClr val="FF0000"/>
                </a:solidFill>
              </a:rPr>
              <a:t>PREVENTION</a:t>
            </a:r>
            <a:endParaRPr lang="en-US" sz="4800" b="1" dirty="0">
              <a:solidFill>
                <a:srgbClr val="FF0000"/>
              </a:solidFill>
            </a:endParaRPr>
          </a:p>
        </p:txBody>
      </p:sp>
      <p:sp>
        <p:nvSpPr>
          <p:cNvPr id="3" name="Text Placeholder 2"/>
          <p:cNvSpPr>
            <a:spLocks noGrp="1"/>
          </p:cNvSpPr>
          <p:nvPr>
            <p:ph type="body" sz="half" idx="2"/>
          </p:nvPr>
        </p:nvSpPr>
        <p:spPr/>
        <p:txBody>
          <a:bodyPr>
            <a:normAutofit/>
          </a:bodyPr>
          <a:lstStyle/>
          <a:p>
            <a:r>
              <a:rPr lang="en-US" sz="3200" dirty="0"/>
              <a:t>Safety and Injury</a:t>
            </a:r>
          </a:p>
          <a:p>
            <a:r>
              <a:rPr lang="en-US" sz="3200" dirty="0"/>
              <a:t>Prevention</a:t>
            </a:r>
          </a:p>
        </p:txBody>
      </p:sp>
      <p:sp>
        <p:nvSpPr>
          <p:cNvPr id="4" name="Title 3"/>
          <p:cNvSpPr>
            <a:spLocks noGrp="1"/>
          </p:cNvSpPr>
          <p:nvPr>
            <p:ph type="title"/>
          </p:nvPr>
        </p:nvSpPr>
        <p:spPr/>
        <p:txBody>
          <a:bodyPr>
            <a:normAutofit fontScale="90000"/>
          </a:bodyPr>
          <a:lstStyle/>
          <a:p>
            <a:r>
              <a:rPr lang="en-US" sz="2200" dirty="0">
                <a:solidFill>
                  <a:srgbClr val="FF0000"/>
                </a:solidFill>
              </a:rPr>
              <a:t>Risk</a:t>
            </a:r>
            <a:br>
              <a:rPr lang="en-US" sz="2200" dirty="0"/>
            </a:br>
            <a:r>
              <a:rPr lang="en-US" sz="2200" dirty="0"/>
              <a:t>+</a:t>
            </a:r>
            <a:br>
              <a:rPr lang="en-US" sz="2200" dirty="0"/>
            </a:br>
            <a:r>
              <a:rPr lang="en-US" sz="2200" dirty="0">
                <a:solidFill>
                  <a:schemeClr val="accent5">
                    <a:lumMod val="50000"/>
                  </a:schemeClr>
                </a:solidFill>
              </a:rPr>
              <a:t>Management</a:t>
            </a:r>
            <a:br>
              <a:rPr lang="en-US" dirty="0"/>
            </a:br>
            <a:r>
              <a:rPr lang="en-US" dirty="0"/>
              <a:t>__________________</a:t>
            </a:r>
          </a:p>
        </p:txBody>
      </p:sp>
    </p:spTree>
    <p:extLst>
      <p:ext uri="{BB962C8B-B14F-4D97-AF65-F5344CB8AC3E}">
        <p14:creationId xmlns:p14="http://schemas.microsoft.com/office/powerpoint/2010/main" val="18637114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34683" y="1752600"/>
            <a:ext cx="8869824" cy="4867258"/>
          </a:xfrm>
        </p:spPr>
        <p:txBody>
          <a:bodyPr/>
          <a:lstStyle/>
          <a:p>
            <a:r>
              <a:rPr lang="en-US" dirty="0"/>
              <a:t>Gymnastics professionals should know the limitations and skills of their athletes and properly match them to the skill level in the sport. </a:t>
            </a:r>
          </a:p>
          <a:p>
            <a:r>
              <a:rPr lang="en-US" dirty="0"/>
              <a:t>When done properly, gymnastics training is a potent means of preventing injury.</a:t>
            </a:r>
          </a:p>
          <a:p>
            <a:r>
              <a:rPr lang="en-US" dirty="0"/>
              <a:t>Philosophical preparation is perhaps the most important part of gymnastics preparation. A safety mindset and a philosophical orientation toward safety is a fundamental step in enhancing the safety of gymnastics preparation.</a:t>
            </a:r>
          </a:p>
          <a:p>
            <a:r>
              <a:rPr lang="en-US" dirty="0"/>
              <a:t>Physical fitness is perhaps the single most practical means of injury prevention. Physical preparation forms the foundation of all the other preparation components.  </a:t>
            </a:r>
          </a:p>
        </p:txBody>
      </p:sp>
    </p:spTree>
    <p:extLst>
      <p:ext uri="{BB962C8B-B14F-4D97-AF65-F5344CB8AC3E}">
        <p14:creationId xmlns:p14="http://schemas.microsoft.com/office/powerpoint/2010/main" val="13900137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34683" y="1752600"/>
            <a:ext cx="8869824" cy="4867258"/>
          </a:xfrm>
        </p:spPr>
        <p:txBody>
          <a:bodyPr>
            <a:noAutofit/>
          </a:bodyPr>
          <a:lstStyle/>
          <a:p>
            <a:r>
              <a:rPr lang="en-US" sz="2700" dirty="0"/>
              <a:t>Athletes should document their readiness for participation in gymnastics via a pre-participation physical exam, a self-administrated heath history survey, or health waiver on a registration form. </a:t>
            </a:r>
          </a:p>
          <a:p>
            <a:r>
              <a:rPr lang="en-US" sz="2700" dirty="0"/>
              <a:t>Athletes should undergo a warm-up prior to activity.</a:t>
            </a:r>
          </a:p>
          <a:p>
            <a:r>
              <a:rPr lang="en-US" sz="2700" dirty="0"/>
              <a:t>Nutritional fitness involves acquiring all of the various nutrients needed by the athletes every day and maintaining proper hydration. Dietary approaches that involve excessive restrictions of nutrients are inappropriate. </a:t>
            </a:r>
          </a:p>
        </p:txBody>
      </p:sp>
    </p:spTree>
    <p:extLst>
      <p:ext uri="{BB962C8B-B14F-4D97-AF65-F5344CB8AC3E}">
        <p14:creationId xmlns:p14="http://schemas.microsoft.com/office/powerpoint/2010/main" val="27429533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34683" y="1752600"/>
            <a:ext cx="8869824" cy="4867258"/>
          </a:xfrm>
        </p:spPr>
        <p:txBody>
          <a:bodyPr>
            <a:noAutofit/>
          </a:bodyPr>
          <a:lstStyle/>
          <a:p>
            <a:r>
              <a:rPr lang="en-US" sz="2700" dirty="0"/>
              <a:t>The Female Athlete Triad is a constellation of three disorders: disordered eating, amenorrhea, and osteoporosis. While gymnastics does not cause the FAT and its symptoms because gymnastics is an area where it may develop. The gymnastics professional should seek competent medical help when confronting a suspected FAT problem. </a:t>
            </a:r>
          </a:p>
          <a:p>
            <a:r>
              <a:rPr lang="en-US" sz="2700" dirty="0"/>
              <a:t>Techniques are integral to gymnastics performance. Gymnastics professionals should be schooled in all the relevant techniques involved in his/her area of coaching or instruction.   </a:t>
            </a:r>
          </a:p>
        </p:txBody>
      </p:sp>
    </p:spTree>
    <p:extLst>
      <p:ext uri="{BB962C8B-B14F-4D97-AF65-F5344CB8AC3E}">
        <p14:creationId xmlns:p14="http://schemas.microsoft.com/office/powerpoint/2010/main" val="7028137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34683" y="1752600"/>
            <a:ext cx="8869824" cy="4867258"/>
          </a:xfrm>
        </p:spPr>
        <p:txBody>
          <a:bodyPr>
            <a:noAutofit/>
          </a:bodyPr>
          <a:lstStyle/>
          <a:p>
            <a:r>
              <a:rPr lang="en-US" sz="2700" dirty="0"/>
              <a:t>Landing and posture are particularly important areas for observation and care when instructing and preventing injury.</a:t>
            </a:r>
          </a:p>
          <a:p>
            <a:r>
              <a:rPr lang="en-US" sz="2700" dirty="0"/>
              <a:t>Learning to fall correctly and skillfully is an essential aspect of gymnastics education. All gymnasts should learn to fall safely. </a:t>
            </a:r>
          </a:p>
          <a:p>
            <a:r>
              <a:rPr lang="en-US" sz="2700" dirty="0"/>
              <a:t>Gymnastics professionals should be aware that the tactical selection of skills and routine composition may be related to injury exposure.</a:t>
            </a:r>
          </a:p>
          <a:p>
            <a:r>
              <a:rPr lang="en-US" sz="2700" dirty="0"/>
              <a:t>Some gymnastics skills may require more vigilance than others due to differences in difficult and risk.   </a:t>
            </a:r>
          </a:p>
        </p:txBody>
      </p:sp>
    </p:spTree>
    <p:extLst>
      <p:ext uri="{BB962C8B-B14F-4D97-AF65-F5344CB8AC3E}">
        <p14:creationId xmlns:p14="http://schemas.microsoft.com/office/powerpoint/2010/main" val="10770772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34683" y="1752600"/>
            <a:ext cx="8869824" cy="4867258"/>
          </a:xfrm>
        </p:spPr>
        <p:txBody>
          <a:bodyPr>
            <a:noAutofit/>
          </a:bodyPr>
          <a:lstStyle/>
          <a:p>
            <a:r>
              <a:rPr lang="en-US" sz="2700" dirty="0"/>
              <a:t>Careful selections of landing surfaces is important to ensure that repeated impacts do not result in overuse-type injuries.</a:t>
            </a:r>
          </a:p>
          <a:p>
            <a:r>
              <a:rPr lang="en-US" sz="2700" dirty="0"/>
              <a:t>Psychological aspects of the gymnast may interact with injury. Gymnastics professionals should seek to enhance the self-concept of the gymnast. Individual reactions to stress and coping skills will vary. The gymnastics professional should be ware of these factors and seek to enhance the personal coping skills and social support network of the gymnast.  </a:t>
            </a:r>
          </a:p>
        </p:txBody>
      </p:sp>
    </p:spTree>
    <p:extLst>
      <p:ext uri="{BB962C8B-B14F-4D97-AF65-F5344CB8AC3E}">
        <p14:creationId xmlns:p14="http://schemas.microsoft.com/office/powerpoint/2010/main" val="22336453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9 Quiz</a:t>
            </a:r>
          </a:p>
        </p:txBody>
      </p:sp>
      <p:sp>
        <p:nvSpPr>
          <p:cNvPr id="3" name="Content Placeholder 2"/>
          <p:cNvSpPr>
            <a:spLocks noGrp="1"/>
          </p:cNvSpPr>
          <p:nvPr>
            <p:ph sz="half" idx="1"/>
          </p:nvPr>
        </p:nvSpPr>
        <p:spPr>
          <a:xfrm>
            <a:off x="192404" y="1719070"/>
            <a:ext cx="4272324" cy="4958519"/>
          </a:xfrm>
        </p:spPr>
        <p:txBody>
          <a:bodyPr/>
          <a:lstStyle/>
          <a:p>
            <a:pPr marL="628650" indent="-514350">
              <a:buFont typeface="+mj-lt"/>
              <a:buAutoNum type="arabicPeriod"/>
            </a:pPr>
            <a:r>
              <a:rPr lang="en-US" dirty="0"/>
              <a:t>Which of the following is NOT a component of physical fitness?</a:t>
            </a:r>
          </a:p>
          <a:p>
            <a:pPr marL="114300" indent="0">
              <a:buNone/>
            </a:pPr>
            <a:endParaRPr lang="en-US" dirty="0"/>
          </a:p>
          <a:p>
            <a:pPr marL="925830" lvl="1" indent="-514350">
              <a:buFont typeface="+mj-lt"/>
              <a:buAutoNum type="alphaLcParenR"/>
            </a:pPr>
            <a:r>
              <a:rPr lang="en-US" dirty="0"/>
              <a:t>Skill progressions</a:t>
            </a:r>
          </a:p>
          <a:p>
            <a:pPr marL="925830" lvl="1" indent="-514350">
              <a:buFont typeface="+mj-lt"/>
              <a:buAutoNum type="alphaLcParenR"/>
            </a:pPr>
            <a:r>
              <a:rPr lang="en-US" dirty="0"/>
              <a:t>Muscular strength</a:t>
            </a:r>
          </a:p>
          <a:p>
            <a:pPr marL="925830" lvl="1" indent="-514350">
              <a:buFont typeface="+mj-lt"/>
              <a:buAutoNum type="alphaLcParenR"/>
            </a:pPr>
            <a:r>
              <a:rPr lang="en-US" dirty="0"/>
              <a:t>Flexibility</a:t>
            </a:r>
          </a:p>
          <a:p>
            <a:pPr marL="925830" lvl="1" indent="-514350">
              <a:buFont typeface="+mj-lt"/>
              <a:buAutoNum type="alphaLcParenR"/>
            </a:pPr>
            <a:r>
              <a:rPr lang="en-US" dirty="0"/>
              <a:t>Cardio-respiratory endurance</a:t>
            </a:r>
          </a:p>
        </p:txBody>
      </p:sp>
      <p:sp>
        <p:nvSpPr>
          <p:cNvPr id="4" name="Content Placeholder 3"/>
          <p:cNvSpPr>
            <a:spLocks noGrp="1"/>
          </p:cNvSpPr>
          <p:nvPr>
            <p:ph sz="half" idx="2"/>
          </p:nvPr>
        </p:nvSpPr>
        <p:spPr>
          <a:xfrm>
            <a:off x="4648200" y="1719071"/>
            <a:ext cx="4038600" cy="4958518"/>
          </a:xfrm>
        </p:spPr>
        <p:txBody>
          <a:bodyPr/>
          <a:lstStyle/>
          <a:p>
            <a:pPr marL="628650" indent="-514350">
              <a:buFont typeface="+mj-lt"/>
              <a:buAutoNum type="arabicPeriod" startAt="2"/>
            </a:pPr>
            <a:r>
              <a:rPr lang="en-US" dirty="0"/>
              <a:t>Which preparation area is considered the “engineering” of gymnastics?</a:t>
            </a:r>
          </a:p>
          <a:p>
            <a:pPr marL="114300" indent="0">
              <a:buNone/>
            </a:pPr>
            <a:endParaRPr lang="en-US" dirty="0"/>
          </a:p>
          <a:p>
            <a:pPr marL="925830" lvl="1" indent="-514350">
              <a:buFont typeface="+mj-lt"/>
              <a:buAutoNum type="alphaLcParenR"/>
            </a:pPr>
            <a:r>
              <a:rPr lang="en-US" dirty="0"/>
              <a:t>Technical</a:t>
            </a:r>
          </a:p>
          <a:p>
            <a:pPr marL="925830" lvl="1" indent="-514350">
              <a:buFont typeface="+mj-lt"/>
              <a:buAutoNum type="alphaLcParenR"/>
            </a:pPr>
            <a:r>
              <a:rPr lang="en-US" dirty="0"/>
              <a:t>Psychological</a:t>
            </a:r>
          </a:p>
          <a:p>
            <a:pPr marL="925830" lvl="1" indent="-514350">
              <a:buFont typeface="+mj-lt"/>
              <a:buAutoNum type="alphaLcParenR"/>
            </a:pPr>
            <a:r>
              <a:rPr lang="en-US" dirty="0"/>
              <a:t>Physical</a:t>
            </a:r>
          </a:p>
          <a:p>
            <a:pPr marL="925830" lvl="1" indent="-514350">
              <a:buFont typeface="+mj-lt"/>
              <a:buAutoNum type="alphaLcParenR"/>
            </a:pPr>
            <a:r>
              <a:rPr lang="en-US" dirty="0"/>
              <a:t>Tactical</a:t>
            </a:r>
          </a:p>
        </p:txBody>
      </p:sp>
    </p:spTree>
    <p:extLst>
      <p:ext uri="{BB962C8B-B14F-4D97-AF65-F5344CB8AC3E}">
        <p14:creationId xmlns:p14="http://schemas.microsoft.com/office/powerpoint/2010/main" val="35008644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9 Quiz</a:t>
            </a:r>
          </a:p>
        </p:txBody>
      </p:sp>
      <p:sp>
        <p:nvSpPr>
          <p:cNvPr id="3" name="Content Placeholder 2"/>
          <p:cNvSpPr>
            <a:spLocks noGrp="1"/>
          </p:cNvSpPr>
          <p:nvPr>
            <p:ph sz="half" idx="1"/>
          </p:nvPr>
        </p:nvSpPr>
        <p:spPr>
          <a:xfrm>
            <a:off x="192404" y="1719070"/>
            <a:ext cx="4272324" cy="4958519"/>
          </a:xfrm>
        </p:spPr>
        <p:txBody>
          <a:bodyPr>
            <a:normAutofit lnSpcReduction="10000"/>
          </a:bodyPr>
          <a:lstStyle/>
          <a:p>
            <a:pPr marL="628650" indent="-514350">
              <a:buFont typeface="+mj-lt"/>
              <a:buAutoNum type="arabicPeriod" startAt="3"/>
            </a:pPr>
            <a:r>
              <a:rPr lang="en-US" dirty="0"/>
              <a:t>Which of the following areas of gymnastics preparation can help in injury prevention?</a:t>
            </a:r>
          </a:p>
          <a:p>
            <a:pPr marL="114300" indent="0">
              <a:buNone/>
            </a:pPr>
            <a:endParaRPr lang="en-US" sz="1700" dirty="0"/>
          </a:p>
          <a:p>
            <a:pPr marL="925830" lvl="1" indent="-514350">
              <a:buFont typeface="+mj-lt"/>
              <a:buAutoNum type="alphaLcParenR"/>
            </a:pPr>
            <a:r>
              <a:rPr lang="en-US" dirty="0"/>
              <a:t>Technical</a:t>
            </a:r>
          </a:p>
          <a:p>
            <a:pPr marL="925830" lvl="1" indent="-514350">
              <a:buFont typeface="+mj-lt"/>
              <a:buAutoNum type="alphaLcParenR"/>
            </a:pPr>
            <a:r>
              <a:rPr lang="en-US" dirty="0"/>
              <a:t>Philosophical</a:t>
            </a:r>
          </a:p>
          <a:p>
            <a:pPr marL="925830" lvl="1" indent="-514350">
              <a:buFont typeface="+mj-lt"/>
              <a:buAutoNum type="alphaLcParenR"/>
            </a:pPr>
            <a:r>
              <a:rPr lang="en-US" dirty="0"/>
              <a:t>Physical</a:t>
            </a:r>
          </a:p>
          <a:p>
            <a:pPr marL="925830" lvl="1" indent="-514350">
              <a:buFont typeface="+mj-lt"/>
              <a:buAutoNum type="alphaLcParenR"/>
            </a:pPr>
            <a:r>
              <a:rPr lang="en-US" dirty="0"/>
              <a:t>All of these areas can help with injury prevention</a:t>
            </a:r>
          </a:p>
        </p:txBody>
      </p:sp>
      <p:sp>
        <p:nvSpPr>
          <p:cNvPr id="4" name="Content Placeholder 3"/>
          <p:cNvSpPr>
            <a:spLocks noGrp="1"/>
          </p:cNvSpPr>
          <p:nvPr>
            <p:ph sz="half" idx="2"/>
          </p:nvPr>
        </p:nvSpPr>
        <p:spPr>
          <a:xfrm>
            <a:off x="4648200" y="1719071"/>
            <a:ext cx="4038600" cy="4958518"/>
          </a:xfrm>
        </p:spPr>
        <p:txBody>
          <a:bodyPr>
            <a:normAutofit lnSpcReduction="10000"/>
          </a:bodyPr>
          <a:lstStyle/>
          <a:p>
            <a:pPr marL="628650" indent="-514350">
              <a:buFont typeface="+mj-lt"/>
              <a:buAutoNum type="arabicPeriod" startAt="4"/>
            </a:pPr>
            <a:r>
              <a:rPr lang="en-US" dirty="0"/>
              <a:t>Physical preparation begins with what?</a:t>
            </a:r>
          </a:p>
          <a:p>
            <a:pPr marL="114300" indent="0">
              <a:buNone/>
            </a:pPr>
            <a:endParaRPr lang="en-US" dirty="0"/>
          </a:p>
          <a:p>
            <a:pPr marL="925830" lvl="1" indent="-514350">
              <a:buFont typeface="+mj-lt"/>
              <a:buAutoNum type="alphaLcParenR"/>
            </a:pPr>
            <a:r>
              <a:rPr lang="en-US" dirty="0"/>
              <a:t>A conditioning program</a:t>
            </a:r>
          </a:p>
          <a:p>
            <a:pPr marL="925830" lvl="1" indent="-514350">
              <a:buFont typeface="+mj-lt"/>
              <a:buAutoNum type="alphaLcParenR"/>
            </a:pPr>
            <a:r>
              <a:rPr lang="en-US" dirty="0"/>
              <a:t>Flexibility training</a:t>
            </a:r>
          </a:p>
          <a:p>
            <a:pPr marL="925830" lvl="1" indent="-514350">
              <a:buFont typeface="+mj-lt"/>
              <a:buAutoNum type="alphaLcParenR"/>
            </a:pPr>
            <a:r>
              <a:rPr lang="en-US" dirty="0"/>
              <a:t>A healthy athlete</a:t>
            </a:r>
          </a:p>
          <a:p>
            <a:pPr marL="925830" lvl="1" indent="-514350">
              <a:buFont typeface="+mj-lt"/>
              <a:buAutoNum type="alphaLcParenR"/>
            </a:pPr>
            <a:r>
              <a:rPr lang="en-US" dirty="0"/>
              <a:t>Discipline</a:t>
            </a:r>
          </a:p>
        </p:txBody>
      </p:sp>
    </p:spTree>
    <p:extLst>
      <p:ext uri="{BB962C8B-B14F-4D97-AF65-F5344CB8AC3E}">
        <p14:creationId xmlns:p14="http://schemas.microsoft.com/office/powerpoint/2010/main" val="33763414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9 Quiz</a:t>
            </a:r>
          </a:p>
        </p:txBody>
      </p:sp>
      <p:sp>
        <p:nvSpPr>
          <p:cNvPr id="3" name="Content Placeholder 2"/>
          <p:cNvSpPr>
            <a:spLocks noGrp="1"/>
          </p:cNvSpPr>
          <p:nvPr>
            <p:ph sz="half" idx="1"/>
          </p:nvPr>
        </p:nvSpPr>
        <p:spPr>
          <a:xfrm>
            <a:off x="192404" y="1719070"/>
            <a:ext cx="8677420" cy="4958519"/>
          </a:xfrm>
        </p:spPr>
        <p:txBody>
          <a:bodyPr>
            <a:normAutofit/>
          </a:bodyPr>
          <a:lstStyle/>
          <a:p>
            <a:pPr marL="628650" indent="-514350">
              <a:buFont typeface="+mj-lt"/>
              <a:buAutoNum type="arabicPeriod" startAt="5"/>
            </a:pPr>
            <a:r>
              <a:rPr lang="en-US" dirty="0"/>
              <a:t>The term “tactics” refers to which of the following?</a:t>
            </a:r>
          </a:p>
          <a:p>
            <a:pPr marL="114300" indent="0">
              <a:buNone/>
            </a:pPr>
            <a:endParaRPr lang="en-US" sz="1700" dirty="0"/>
          </a:p>
          <a:p>
            <a:pPr marL="925830" lvl="1" indent="-514350">
              <a:buFont typeface="+mj-lt"/>
              <a:buAutoNum type="alphaLcParenR"/>
            </a:pPr>
            <a:r>
              <a:rPr lang="en-US" dirty="0"/>
              <a:t>Warm-up</a:t>
            </a:r>
          </a:p>
          <a:p>
            <a:pPr marL="925830" lvl="1" indent="-514350">
              <a:buFont typeface="+mj-lt"/>
              <a:buAutoNum type="alphaLcParenR"/>
            </a:pPr>
            <a:r>
              <a:rPr lang="en-US" dirty="0"/>
              <a:t>Physical fitness</a:t>
            </a:r>
          </a:p>
          <a:p>
            <a:pPr marL="925830" lvl="1" indent="-514350">
              <a:buFont typeface="+mj-lt"/>
              <a:buAutoNum type="alphaLcParenR"/>
            </a:pPr>
            <a:r>
              <a:rPr lang="en-US" dirty="0"/>
              <a:t>Readiness for participation</a:t>
            </a:r>
          </a:p>
          <a:p>
            <a:pPr marL="925830" lvl="1" indent="-514350">
              <a:buFont typeface="+mj-lt"/>
              <a:buAutoNum type="alphaLcParenR"/>
            </a:pPr>
            <a:r>
              <a:rPr lang="en-US" dirty="0"/>
              <a:t>Strategy</a:t>
            </a:r>
          </a:p>
        </p:txBody>
      </p:sp>
    </p:spTree>
    <p:extLst>
      <p:ext uri="{BB962C8B-B14F-4D97-AF65-F5344CB8AC3E}">
        <p14:creationId xmlns:p14="http://schemas.microsoft.com/office/powerpoint/2010/main" val="19816555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Medicine</a:t>
            </a:r>
          </a:p>
        </p:txBody>
      </p:sp>
      <p:sp>
        <p:nvSpPr>
          <p:cNvPr id="3" name="Text Placeholder 2"/>
          <p:cNvSpPr>
            <a:spLocks noGrp="1"/>
          </p:cNvSpPr>
          <p:nvPr>
            <p:ph type="body" idx="1"/>
          </p:nvPr>
        </p:nvSpPr>
        <p:spPr/>
        <p:txBody>
          <a:bodyPr>
            <a:normAutofit fontScale="85000" lnSpcReduction="20000"/>
          </a:bodyPr>
          <a:lstStyle/>
          <a:p>
            <a:r>
              <a:rPr lang="en-US" dirty="0"/>
              <a:t>“the art of medicine consists in amusing the patient while nature cures the disease.” ~ Voltaire</a:t>
            </a:r>
          </a:p>
        </p:txBody>
      </p:sp>
    </p:spTree>
    <p:extLst>
      <p:ext uri="{BB962C8B-B14F-4D97-AF65-F5344CB8AC3E}">
        <p14:creationId xmlns:p14="http://schemas.microsoft.com/office/powerpoint/2010/main" val="33791783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sports medicine?</a:t>
            </a:r>
          </a:p>
        </p:txBody>
      </p:sp>
      <p:sp>
        <p:nvSpPr>
          <p:cNvPr id="3" name="Text Placeholder 2"/>
          <p:cNvSpPr>
            <a:spLocks noGrp="1"/>
          </p:cNvSpPr>
          <p:nvPr>
            <p:ph type="body" idx="1"/>
          </p:nvPr>
        </p:nvSpPr>
        <p:spPr>
          <a:xfrm>
            <a:off x="426128" y="1722438"/>
            <a:ext cx="4040188" cy="471352"/>
          </a:xfrm>
        </p:spPr>
        <p:txBody>
          <a:bodyPr/>
          <a:lstStyle/>
          <a:p>
            <a:r>
              <a:rPr lang="en-US" dirty="0"/>
              <a:t>Sports medicine involves:</a:t>
            </a:r>
          </a:p>
        </p:txBody>
      </p:sp>
      <p:sp>
        <p:nvSpPr>
          <p:cNvPr id="4" name="Content Placeholder 3"/>
          <p:cNvSpPr>
            <a:spLocks noGrp="1"/>
          </p:cNvSpPr>
          <p:nvPr>
            <p:ph sz="half" idx="2"/>
          </p:nvPr>
        </p:nvSpPr>
        <p:spPr>
          <a:xfrm>
            <a:off x="173164" y="2438400"/>
            <a:ext cx="4293152" cy="2815150"/>
          </a:xfrm>
        </p:spPr>
        <p:txBody>
          <a:bodyPr/>
          <a:lstStyle/>
          <a:p>
            <a:r>
              <a:rPr lang="en-US" dirty="0"/>
              <a:t>Prevention</a:t>
            </a:r>
          </a:p>
          <a:p>
            <a:r>
              <a:rPr lang="en-US" dirty="0"/>
              <a:t>Diagnosis</a:t>
            </a:r>
          </a:p>
          <a:p>
            <a:r>
              <a:rPr lang="en-US" dirty="0"/>
              <a:t>Treatment</a:t>
            </a:r>
          </a:p>
          <a:p>
            <a:r>
              <a:rPr lang="en-US" dirty="0"/>
              <a:t>rehabilitation</a:t>
            </a:r>
          </a:p>
        </p:txBody>
      </p:sp>
      <p:sp>
        <p:nvSpPr>
          <p:cNvPr id="5" name="Text Placeholder 4"/>
          <p:cNvSpPr>
            <a:spLocks noGrp="1"/>
          </p:cNvSpPr>
          <p:nvPr>
            <p:ph type="body" sz="quarter" idx="3"/>
          </p:nvPr>
        </p:nvSpPr>
        <p:spPr>
          <a:xfrm>
            <a:off x="4466316" y="1722438"/>
            <a:ext cx="4518951" cy="471352"/>
          </a:xfrm>
        </p:spPr>
        <p:txBody>
          <a:bodyPr/>
          <a:lstStyle/>
          <a:p>
            <a:r>
              <a:rPr lang="en-US" dirty="0"/>
              <a:t>Injury prevention is the result of:</a:t>
            </a:r>
          </a:p>
        </p:txBody>
      </p:sp>
      <p:sp>
        <p:nvSpPr>
          <p:cNvPr id="6" name="Content Placeholder 5"/>
          <p:cNvSpPr>
            <a:spLocks noGrp="1"/>
          </p:cNvSpPr>
          <p:nvPr>
            <p:ph sz="quarter" idx="4"/>
          </p:nvPr>
        </p:nvSpPr>
        <p:spPr>
          <a:xfrm>
            <a:off x="4645025" y="2438400"/>
            <a:ext cx="4340242" cy="2815150"/>
          </a:xfrm>
        </p:spPr>
        <p:txBody>
          <a:bodyPr/>
          <a:lstStyle/>
          <a:p>
            <a:r>
              <a:rPr lang="en-US" dirty="0"/>
              <a:t>Education</a:t>
            </a:r>
          </a:p>
          <a:p>
            <a:r>
              <a:rPr lang="en-US" dirty="0"/>
              <a:t>Identification of risk behaviors</a:t>
            </a:r>
          </a:p>
          <a:p>
            <a:r>
              <a:rPr lang="en-US" dirty="0"/>
              <a:t>Correct diagnosis</a:t>
            </a:r>
          </a:p>
          <a:p>
            <a:r>
              <a:rPr lang="en-US" dirty="0"/>
              <a:t>Proper treatment and rehabilitation</a:t>
            </a:r>
          </a:p>
          <a:p>
            <a:endParaRPr lang="en-US" dirty="0"/>
          </a:p>
        </p:txBody>
      </p:sp>
      <p:sp>
        <p:nvSpPr>
          <p:cNvPr id="7" name="Text Placeholder 4"/>
          <p:cNvSpPr txBox="1">
            <a:spLocks/>
          </p:cNvSpPr>
          <p:nvPr/>
        </p:nvSpPr>
        <p:spPr>
          <a:xfrm>
            <a:off x="173164" y="4984137"/>
            <a:ext cx="8812103" cy="111614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9pPr>
          </a:lstStyle>
          <a:p>
            <a:r>
              <a:rPr lang="en-US" sz="2800" dirty="0">
                <a:solidFill>
                  <a:srgbClr val="800000"/>
                </a:solidFill>
              </a:rPr>
              <a:t>Risk management is incomplete without a sports medicine team or sports medicine awareness:</a:t>
            </a:r>
          </a:p>
        </p:txBody>
      </p:sp>
    </p:spTree>
    <p:extLst>
      <p:ext uri="{BB962C8B-B14F-4D97-AF65-F5344CB8AC3E}">
        <p14:creationId xmlns:p14="http://schemas.microsoft.com/office/powerpoint/2010/main" val="379423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Risk Management is a process, </a:t>
            </a:r>
            <a:br>
              <a:rPr lang="en-US" dirty="0"/>
            </a:br>
            <a:r>
              <a:rPr lang="en-US" i="1" dirty="0"/>
              <a:t>not an OUTCOME</a:t>
            </a:r>
          </a:p>
        </p:txBody>
      </p:sp>
      <p:sp>
        <p:nvSpPr>
          <p:cNvPr id="3" name="Content Placeholder 2"/>
          <p:cNvSpPr>
            <a:spLocks noGrp="1"/>
          </p:cNvSpPr>
          <p:nvPr>
            <p:ph idx="1"/>
          </p:nvPr>
        </p:nvSpPr>
        <p:spPr>
          <a:xfrm>
            <a:off x="457200" y="2351069"/>
            <a:ext cx="8229600" cy="3775094"/>
          </a:xfrm>
        </p:spPr>
        <p:txBody>
          <a:bodyPr/>
          <a:lstStyle/>
          <a:p>
            <a:pPr marL="114300" indent="0" algn="ctr">
              <a:buNone/>
            </a:pPr>
            <a:r>
              <a:rPr lang="en-US" sz="4000" b="1" dirty="0">
                <a:solidFill>
                  <a:srgbClr val="FF0000"/>
                </a:solidFill>
              </a:rPr>
              <a:t>Risk Management </a:t>
            </a:r>
            <a:r>
              <a:rPr lang="en-US" sz="4000" dirty="0"/>
              <a:t>is a method for identifying risks and developing and implementing programs to protect against those risks. </a:t>
            </a:r>
          </a:p>
          <a:p>
            <a:endParaRPr lang="en-US" dirty="0"/>
          </a:p>
        </p:txBody>
      </p:sp>
    </p:spTree>
    <p:extLst>
      <p:ext uri="{BB962C8B-B14F-4D97-AF65-F5344CB8AC3E}">
        <p14:creationId xmlns:p14="http://schemas.microsoft.com/office/powerpoint/2010/main" val="402271280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Medicine Team</a:t>
            </a:r>
          </a:p>
        </p:txBody>
      </p:sp>
      <p:sp>
        <p:nvSpPr>
          <p:cNvPr id="3" name="Content Placeholder 2"/>
          <p:cNvSpPr>
            <a:spLocks noGrp="1"/>
          </p:cNvSpPr>
          <p:nvPr>
            <p:ph sz="half" idx="1"/>
          </p:nvPr>
        </p:nvSpPr>
        <p:spPr>
          <a:xfrm>
            <a:off x="173164" y="1719070"/>
            <a:ext cx="2712896" cy="4920031"/>
          </a:xfrm>
        </p:spPr>
        <p:txBody>
          <a:bodyPr/>
          <a:lstStyle/>
          <a:p>
            <a:r>
              <a:rPr lang="en-US" b="1" dirty="0">
                <a:solidFill>
                  <a:srgbClr val="800000"/>
                </a:solidFill>
              </a:rPr>
              <a:t>Team Physicians</a:t>
            </a:r>
          </a:p>
          <a:p>
            <a:r>
              <a:rPr lang="en-US" dirty="0"/>
              <a:t>Athletic Trainers</a:t>
            </a:r>
          </a:p>
          <a:p>
            <a:r>
              <a:rPr lang="en-US" dirty="0"/>
              <a:t>Physical Therapists</a:t>
            </a:r>
          </a:p>
          <a:p>
            <a:r>
              <a:rPr lang="en-US" dirty="0"/>
              <a:t>Instructors and Coaches</a:t>
            </a:r>
          </a:p>
        </p:txBody>
      </p:sp>
      <p:sp>
        <p:nvSpPr>
          <p:cNvPr id="4" name="Content Placeholder 3"/>
          <p:cNvSpPr>
            <a:spLocks noGrp="1"/>
          </p:cNvSpPr>
          <p:nvPr>
            <p:ph sz="half" idx="2"/>
          </p:nvPr>
        </p:nvSpPr>
        <p:spPr>
          <a:xfrm>
            <a:off x="3039983" y="1719071"/>
            <a:ext cx="5646818" cy="4920030"/>
          </a:xfrm>
        </p:spPr>
        <p:txBody>
          <a:bodyPr/>
          <a:lstStyle/>
          <a:p>
            <a:r>
              <a:rPr lang="en-US" dirty="0">
                <a:solidFill>
                  <a:srgbClr val="800000"/>
                </a:solidFill>
              </a:rPr>
              <a:t>Provide oversight for the entire program of the athletes</a:t>
            </a:r>
          </a:p>
          <a:p>
            <a:r>
              <a:rPr lang="en-US" dirty="0">
                <a:solidFill>
                  <a:srgbClr val="800000"/>
                </a:solidFill>
              </a:rPr>
              <a:t>Performing pre-participation physicals</a:t>
            </a:r>
          </a:p>
          <a:p>
            <a:r>
              <a:rPr lang="en-US" dirty="0">
                <a:solidFill>
                  <a:srgbClr val="800000"/>
                </a:solidFill>
              </a:rPr>
              <a:t>Make decisions regarding return to activity</a:t>
            </a:r>
          </a:p>
          <a:p>
            <a:r>
              <a:rPr lang="en-US" dirty="0">
                <a:solidFill>
                  <a:srgbClr val="800000"/>
                </a:solidFill>
              </a:rPr>
              <a:t>Provide treatment to injured athletes</a:t>
            </a:r>
          </a:p>
          <a:p>
            <a:endParaRPr lang="en-US" dirty="0"/>
          </a:p>
        </p:txBody>
      </p:sp>
    </p:spTree>
    <p:extLst>
      <p:ext uri="{BB962C8B-B14F-4D97-AF65-F5344CB8AC3E}">
        <p14:creationId xmlns:p14="http://schemas.microsoft.com/office/powerpoint/2010/main" val="5366890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Medicine Team</a:t>
            </a:r>
          </a:p>
        </p:txBody>
      </p:sp>
      <p:sp>
        <p:nvSpPr>
          <p:cNvPr id="3" name="Content Placeholder 2"/>
          <p:cNvSpPr>
            <a:spLocks noGrp="1"/>
          </p:cNvSpPr>
          <p:nvPr>
            <p:ph sz="half" idx="1"/>
          </p:nvPr>
        </p:nvSpPr>
        <p:spPr>
          <a:xfrm>
            <a:off x="173164" y="1719070"/>
            <a:ext cx="2712896" cy="4920031"/>
          </a:xfrm>
        </p:spPr>
        <p:txBody>
          <a:bodyPr/>
          <a:lstStyle/>
          <a:p>
            <a:r>
              <a:rPr lang="en-US" dirty="0"/>
              <a:t>Team Physicians</a:t>
            </a:r>
          </a:p>
          <a:p>
            <a:r>
              <a:rPr lang="en-US" b="1" dirty="0">
                <a:solidFill>
                  <a:srgbClr val="800000"/>
                </a:solidFill>
              </a:rPr>
              <a:t>Athletic Trainers</a:t>
            </a:r>
          </a:p>
          <a:p>
            <a:r>
              <a:rPr lang="en-US" dirty="0"/>
              <a:t>Physical Therapists</a:t>
            </a:r>
          </a:p>
          <a:p>
            <a:r>
              <a:rPr lang="en-US" dirty="0"/>
              <a:t>Instructors and Coaches</a:t>
            </a:r>
          </a:p>
        </p:txBody>
      </p:sp>
      <p:sp>
        <p:nvSpPr>
          <p:cNvPr id="4" name="Content Placeholder 3"/>
          <p:cNvSpPr>
            <a:spLocks noGrp="1"/>
          </p:cNvSpPr>
          <p:nvPr>
            <p:ph sz="half" idx="2"/>
          </p:nvPr>
        </p:nvSpPr>
        <p:spPr>
          <a:xfrm>
            <a:off x="3039983" y="1719071"/>
            <a:ext cx="5646818" cy="4920030"/>
          </a:xfrm>
        </p:spPr>
        <p:txBody>
          <a:bodyPr/>
          <a:lstStyle/>
          <a:p>
            <a:r>
              <a:rPr lang="en-US" dirty="0">
                <a:solidFill>
                  <a:srgbClr val="800000"/>
                </a:solidFill>
              </a:rPr>
              <a:t>Trained in the diagnosis, treatment and rehabilitation of injuries</a:t>
            </a:r>
          </a:p>
          <a:p>
            <a:r>
              <a:rPr lang="en-US" dirty="0">
                <a:solidFill>
                  <a:srgbClr val="800000"/>
                </a:solidFill>
              </a:rPr>
              <a:t>Perform first-aid</a:t>
            </a:r>
          </a:p>
          <a:p>
            <a:r>
              <a:rPr lang="en-US" dirty="0">
                <a:solidFill>
                  <a:srgbClr val="800000"/>
                </a:solidFill>
              </a:rPr>
              <a:t>Apply taping and bracing</a:t>
            </a:r>
          </a:p>
          <a:p>
            <a:r>
              <a:rPr lang="en-US" dirty="0">
                <a:solidFill>
                  <a:srgbClr val="800000"/>
                </a:solidFill>
              </a:rPr>
              <a:t>Make decisions regarding return to activity, usually in consultation with the team physician</a:t>
            </a:r>
          </a:p>
          <a:p>
            <a:endParaRPr lang="en-US" dirty="0"/>
          </a:p>
        </p:txBody>
      </p:sp>
    </p:spTree>
    <p:extLst>
      <p:ext uri="{BB962C8B-B14F-4D97-AF65-F5344CB8AC3E}">
        <p14:creationId xmlns:p14="http://schemas.microsoft.com/office/powerpoint/2010/main" val="40476936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Medicine Team</a:t>
            </a:r>
          </a:p>
        </p:txBody>
      </p:sp>
      <p:sp>
        <p:nvSpPr>
          <p:cNvPr id="3" name="Content Placeholder 2"/>
          <p:cNvSpPr>
            <a:spLocks noGrp="1"/>
          </p:cNvSpPr>
          <p:nvPr>
            <p:ph sz="half" idx="1"/>
          </p:nvPr>
        </p:nvSpPr>
        <p:spPr>
          <a:xfrm>
            <a:off x="173164" y="1719070"/>
            <a:ext cx="2712896" cy="4920031"/>
          </a:xfrm>
        </p:spPr>
        <p:txBody>
          <a:bodyPr/>
          <a:lstStyle/>
          <a:p>
            <a:r>
              <a:rPr lang="en-US" dirty="0"/>
              <a:t>Team Physicians</a:t>
            </a:r>
          </a:p>
          <a:p>
            <a:r>
              <a:rPr lang="en-US" dirty="0"/>
              <a:t>Athletic Trainers</a:t>
            </a:r>
          </a:p>
          <a:p>
            <a:r>
              <a:rPr lang="en-US" b="1" dirty="0">
                <a:solidFill>
                  <a:srgbClr val="800000"/>
                </a:solidFill>
              </a:rPr>
              <a:t>Physical Therapists</a:t>
            </a:r>
          </a:p>
          <a:p>
            <a:r>
              <a:rPr lang="en-US" dirty="0"/>
              <a:t>Instructors and Coaches</a:t>
            </a:r>
          </a:p>
        </p:txBody>
      </p:sp>
      <p:sp>
        <p:nvSpPr>
          <p:cNvPr id="4" name="Content Placeholder 3"/>
          <p:cNvSpPr>
            <a:spLocks noGrp="1"/>
          </p:cNvSpPr>
          <p:nvPr>
            <p:ph sz="half" idx="2"/>
          </p:nvPr>
        </p:nvSpPr>
        <p:spPr>
          <a:xfrm>
            <a:off x="3039983" y="1719071"/>
            <a:ext cx="5646818" cy="4920030"/>
          </a:xfrm>
        </p:spPr>
        <p:txBody>
          <a:bodyPr/>
          <a:lstStyle/>
          <a:p>
            <a:r>
              <a:rPr lang="en-US" dirty="0">
                <a:solidFill>
                  <a:srgbClr val="800000"/>
                </a:solidFill>
              </a:rPr>
              <a:t>Provide pain relief and restore function for musculoskeletal and neurological conditions</a:t>
            </a:r>
          </a:p>
          <a:p>
            <a:r>
              <a:rPr lang="en-US" dirty="0">
                <a:solidFill>
                  <a:srgbClr val="800000"/>
                </a:solidFill>
              </a:rPr>
              <a:t>Enabling and athlete to return as quickly and safely as possible</a:t>
            </a:r>
          </a:p>
          <a:p>
            <a:endParaRPr lang="en-US" dirty="0"/>
          </a:p>
        </p:txBody>
      </p:sp>
    </p:spTree>
    <p:extLst>
      <p:ext uri="{BB962C8B-B14F-4D97-AF65-F5344CB8AC3E}">
        <p14:creationId xmlns:p14="http://schemas.microsoft.com/office/powerpoint/2010/main" val="26672428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Sports Medicine Team</a:t>
            </a:r>
          </a:p>
        </p:txBody>
      </p:sp>
      <p:sp>
        <p:nvSpPr>
          <p:cNvPr id="3" name="Content Placeholder 2"/>
          <p:cNvSpPr>
            <a:spLocks noGrp="1"/>
          </p:cNvSpPr>
          <p:nvPr>
            <p:ph sz="half" idx="1"/>
          </p:nvPr>
        </p:nvSpPr>
        <p:spPr>
          <a:xfrm>
            <a:off x="173164" y="1719070"/>
            <a:ext cx="2712896" cy="4920031"/>
          </a:xfrm>
        </p:spPr>
        <p:txBody>
          <a:bodyPr/>
          <a:lstStyle/>
          <a:p>
            <a:r>
              <a:rPr lang="en-US" dirty="0"/>
              <a:t>Team Physicians</a:t>
            </a:r>
          </a:p>
          <a:p>
            <a:r>
              <a:rPr lang="en-US" dirty="0"/>
              <a:t>Athletic Trainers</a:t>
            </a:r>
          </a:p>
          <a:p>
            <a:r>
              <a:rPr lang="en-US" dirty="0"/>
              <a:t>Physical Therapists</a:t>
            </a:r>
          </a:p>
          <a:p>
            <a:r>
              <a:rPr lang="en-US" b="1" dirty="0">
                <a:solidFill>
                  <a:srgbClr val="800000"/>
                </a:solidFill>
              </a:rPr>
              <a:t>Instructors and Coaches</a:t>
            </a:r>
          </a:p>
        </p:txBody>
      </p:sp>
      <p:sp>
        <p:nvSpPr>
          <p:cNvPr id="4" name="Content Placeholder 3"/>
          <p:cNvSpPr>
            <a:spLocks noGrp="1"/>
          </p:cNvSpPr>
          <p:nvPr>
            <p:ph sz="half" idx="2"/>
          </p:nvPr>
        </p:nvSpPr>
        <p:spPr>
          <a:xfrm>
            <a:off x="3039983" y="1719071"/>
            <a:ext cx="5646818" cy="4920030"/>
          </a:xfrm>
        </p:spPr>
        <p:txBody>
          <a:bodyPr/>
          <a:lstStyle/>
          <a:p>
            <a:r>
              <a:rPr lang="en-US" dirty="0">
                <a:solidFill>
                  <a:srgbClr val="800000"/>
                </a:solidFill>
              </a:rPr>
              <a:t>Are often in daily contact with athletes</a:t>
            </a:r>
          </a:p>
          <a:p>
            <a:r>
              <a:rPr lang="en-US" dirty="0">
                <a:solidFill>
                  <a:srgbClr val="800000"/>
                </a:solidFill>
              </a:rPr>
              <a:t>Are a first line of defense when an injury occurs</a:t>
            </a:r>
          </a:p>
          <a:p>
            <a:endParaRPr lang="en-US" dirty="0"/>
          </a:p>
        </p:txBody>
      </p:sp>
    </p:spTree>
    <p:extLst>
      <p:ext uri="{BB962C8B-B14F-4D97-AF65-F5344CB8AC3E}">
        <p14:creationId xmlns:p14="http://schemas.microsoft.com/office/powerpoint/2010/main" val="35355246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Injury Care</a:t>
            </a:r>
          </a:p>
        </p:txBody>
      </p:sp>
      <p:sp>
        <p:nvSpPr>
          <p:cNvPr id="3" name="Content Placeholder 2"/>
          <p:cNvSpPr>
            <a:spLocks noGrp="1"/>
          </p:cNvSpPr>
          <p:nvPr>
            <p:ph idx="1"/>
          </p:nvPr>
        </p:nvSpPr>
        <p:spPr/>
        <p:txBody>
          <a:bodyPr/>
          <a:lstStyle/>
          <a:p>
            <a:r>
              <a:rPr lang="en-US" sz="3200" b="1" dirty="0">
                <a:solidFill>
                  <a:srgbClr val="0000FF"/>
                </a:solidFill>
              </a:rPr>
              <a:t>PREVENTION</a:t>
            </a:r>
          </a:p>
          <a:p>
            <a:r>
              <a:rPr lang="en-US" sz="3200" b="1" dirty="0">
                <a:solidFill>
                  <a:schemeClr val="accent5">
                    <a:lumMod val="75000"/>
                  </a:schemeClr>
                </a:solidFill>
              </a:rPr>
              <a:t>RECOGNITION + TREATMENT</a:t>
            </a:r>
          </a:p>
          <a:p>
            <a:r>
              <a:rPr lang="en-US" sz="3200" b="1" dirty="0">
                <a:solidFill>
                  <a:srgbClr val="800000"/>
                </a:solidFill>
              </a:rPr>
              <a:t>REHABILITATION </a:t>
            </a:r>
          </a:p>
          <a:p>
            <a:endParaRPr lang="en-US" dirty="0"/>
          </a:p>
          <a:p>
            <a:r>
              <a:rPr lang="en-US" dirty="0"/>
              <a:t>Injury prevention:</a:t>
            </a:r>
          </a:p>
          <a:p>
            <a:pPr lvl="1"/>
            <a:r>
              <a:rPr lang="en-US" sz="2400" dirty="0">
                <a:solidFill>
                  <a:srgbClr val="800000"/>
                </a:solidFill>
              </a:rPr>
              <a:t>“The best way to treat an injury is to avoid one.”</a:t>
            </a:r>
          </a:p>
          <a:p>
            <a:pPr lvl="2"/>
            <a:r>
              <a:rPr lang="en-US" dirty="0"/>
              <a:t>~Michael A. Taylor, Author</a:t>
            </a:r>
          </a:p>
          <a:p>
            <a:pPr lvl="2"/>
            <a:r>
              <a:rPr lang="en-US" dirty="0"/>
              <a:t>Best Practices of First Aid in Gymnastics</a:t>
            </a:r>
          </a:p>
          <a:p>
            <a:endParaRPr lang="en-US" dirty="0"/>
          </a:p>
        </p:txBody>
      </p:sp>
    </p:spTree>
    <p:extLst>
      <p:ext uri="{BB962C8B-B14F-4D97-AF65-F5344CB8AC3E}">
        <p14:creationId xmlns:p14="http://schemas.microsoft.com/office/powerpoint/2010/main" val="2299619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Injury recognition &amp; Treatment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5976737"/>
              </p:ext>
            </p:extLst>
          </p:nvPr>
        </p:nvGraphicFramePr>
        <p:xfrm>
          <a:off x="214483" y="1617894"/>
          <a:ext cx="4160496" cy="494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776130757"/>
              </p:ext>
            </p:extLst>
          </p:nvPr>
        </p:nvGraphicFramePr>
        <p:xfrm>
          <a:off x="4771620" y="1579407"/>
          <a:ext cx="4214449" cy="38915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ontent Placeholder 3"/>
          <p:cNvSpPr txBox="1">
            <a:spLocks/>
          </p:cNvSpPr>
          <p:nvPr/>
        </p:nvSpPr>
        <p:spPr>
          <a:xfrm>
            <a:off x="110873" y="5470961"/>
            <a:ext cx="8893634" cy="1168140"/>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ctr">
              <a:buNone/>
            </a:pPr>
            <a:r>
              <a:rPr lang="en-US" sz="3200" dirty="0">
                <a:solidFill>
                  <a:srgbClr val="800000"/>
                </a:solidFill>
              </a:rPr>
              <a:t>CPR and first aid certification are important for all gymnastics professionals.</a:t>
            </a:r>
          </a:p>
        </p:txBody>
      </p:sp>
    </p:spTree>
    <p:extLst>
      <p:ext uri="{BB962C8B-B14F-4D97-AF65-F5344CB8AC3E}">
        <p14:creationId xmlns:p14="http://schemas.microsoft.com/office/powerpoint/2010/main" val="8363548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Injury Rehabilitation</a:t>
            </a:r>
          </a:p>
        </p:txBody>
      </p:sp>
      <p:sp>
        <p:nvSpPr>
          <p:cNvPr id="3" name="Content Placeholder 2"/>
          <p:cNvSpPr>
            <a:spLocks noGrp="1"/>
          </p:cNvSpPr>
          <p:nvPr>
            <p:ph idx="1"/>
          </p:nvPr>
        </p:nvSpPr>
        <p:spPr>
          <a:xfrm>
            <a:off x="457200" y="1752601"/>
            <a:ext cx="8229600" cy="3500950"/>
          </a:xfrm>
        </p:spPr>
        <p:txBody>
          <a:bodyPr/>
          <a:lstStyle/>
          <a:p>
            <a:r>
              <a:rPr lang="en-US" dirty="0"/>
              <a:t>Injury rehabilitation should occur under the direction and supervision of a trained sports medicine professional. </a:t>
            </a:r>
          </a:p>
          <a:p>
            <a:r>
              <a:rPr lang="en-US" dirty="0"/>
              <a:t>Instructors and coaches can provide injury rehabilitation care to an athlete but should follow the instructions of the physician exactly. </a:t>
            </a:r>
          </a:p>
          <a:p>
            <a:r>
              <a:rPr lang="en-US" dirty="0"/>
              <a:t>All return to activity decisions should be made by the relevant injury care professional. </a:t>
            </a:r>
          </a:p>
        </p:txBody>
      </p:sp>
      <p:pic>
        <p:nvPicPr>
          <p:cNvPr id="4" name="Picture 3"/>
          <p:cNvPicPr>
            <a:picLocks noChangeAspect="1"/>
          </p:cNvPicPr>
          <p:nvPr/>
        </p:nvPicPr>
        <p:blipFill rotWithShape="1">
          <a:blip r:embed="rId2"/>
          <a:srcRect t="14872" b="13013"/>
          <a:stretch/>
        </p:blipFill>
        <p:spPr>
          <a:xfrm>
            <a:off x="6271743" y="4637749"/>
            <a:ext cx="2652507" cy="2039840"/>
          </a:xfrm>
          <a:prstGeom prst="rect">
            <a:avLst/>
          </a:prstGeom>
          <a:ln>
            <a:noFill/>
          </a:ln>
          <a:effectLst>
            <a:softEdge rad="112500"/>
          </a:effectLst>
        </p:spPr>
      </p:pic>
    </p:spTree>
    <p:extLst>
      <p:ext uri="{BB962C8B-B14F-4D97-AF65-F5344CB8AC3E}">
        <p14:creationId xmlns:p14="http://schemas.microsoft.com/office/powerpoint/2010/main" val="13997687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Situations</a:t>
            </a:r>
          </a:p>
        </p:txBody>
      </p:sp>
      <p:sp>
        <p:nvSpPr>
          <p:cNvPr id="3" name="Content Placeholder 2"/>
          <p:cNvSpPr>
            <a:spLocks noGrp="1"/>
          </p:cNvSpPr>
          <p:nvPr>
            <p:ph sz="half" idx="1"/>
          </p:nvPr>
        </p:nvSpPr>
        <p:spPr>
          <a:xfrm>
            <a:off x="426128" y="2578666"/>
            <a:ext cx="4038600" cy="4092549"/>
          </a:xfrm>
        </p:spPr>
        <p:txBody>
          <a:bodyPr/>
          <a:lstStyle/>
          <a:p>
            <a:pPr lvl="1"/>
            <a:r>
              <a:rPr lang="en-US" dirty="0"/>
              <a:t>Head, neck, or spine injuries</a:t>
            </a:r>
          </a:p>
          <a:p>
            <a:pPr lvl="1"/>
            <a:r>
              <a:rPr lang="en-US" dirty="0"/>
              <a:t>Broken bones and dislocations</a:t>
            </a:r>
          </a:p>
          <a:p>
            <a:pPr lvl="1"/>
            <a:r>
              <a:rPr lang="en-US" dirty="0"/>
              <a:t>unconsciousness</a:t>
            </a:r>
          </a:p>
        </p:txBody>
      </p:sp>
      <p:sp>
        <p:nvSpPr>
          <p:cNvPr id="4" name="Content Placeholder 3"/>
          <p:cNvSpPr>
            <a:spLocks noGrp="1"/>
          </p:cNvSpPr>
          <p:nvPr>
            <p:ph sz="half" idx="2"/>
          </p:nvPr>
        </p:nvSpPr>
        <p:spPr>
          <a:xfrm>
            <a:off x="4859844" y="2578666"/>
            <a:ext cx="4038600" cy="4092549"/>
          </a:xfrm>
        </p:spPr>
        <p:txBody>
          <a:bodyPr/>
          <a:lstStyle/>
          <a:p>
            <a:pPr lvl="1"/>
            <a:r>
              <a:rPr lang="en-US" dirty="0"/>
              <a:t>Severe brain injuries </a:t>
            </a:r>
          </a:p>
          <a:p>
            <a:pPr lvl="1"/>
            <a:r>
              <a:rPr lang="en-US" dirty="0"/>
              <a:t>Severe bleeding</a:t>
            </a:r>
          </a:p>
          <a:p>
            <a:pPr lvl="1"/>
            <a:r>
              <a:rPr lang="en-US" dirty="0"/>
              <a:t>Internal bleeding</a:t>
            </a:r>
          </a:p>
          <a:p>
            <a:pPr lvl="1"/>
            <a:r>
              <a:rPr lang="en-US" dirty="0"/>
              <a:t>Cardiac arrest</a:t>
            </a:r>
          </a:p>
          <a:p>
            <a:pPr lvl="1"/>
            <a:r>
              <a:rPr lang="en-US" dirty="0"/>
              <a:t>Lack of breathing</a:t>
            </a:r>
          </a:p>
        </p:txBody>
      </p:sp>
      <p:sp>
        <p:nvSpPr>
          <p:cNvPr id="5" name="Content Placeholder 3"/>
          <p:cNvSpPr txBox="1">
            <a:spLocks/>
          </p:cNvSpPr>
          <p:nvPr/>
        </p:nvSpPr>
        <p:spPr>
          <a:xfrm>
            <a:off x="259866" y="1719071"/>
            <a:ext cx="8638578" cy="859595"/>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r>
              <a:rPr lang="en-US" dirty="0"/>
              <a:t>Injuries requiring emergency care include:</a:t>
            </a:r>
          </a:p>
        </p:txBody>
      </p:sp>
      <p:sp>
        <p:nvSpPr>
          <p:cNvPr id="6" name="Content Placeholder 3"/>
          <p:cNvSpPr txBox="1">
            <a:spLocks/>
          </p:cNvSpPr>
          <p:nvPr/>
        </p:nvSpPr>
        <p:spPr>
          <a:xfrm>
            <a:off x="259866" y="5407501"/>
            <a:ext cx="8638578" cy="126371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pPr marL="114300" indent="0" algn="ctr">
              <a:buNone/>
            </a:pPr>
            <a:r>
              <a:rPr lang="en-US" sz="3000" b="1" dirty="0">
                <a:solidFill>
                  <a:srgbClr val="FF0000"/>
                </a:solidFill>
              </a:rPr>
              <a:t>Immediately and efficiently turn-over the care of the athlete to emergency personnel. </a:t>
            </a:r>
          </a:p>
        </p:txBody>
      </p:sp>
    </p:spTree>
    <p:extLst>
      <p:ext uri="{BB962C8B-B14F-4D97-AF65-F5344CB8AC3E}">
        <p14:creationId xmlns:p14="http://schemas.microsoft.com/office/powerpoint/2010/main" val="24152572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Non-Catastrophic Injuries</a:t>
            </a:r>
          </a:p>
        </p:txBody>
      </p:sp>
      <p:sp>
        <p:nvSpPr>
          <p:cNvPr id="3" name="Content Placeholder 2"/>
          <p:cNvSpPr>
            <a:spLocks noGrp="1"/>
          </p:cNvSpPr>
          <p:nvPr>
            <p:ph sz="half" idx="1"/>
          </p:nvPr>
        </p:nvSpPr>
        <p:spPr>
          <a:xfrm>
            <a:off x="4386811" y="3483123"/>
            <a:ext cx="4299988" cy="3188092"/>
          </a:xfrm>
        </p:spPr>
        <p:txBody>
          <a:bodyPr>
            <a:noAutofit/>
          </a:bodyPr>
          <a:lstStyle/>
          <a:p>
            <a:pPr lvl="1"/>
            <a:r>
              <a:rPr lang="en-US" sz="3200" dirty="0"/>
              <a:t>They Include:</a:t>
            </a:r>
          </a:p>
          <a:p>
            <a:pPr lvl="2"/>
            <a:r>
              <a:rPr lang="en-US" sz="2800" dirty="0"/>
              <a:t>Bruises</a:t>
            </a:r>
          </a:p>
          <a:p>
            <a:pPr lvl="2"/>
            <a:r>
              <a:rPr lang="en-US" sz="2800" dirty="0"/>
              <a:t>Blisters</a:t>
            </a:r>
          </a:p>
          <a:p>
            <a:pPr lvl="2"/>
            <a:r>
              <a:rPr lang="en-US" sz="2800" dirty="0"/>
              <a:t>Small Cuts</a:t>
            </a:r>
          </a:p>
          <a:p>
            <a:pPr lvl="2"/>
            <a:r>
              <a:rPr lang="en-US" sz="2800" dirty="0"/>
              <a:t>Strains</a:t>
            </a:r>
          </a:p>
          <a:p>
            <a:pPr lvl="2"/>
            <a:r>
              <a:rPr lang="en-US" sz="2800" dirty="0"/>
              <a:t>Sprains</a:t>
            </a:r>
          </a:p>
        </p:txBody>
      </p:sp>
      <p:sp>
        <p:nvSpPr>
          <p:cNvPr id="5" name="Content Placeholder 3"/>
          <p:cNvSpPr txBox="1">
            <a:spLocks/>
          </p:cNvSpPr>
          <p:nvPr/>
        </p:nvSpPr>
        <p:spPr>
          <a:xfrm>
            <a:off x="259866" y="1719071"/>
            <a:ext cx="8638578" cy="193724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r>
              <a:rPr lang="en-US" dirty="0"/>
              <a:t>Non-catastrophic injuries are those that are not life-or-limb threatening. Non-catastrophic injuries include bruises, blisters, small cuts, strains, and sprains</a:t>
            </a:r>
          </a:p>
        </p:txBody>
      </p:sp>
      <p:pic>
        <p:nvPicPr>
          <p:cNvPr id="8" name="Picture 7"/>
          <p:cNvPicPr>
            <a:picLocks noChangeAspect="1"/>
          </p:cNvPicPr>
          <p:nvPr/>
        </p:nvPicPr>
        <p:blipFill>
          <a:blip r:embed="rId2"/>
          <a:stretch>
            <a:fillRect/>
          </a:stretch>
        </p:blipFill>
        <p:spPr>
          <a:xfrm>
            <a:off x="259866" y="3483123"/>
            <a:ext cx="4334735" cy="3140638"/>
          </a:xfrm>
          <a:prstGeom prst="rect">
            <a:avLst/>
          </a:prstGeom>
          <a:ln>
            <a:noFill/>
          </a:ln>
          <a:effectLst>
            <a:softEdge rad="112500"/>
          </a:effectLst>
        </p:spPr>
      </p:pic>
    </p:spTree>
    <p:extLst>
      <p:ext uri="{BB962C8B-B14F-4D97-AF65-F5344CB8AC3E}">
        <p14:creationId xmlns:p14="http://schemas.microsoft.com/office/powerpoint/2010/main" val="41685010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Non-Catastrophic: First-Aid Kit</a:t>
            </a:r>
          </a:p>
        </p:txBody>
      </p:sp>
      <p:pic>
        <p:nvPicPr>
          <p:cNvPr id="5" name="Picture 4"/>
          <p:cNvPicPr>
            <a:picLocks noChangeAspect="1"/>
          </p:cNvPicPr>
          <p:nvPr/>
        </p:nvPicPr>
        <p:blipFill rotWithShape="1">
          <a:blip r:embed="rId2"/>
          <a:srcRect l="10612" t="5955" r="15321" b="5156"/>
          <a:stretch/>
        </p:blipFill>
        <p:spPr>
          <a:xfrm>
            <a:off x="1118783" y="1671389"/>
            <a:ext cx="3152586" cy="5044688"/>
          </a:xfrm>
          <a:prstGeom prst="rect">
            <a:avLst/>
          </a:prstGeom>
        </p:spPr>
      </p:pic>
      <p:pic>
        <p:nvPicPr>
          <p:cNvPr id="6" name="Picture 5"/>
          <p:cNvPicPr>
            <a:picLocks noChangeAspect="1"/>
          </p:cNvPicPr>
          <p:nvPr/>
        </p:nvPicPr>
        <p:blipFill rotWithShape="1">
          <a:blip r:embed="rId3"/>
          <a:srcRect l="12304" r="8328"/>
          <a:stretch/>
        </p:blipFill>
        <p:spPr>
          <a:xfrm>
            <a:off x="5233389" y="1609091"/>
            <a:ext cx="3039983" cy="5106986"/>
          </a:xfrm>
          <a:prstGeom prst="rect">
            <a:avLst/>
          </a:prstGeom>
        </p:spPr>
      </p:pic>
    </p:spTree>
    <p:extLst>
      <p:ext uri="{BB962C8B-B14F-4D97-AF65-F5344CB8AC3E}">
        <p14:creationId xmlns:p14="http://schemas.microsoft.com/office/powerpoint/2010/main" val="180132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risk Management</a:t>
            </a:r>
          </a:p>
        </p:txBody>
      </p:sp>
      <p:sp>
        <p:nvSpPr>
          <p:cNvPr id="3" name="Content Placeholder 2"/>
          <p:cNvSpPr>
            <a:spLocks noGrp="1"/>
          </p:cNvSpPr>
          <p:nvPr>
            <p:ph idx="1"/>
          </p:nvPr>
        </p:nvSpPr>
        <p:spPr/>
        <p:txBody>
          <a:bodyPr/>
          <a:lstStyle/>
          <a:p>
            <a:r>
              <a:rPr lang="en-US" sz="3200" dirty="0"/>
              <a:t>Risk management seeks to:</a:t>
            </a:r>
          </a:p>
          <a:p>
            <a:pPr algn="ctr"/>
            <a:r>
              <a:rPr lang="en-US" sz="3600" b="1" dirty="0">
                <a:solidFill>
                  <a:srgbClr val="000090"/>
                </a:solidFill>
              </a:rPr>
              <a:t>Inform</a:t>
            </a:r>
          </a:p>
          <a:p>
            <a:pPr algn="ctr"/>
            <a:r>
              <a:rPr lang="en-US" sz="3600" b="1" dirty="0">
                <a:solidFill>
                  <a:schemeClr val="accent5">
                    <a:lumMod val="75000"/>
                  </a:schemeClr>
                </a:solidFill>
              </a:rPr>
              <a:t>Educate</a:t>
            </a:r>
          </a:p>
          <a:p>
            <a:pPr algn="ctr"/>
            <a:r>
              <a:rPr lang="en-US" sz="3600" b="1" dirty="0">
                <a:solidFill>
                  <a:srgbClr val="800000"/>
                </a:solidFill>
              </a:rPr>
              <a:t>Inspire</a:t>
            </a:r>
          </a:p>
          <a:p>
            <a:r>
              <a:rPr lang="en-US" sz="3200" dirty="0"/>
              <a:t>Gymnastics professionals to understand and control areas of risk.</a:t>
            </a:r>
          </a:p>
        </p:txBody>
      </p:sp>
    </p:spTree>
    <p:extLst>
      <p:ext uri="{BB962C8B-B14F-4D97-AF65-F5344CB8AC3E}">
        <p14:creationId xmlns:p14="http://schemas.microsoft.com/office/powerpoint/2010/main" val="33984519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Non-Catastrophic: </a:t>
            </a:r>
            <a:r>
              <a:rPr lang="en-US" dirty="0" err="1"/>
              <a:t>R.I.C.e</a:t>
            </a:r>
            <a:endParaRPr lang="en-US" dirty="0"/>
          </a:p>
        </p:txBody>
      </p:sp>
      <p:sp>
        <p:nvSpPr>
          <p:cNvPr id="3" name="Content Placeholder 2"/>
          <p:cNvSpPr>
            <a:spLocks noGrp="1"/>
          </p:cNvSpPr>
          <p:nvPr>
            <p:ph idx="1"/>
          </p:nvPr>
        </p:nvSpPr>
        <p:spPr>
          <a:xfrm>
            <a:off x="153923" y="1752600"/>
            <a:ext cx="8850583" cy="4905746"/>
          </a:xfrm>
        </p:spPr>
        <p:txBody>
          <a:bodyPr>
            <a:noAutofit/>
          </a:bodyPr>
          <a:lstStyle/>
          <a:p>
            <a:pPr>
              <a:lnSpc>
                <a:spcPct val="70000"/>
              </a:lnSpc>
            </a:pPr>
            <a:r>
              <a:rPr lang="en-US" sz="3200" dirty="0"/>
              <a:t>R.I.C.E</a:t>
            </a:r>
          </a:p>
          <a:p>
            <a:pPr lvl="1">
              <a:lnSpc>
                <a:spcPct val="70000"/>
              </a:lnSpc>
            </a:pPr>
            <a:r>
              <a:rPr lang="en-US" sz="2800" dirty="0"/>
              <a:t>Basic First Aid procedure used to treat minor injuries such as strains, sprains, and bruises.</a:t>
            </a:r>
          </a:p>
          <a:p>
            <a:pPr lvl="2">
              <a:lnSpc>
                <a:spcPct val="70000"/>
              </a:lnSpc>
            </a:pPr>
            <a:r>
              <a:rPr lang="en-US" sz="2400" dirty="0">
                <a:solidFill>
                  <a:srgbClr val="FF0000"/>
                </a:solidFill>
              </a:rPr>
              <a:t>R: REST</a:t>
            </a:r>
          </a:p>
          <a:p>
            <a:pPr lvl="3">
              <a:lnSpc>
                <a:spcPct val="70000"/>
              </a:lnSpc>
            </a:pPr>
            <a:r>
              <a:rPr lang="en-US" sz="2000" dirty="0"/>
              <a:t>Rest an injury by limiting movement</a:t>
            </a:r>
          </a:p>
          <a:p>
            <a:pPr lvl="2">
              <a:lnSpc>
                <a:spcPct val="70000"/>
              </a:lnSpc>
            </a:pPr>
            <a:r>
              <a:rPr lang="en-US" sz="2400" dirty="0">
                <a:solidFill>
                  <a:srgbClr val="FF0000"/>
                </a:solidFill>
              </a:rPr>
              <a:t>I: ICE</a:t>
            </a:r>
          </a:p>
          <a:p>
            <a:pPr lvl="3">
              <a:lnSpc>
                <a:spcPct val="70000"/>
              </a:lnSpc>
            </a:pPr>
            <a:r>
              <a:rPr lang="en-US" sz="2000" dirty="0"/>
              <a:t>Ice reduces inflammation and pain. Ice should be applied for 20 minutes or less and is most effective when applied immediately and during the initial stage of the injury.</a:t>
            </a:r>
          </a:p>
          <a:p>
            <a:pPr lvl="2">
              <a:lnSpc>
                <a:spcPct val="70000"/>
              </a:lnSpc>
            </a:pPr>
            <a:r>
              <a:rPr lang="en-US" sz="2400" dirty="0">
                <a:solidFill>
                  <a:srgbClr val="FF0000"/>
                </a:solidFill>
              </a:rPr>
              <a:t>C: COMPRESSION</a:t>
            </a:r>
          </a:p>
          <a:p>
            <a:pPr lvl="3">
              <a:lnSpc>
                <a:spcPct val="70000"/>
              </a:lnSpc>
            </a:pPr>
            <a:r>
              <a:rPr lang="en-US" sz="2000" dirty="0"/>
              <a:t>Compression refers to the use of snug bandages that reduce swelling and bleeding and can provide support.</a:t>
            </a:r>
          </a:p>
          <a:p>
            <a:pPr lvl="2">
              <a:lnSpc>
                <a:spcPct val="70000"/>
              </a:lnSpc>
            </a:pPr>
            <a:r>
              <a:rPr lang="en-US" sz="2400" dirty="0">
                <a:solidFill>
                  <a:srgbClr val="FF0000"/>
                </a:solidFill>
              </a:rPr>
              <a:t>E: ELEVATION</a:t>
            </a:r>
          </a:p>
          <a:p>
            <a:pPr lvl="3">
              <a:lnSpc>
                <a:spcPct val="70000"/>
              </a:lnSpc>
            </a:pPr>
            <a:r>
              <a:rPr lang="en-US" sz="2000" dirty="0"/>
              <a:t>Elevating the injured limb, ideally above the heart, helps reduce the magnitude of swelling. DO NOT use elevation if it aggravates the limb. </a:t>
            </a:r>
          </a:p>
        </p:txBody>
      </p:sp>
    </p:spTree>
    <p:extLst>
      <p:ext uri="{BB962C8B-B14F-4D97-AF65-F5344CB8AC3E}">
        <p14:creationId xmlns:p14="http://schemas.microsoft.com/office/powerpoint/2010/main" val="13972352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Catastrophic Injuries</a:t>
            </a:r>
          </a:p>
        </p:txBody>
      </p:sp>
      <p:sp>
        <p:nvSpPr>
          <p:cNvPr id="3" name="Content Placeholder 2"/>
          <p:cNvSpPr>
            <a:spLocks noGrp="1"/>
          </p:cNvSpPr>
          <p:nvPr>
            <p:ph idx="1"/>
          </p:nvPr>
        </p:nvSpPr>
        <p:spPr>
          <a:xfrm>
            <a:off x="173164" y="1752600"/>
            <a:ext cx="8792862" cy="4924990"/>
          </a:xfrm>
        </p:spPr>
        <p:txBody>
          <a:bodyPr>
            <a:normAutofit lnSpcReduction="10000"/>
          </a:bodyPr>
          <a:lstStyle/>
          <a:p>
            <a:r>
              <a:rPr lang="en-US" dirty="0"/>
              <a:t>Are those severe injuries that are serious threats to life and health. Catastrophic injuries include spine, heart, ling, head, and neck injuries. The most important aspect of dealing with a catastrophic injury is immediate activation of the emergency action plan. </a:t>
            </a:r>
          </a:p>
          <a:p>
            <a:r>
              <a:rPr lang="en-US" dirty="0"/>
              <a:t>Do not assume that emergency services and emergency plans away from the home facility will be adequate. Keep in mind:</a:t>
            </a:r>
          </a:p>
          <a:p>
            <a:pPr lvl="1"/>
            <a:r>
              <a:rPr lang="en-US" dirty="0">
                <a:solidFill>
                  <a:srgbClr val="FF0000"/>
                </a:solidFill>
              </a:rPr>
              <a:t>Potential problems that are more likely to occur when away from the home facility.</a:t>
            </a:r>
          </a:p>
          <a:p>
            <a:pPr lvl="1"/>
            <a:r>
              <a:rPr lang="en-US" dirty="0">
                <a:solidFill>
                  <a:srgbClr val="FF0000"/>
                </a:solidFill>
              </a:rPr>
              <a:t>The need to obtain emergency phone numbers, the name and location od the facility, and other important information that will be needed in case of an emergency</a:t>
            </a:r>
          </a:p>
          <a:p>
            <a:pPr lvl="1"/>
            <a:r>
              <a:rPr lang="en-US" dirty="0">
                <a:solidFill>
                  <a:srgbClr val="FF0000"/>
                </a:solidFill>
              </a:rPr>
              <a:t>The need to have available athletes’ medical information, phone numbers, physician contact information, etc. </a:t>
            </a:r>
          </a:p>
        </p:txBody>
      </p:sp>
    </p:spTree>
    <p:extLst>
      <p:ext uri="{BB962C8B-B14F-4D97-AF65-F5344CB8AC3E}">
        <p14:creationId xmlns:p14="http://schemas.microsoft.com/office/powerpoint/2010/main" val="23213790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Catastrophic: A.B.C</a:t>
            </a:r>
          </a:p>
        </p:txBody>
      </p:sp>
      <p:sp>
        <p:nvSpPr>
          <p:cNvPr id="3" name="Content Placeholder 2"/>
          <p:cNvSpPr>
            <a:spLocks noGrp="1"/>
          </p:cNvSpPr>
          <p:nvPr>
            <p:ph idx="1"/>
          </p:nvPr>
        </p:nvSpPr>
        <p:spPr>
          <a:xfrm>
            <a:off x="457200" y="1752600"/>
            <a:ext cx="8229600" cy="4886502"/>
          </a:xfrm>
        </p:spPr>
        <p:txBody>
          <a:bodyPr/>
          <a:lstStyle/>
          <a:p>
            <a:r>
              <a:rPr lang="en-US" dirty="0"/>
              <a:t>Airway:</a:t>
            </a:r>
          </a:p>
          <a:p>
            <a:pPr lvl="1"/>
            <a:r>
              <a:rPr lang="en-US" dirty="0"/>
              <a:t>First and foremost the injured athlete a must have an open airway fro which to breathe.</a:t>
            </a:r>
          </a:p>
          <a:p>
            <a:r>
              <a:rPr lang="en-US" dirty="0"/>
              <a:t>Breathing:</a:t>
            </a:r>
          </a:p>
          <a:p>
            <a:pPr lvl="1"/>
            <a:r>
              <a:rPr lang="en-US" dirty="0"/>
              <a:t>Once an airway is established, chest movements and breath sounds, which indicate breathing, should be present.</a:t>
            </a:r>
          </a:p>
          <a:p>
            <a:pPr lvl="1"/>
            <a:r>
              <a:rPr lang="en-US" i="1" dirty="0"/>
              <a:t>Rescue breaths should be provided if breathing is absent.</a:t>
            </a:r>
          </a:p>
          <a:p>
            <a:r>
              <a:rPr lang="en-US" dirty="0"/>
              <a:t>Circulation:</a:t>
            </a:r>
          </a:p>
          <a:p>
            <a:pPr lvl="1"/>
            <a:r>
              <a:rPr lang="en-US" dirty="0"/>
              <a:t>Circulation can be checked by taking the injured athletes pulse. The presence of a pulse indicates that the heart and circulation are functioning.</a:t>
            </a:r>
          </a:p>
          <a:p>
            <a:pPr lvl="2"/>
            <a:r>
              <a:rPr lang="en-US" i="1" dirty="0"/>
              <a:t>CPR should be provided if both breathing and pulse are absent</a:t>
            </a:r>
          </a:p>
        </p:txBody>
      </p:sp>
    </p:spTree>
    <p:extLst>
      <p:ext uri="{BB962C8B-B14F-4D97-AF65-F5344CB8AC3E}">
        <p14:creationId xmlns:p14="http://schemas.microsoft.com/office/powerpoint/2010/main" val="38069499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 &amp; Neck</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7276116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 &amp; Neck</a:t>
            </a:r>
          </a:p>
        </p:txBody>
      </p:sp>
      <p:sp>
        <p:nvSpPr>
          <p:cNvPr id="3" name="Text Placeholder 2"/>
          <p:cNvSpPr>
            <a:spLocks noGrp="1"/>
          </p:cNvSpPr>
          <p:nvPr>
            <p:ph type="body" idx="1"/>
          </p:nvPr>
        </p:nvSpPr>
        <p:spPr>
          <a:xfrm>
            <a:off x="426128" y="1510754"/>
            <a:ext cx="4040188" cy="548327"/>
          </a:xfrm>
        </p:spPr>
        <p:txBody>
          <a:bodyPr/>
          <a:lstStyle/>
          <a:p>
            <a:r>
              <a:rPr lang="en-US" sz="2800" dirty="0"/>
              <a:t>HEAD</a:t>
            </a:r>
            <a:endParaRPr lang="en-US" dirty="0"/>
          </a:p>
        </p:txBody>
      </p:sp>
      <p:sp>
        <p:nvSpPr>
          <p:cNvPr id="4" name="Content Placeholder 3"/>
          <p:cNvSpPr>
            <a:spLocks noGrp="1"/>
          </p:cNvSpPr>
          <p:nvPr>
            <p:ph sz="half" idx="2"/>
          </p:nvPr>
        </p:nvSpPr>
        <p:spPr>
          <a:xfrm>
            <a:off x="153923" y="2059081"/>
            <a:ext cx="4312393" cy="4656995"/>
          </a:xfrm>
        </p:spPr>
        <p:txBody>
          <a:bodyPr>
            <a:normAutofit/>
          </a:bodyPr>
          <a:lstStyle/>
          <a:p>
            <a:r>
              <a:rPr lang="en-US" sz="2800" dirty="0"/>
              <a:t>Head Injuries</a:t>
            </a:r>
          </a:p>
          <a:p>
            <a:pPr lvl="1"/>
            <a:r>
              <a:rPr lang="en-US" sz="2400" dirty="0"/>
              <a:t>Some head injuries appear deceptively mild. An athlete who suffers a head injury should:</a:t>
            </a:r>
          </a:p>
          <a:p>
            <a:pPr lvl="2"/>
            <a:r>
              <a:rPr lang="en-US" sz="2000" dirty="0"/>
              <a:t>Be removed from participation</a:t>
            </a:r>
          </a:p>
          <a:p>
            <a:pPr lvl="2"/>
            <a:r>
              <a:rPr lang="en-US" sz="2000" dirty="0"/>
              <a:t>Be evaluated by a medical professional as soon as possible</a:t>
            </a:r>
          </a:p>
        </p:txBody>
      </p:sp>
      <p:sp>
        <p:nvSpPr>
          <p:cNvPr id="5" name="Text Placeholder 4"/>
          <p:cNvSpPr>
            <a:spLocks noGrp="1"/>
          </p:cNvSpPr>
          <p:nvPr>
            <p:ph type="body" sz="quarter" idx="3"/>
          </p:nvPr>
        </p:nvSpPr>
        <p:spPr>
          <a:xfrm>
            <a:off x="4645025" y="1529998"/>
            <a:ext cx="4041775" cy="548327"/>
          </a:xfrm>
        </p:spPr>
        <p:txBody>
          <a:bodyPr/>
          <a:lstStyle/>
          <a:p>
            <a:r>
              <a:rPr lang="en-US" sz="2800" dirty="0"/>
              <a:t>NECK</a:t>
            </a:r>
          </a:p>
        </p:txBody>
      </p:sp>
      <p:sp>
        <p:nvSpPr>
          <p:cNvPr id="6" name="Content Placeholder 5"/>
          <p:cNvSpPr>
            <a:spLocks noGrp="1"/>
          </p:cNvSpPr>
          <p:nvPr>
            <p:ph sz="quarter" idx="4"/>
          </p:nvPr>
        </p:nvSpPr>
        <p:spPr>
          <a:xfrm>
            <a:off x="4002003" y="2059081"/>
            <a:ext cx="4983264" cy="4656995"/>
          </a:xfrm>
        </p:spPr>
        <p:txBody>
          <a:bodyPr>
            <a:normAutofit fontScale="92500" lnSpcReduction="10000"/>
          </a:bodyPr>
          <a:lstStyle/>
          <a:p>
            <a:r>
              <a:rPr lang="en-US" dirty="0"/>
              <a:t>Cervical Spine</a:t>
            </a:r>
          </a:p>
          <a:p>
            <a:pPr marL="114300" indent="0">
              <a:buNone/>
            </a:pPr>
            <a:r>
              <a:rPr lang="en-US" dirty="0"/>
              <a:t> (neck injuries)</a:t>
            </a:r>
          </a:p>
          <a:p>
            <a:pPr lvl="1"/>
            <a:r>
              <a:rPr lang="en-US" dirty="0"/>
              <a:t>If a cervical spine injury is suspected:</a:t>
            </a:r>
          </a:p>
          <a:p>
            <a:pPr lvl="2"/>
            <a:r>
              <a:rPr lang="en-US" dirty="0"/>
              <a:t>USE ABC</a:t>
            </a:r>
          </a:p>
          <a:p>
            <a:pPr lvl="2"/>
            <a:r>
              <a:rPr lang="en-US" dirty="0"/>
              <a:t>Engage emergency medical services</a:t>
            </a:r>
          </a:p>
          <a:p>
            <a:pPr lvl="2"/>
            <a:r>
              <a:rPr lang="en-US" dirty="0"/>
              <a:t>Immobilize the injured athlete, the athlete should not be moved unless CPR is required to restore breathing and heart function.</a:t>
            </a:r>
          </a:p>
          <a:p>
            <a:r>
              <a:rPr lang="en-US" dirty="0"/>
              <a:t>Immobilization is essential because extraneous movement following the initial injury can cause further damage. </a:t>
            </a:r>
          </a:p>
        </p:txBody>
      </p:sp>
    </p:spTree>
    <p:extLst>
      <p:ext uri="{BB962C8B-B14F-4D97-AF65-F5344CB8AC3E}">
        <p14:creationId xmlns:p14="http://schemas.microsoft.com/office/powerpoint/2010/main" val="15150002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endParaRPr lang="en-US" sz="2000" dirty="0"/>
          </a:p>
        </p:txBody>
      </p:sp>
      <p:sp>
        <p:nvSpPr>
          <p:cNvPr id="3" name="Content Placeholder 2"/>
          <p:cNvSpPr>
            <a:spLocks noGrp="1"/>
          </p:cNvSpPr>
          <p:nvPr>
            <p:ph idx="1"/>
          </p:nvPr>
        </p:nvSpPr>
        <p:spPr>
          <a:xfrm>
            <a:off x="153923" y="1752600"/>
            <a:ext cx="8792863" cy="4905746"/>
          </a:xfrm>
        </p:spPr>
        <p:txBody>
          <a:bodyPr>
            <a:normAutofit lnSpcReduction="10000"/>
          </a:bodyPr>
          <a:lstStyle/>
          <a:p>
            <a:r>
              <a:rPr lang="en-US" dirty="0"/>
              <a:t>A number of professionals are medically trained to handle sports related injuries.</a:t>
            </a:r>
          </a:p>
          <a:p>
            <a:r>
              <a:rPr lang="en-US" dirty="0"/>
              <a:t>The primary sports medicine personnel are team physicians, athletic trainers, physical therapists and coaches/instructors.</a:t>
            </a:r>
          </a:p>
          <a:p>
            <a:r>
              <a:rPr lang="en-US" dirty="0"/>
              <a:t>Care for injuries involves injury prevention, injury recognition and treatment, and injury rehabilitation. </a:t>
            </a:r>
          </a:p>
          <a:p>
            <a:r>
              <a:rPr lang="en-US" dirty="0"/>
              <a:t>Gymnastics coaches and instructors should work under he guidance of a physician or other trained sports medicine personnel when rendering aid to a gymnast</a:t>
            </a:r>
          </a:p>
          <a:p>
            <a:r>
              <a:rPr lang="en-US" dirty="0"/>
              <a:t>Emergency action plans should be formed and in writing. Emergency plans should include all potential emergencies.</a:t>
            </a:r>
          </a:p>
        </p:txBody>
      </p:sp>
    </p:spTree>
    <p:extLst>
      <p:ext uri="{BB962C8B-B14F-4D97-AF65-F5344CB8AC3E}">
        <p14:creationId xmlns:p14="http://schemas.microsoft.com/office/powerpoint/2010/main" val="5169298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53923" y="1752600"/>
            <a:ext cx="8792863" cy="4905746"/>
          </a:xfrm>
        </p:spPr>
        <p:txBody>
          <a:bodyPr>
            <a:normAutofit fontScale="92500" lnSpcReduction="10000"/>
          </a:bodyPr>
          <a:lstStyle/>
          <a:p>
            <a:r>
              <a:rPr lang="en-US" dirty="0"/>
              <a:t>Gymnastics professionals should understand their role in an emergency by rendering aid when appropriate and smoothly relinquishing their position when emergency medical personnel arrive.</a:t>
            </a:r>
          </a:p>
          <a:p>
            <a:r>
              <a:rPr lang="en-US" dirty="0"/>
              <a:t>Consent to Treat documents should be available for all athletes. Notification of important parties following an injury should proceed according to a pre-determined plan.</a:t>
            </a:r>
          </a:p>
          <a:p>
            <a:r>
              <a:rPr lang="en-US" dirty="0"/>
              <a:t>Gymnastics professionals should be aware of an practice emergency medical procedures.</a:t>
            </a:r>
          </a:p>
          <a:p>
            <a:r>
              <a:rPr lang="en-US" dirty="0"/>
              <a:t>Non-catastrophic injuries do not involve life or limb threatening injuries. These injuries are usually easily treatable using the RICE protocol.</a:t>
            </a:r>
          </a:p>
          <a:p>
            <a:r>
              <a:rPr lang="en-US" dirty="0"/>
              <a:t>Catastrophic injures are life-and-lib threatening and require immediate activation of local emergency medical services. First Responders should use the ABC protocol. </a:t>
            </a:r>
          </a:p>
        </p:txBody>
      </p:sp>
    </p:spTree>
    <p:extLst>
      <p:ext uri="{BB962C8B-B14F-4D97-AF65-F5344CB8AC3E}">
        <p14:creationId xmlns:p14="http://schemas.microsoft.com/office/powerpoint/2010/main" val="164362490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10 Quiz</a:t>
            </a:r>
          </a:p>
        </p:txBody>
      </p:sp>
      <p:sp>
        <p:nvSpPr>
          <p:cNvPr id="3" name="Content Placeholder 2"/>
          <p:cNvSpPr>
            <a:spLocks noGrp="1"/>
          </p:cNvSpPr>
          <p:nvPr>
            <p:ph sz="half" idx="1"/>
          </p:nvPr>
        </p:nvSpPr>
        <p:spPr>
          <a:xfrm>
            <a:off x="173164" y="1719071"/>
            <a:ext cx="4291564" cy="5138928"/>
          </a:xfrm>
        </p:spPr>
        <p:txBody>
          <a:bodyPr>
            <a:normAutofit fontScale="92500" lnSpcReduction="10000"/>
          </a:bodyPr>
          <a:lstStyle/>
          <a:p>
            <a:pPr marL="628650" indent="-514350">
              <a:buFont typeface="+mj-lt"/>
              <a:buAutoNum type="arabicPeriod"/>
            </a:pPr>
            <a:r>
              <a:rPr lang="en-US" dirty="0"/>
              <a:t>Injury prevention in sports medicine includes all of the following EXCEPT:</a:t>
            </a:r>
          </a:p>
          <a:p>
            <a:pPr marL="925830" lvl="1" indent="-514350">
              <a:buFont typeface="+mj-lt"/>
              <a:buAutoNum type="alphaLcParenR"/>
            </a:pPr>
            <a:r>
              <a:rPr lang="en-US" dirty="0"/>
              <a:t>Education</a:t>
            </a:r>
          </a:p>
          <a:p>
            <a:pPr marL="925830" lvl="1" indent="-514350">
              <a:buFont typeface="+mj-lt"/>
              <a:buAutoNum type="alphaLcParenR"/>
            </a:pPr>
            <a:r>
              <a:rPr lang="en-US" dirty="0"/>
              <a:t>Proper treatment and rehabilitation</a:t>
            </a:r>
          </a:p>
          <a:p>
            <a:pPr marL="925830" lvl="1" indent="-514350">
              <a:buFont typeface="+mj-lt"/>
              <a:buAutoNum type="alphaLcParenR"/>
            </a:pPr>
            <a:r>
              <a:rPr lang="en-US" dirty="0"/>
              <a:t>Identification of risk behaviors</a:t>
            </a:r>
          </a:p>
          <a:p>
            <a:pPr marL="925830" lvl="1" indent="-514350">
              <a:buFont typeface="+mj-lt"/>
              <a:buAutoNum type="alphaLcParenR"/>
            </a:pPr>
            <a:r>
              <a:rPr lang="en-US" dirty="0"/>
              <a:t>Avoidance of medical treatment</a:t>
            </a:r>
          </a:p>
        </p:txBody>
      </p:sp>
      <p:sp>
        <p:nvSpPr>
          <p:cNvPr id="4" name="Content Placeholder 3"/>
          <p:cNvSpPr>
            <a:spLocks noGrp="1"/>
          </p:cNvSpPr>
          <p:nvPr>
            <p:ph sz="half" idx="2"/>
          </p:nvPr>
        </p:nvSpPr>
        <p:spPr>
          <a:xfrm>
            <a:off x="4648199" y="1719070"/>
            <a:ext cx="4356307" cy="5138929"/>
          </a:xfrm>
        </p:spPr>
        <p:txBody>
          <a:bodyPr>
            <a:normAutofit fontScale="92500" lnSpcReduction="10000"/>
          </a:bodyPr>
          <a:lstStyle/>
          <a:p>
            <a:pPr marL="628650" indent="-514350">
              <a:buFont typeface="Wingdings" charset="2"/>
              <a:buAutoNum type="arabicPlain" startAt="2"/>
            </a:pPr>
            <a:r>
              <a:rPr lang="en-US" dirty="0"/>
              <a:t>The acronym R.I.C.E stands for which of the following four words?</a:t>
            </a:r>
          </a:p>
          <a:p>
            <a:pPr marL="925830" lvl="1" indent="-514350">
              <a:buFont typeface="+mj-lt"/>
              <a:buAutoNum type="alphaLcParenR"/>
            </a:pPr>
            <a:r>
              <a:rPr lang="en-US" dirty="0"/>
              <a:t>Rest, Inflammation, compression, emergency</a:t>
            </a:r>
          </a:p>
          <a:p>
            <a:pPr marL="925830" lvl="1" indent="-514350">
              <a:buFont typeface="+mj-lt"/>
              <a:buAutoNum type="alphaLcParenR"/>
            </a:pPr>
            <a:r>
              <a:rPr lang="en-US" dirty="0"/>
              <a:t>Recovery, isolation, circulation, elevation</a:t>
            </a:r>
          </a:p>
          <a:p>
            <a:pPr marL="925830" lvl="1" indent="-514350">
              <a:buFont typeface="+mj-lt"/>
              <a:buAutoNum type="alphaLcParenR"/>
            </a:pPr>
            <a:r>
              <a:rPr lang="en-US" dirty="0"/>
              <a:t>Rest, ice, compression, elevation</a:t>
            </a:r>
          </a:p>
          <a:p>
            <a:pPr marL="925830" lvl="1" indent="-514350">
              <a:buFont typeface="+mj-lt"/>
              <a:buAutoNum type="alphaLcParenR"/>
            </a:pPr>
            <a:r>
              <a:rPr lang="en-US" dirty="0"/>
              <a:t>Render, incident, compound, emergency </a:t>
            </a:r>
          </a:p>
        </p:txBody>
      </p:sp>
    </p:spTree>
    <p:extLst>
      <p:ext uri="{BB962C8B-B14F-4D97-AF65-F5344CB8AC3E}">
        <p14:creationId xmlns:p14="http://schemas.microsoft.com/office/powerpoint/2010/main" val="41556266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10 Quiz</a:t>
            </a:r>
          </a:p>
        </p:txBody>
      </p:sp>
      <p:sp>
        <p:nvSpPr>
          <p:cNvPr id="3" name="Content Placeholder 2"/>
          <p:cNvSpPr>
            <a:spLocks noGrp="1"/>
          </p:cNvSpPr>
          <p:nvPr>
            <p:ph sz="half" idx="1"/>
          </p:nvPr>
        </p:nvSpPr>
        <p:spPr>
          <a:xfrm>
            <a:off x="173164" y="1719071"/>
            <a:ext cx="4291564" cy="5138928"/>
          </a:xfrm>
        </p:spPr>
        <p:txBody>
          <a:bodyPr>
            <a:normAutofit fontScale="92500"/>
          </a:bodyPr>
          <a:lstStyle/>
          <a:p>
            <a:pPr marL="628650" indent="-514350">
              <a:buFont typeface="+mj-lt"/>
              <a:buAutoNum type="arabicPeriod" startAt="3"/>
            </a:pPr>
            <a:r>
              <a:rPr lang="en-US" dirty="0"/>
              <a:t>Which of the following is part of the emergency action plan?</a:t>
            </a:r>
          </a:p>
          <a:p>
            <a:pPr marL="925830" lvl="1" indent="-514350">
              <a:buFont typeface="+mj-lt"/>
              <a:buAutoNum type="alphaLcParenR"/>
            </a:pPr>
            <a:r>
              <a:rPr lang="en-US" dirty="0"/>
              <a:t>All of these should be part of the emergency action plan</a:t>
            </a:r>
          </a:p>
          <a:p>
            <a:pPr marL="925830" lvl="1" indent="-514350">
              <a:buFont typeface="+mj-lt"/>
              <a:buAutoNum type="alphaLcParenR"/>
            </a:pPr>
            <a:r>
              <a:rPr lang="en-US" dirty="0"/>
              <a:t>Assigning roles</a:t>
            </a:r>
          </a:p>
          <a:p>
            <a:pPr marL="925830" lvl="1" indent="-514350">
              <a:buFont typeface="+mj-lt"/>
              <a:buAutoNum type="alphaLcParenR"/>
            </a:pPr>
            <a:r>
              <a:rPr lang="en-US" dirty="0"/>
              <a:t>Pre-planning and practice</a:t>
            </a:r>
          </a:p>
          <a:p>
            <a:pPr marL="925830" lvl="1" indent="-514350">
              <a:buFont typeface="+mj-lt"/>
              <a:buAutoNum type="alphaLcParenR"/>
            </a:pPr>
            <a:r>
              <a:rPr lang="en-US" dirty="0"/>
              <a:t>Cooperation with emergency medical personnel</a:t>
            </a:r>
          </a:p>
        </p:txBody>
      </p:sp>
      <p:sp>
        <p:nvSpPr>
          <p:cNvPr id="4" name="Content Placeholder 3"/>
          <p:cNvSpPr>
            <a:spLocks noGrp="1"/>
          </p:cNvSpPr>
          <p:nvPr>
            <p:ph sz="half" idx="2"/>
          </p:nvPr>
        </p:nvSpPr>
        <p:spPr>
          <a:xfrm>
            <a:off x="4648199" y="1719070"/>
            <a:ext cx="4356307" cy="5138929"/>
          </a:xfrm>
        </p:spPr>
        <p:txBody>
          <a:bodyPr>
            <a:normAutofit fontScale="92500"/>
          </a:bodyPr>
          <a:lstStyle/>
          <a:p>
            <a:pPr marL="628650" indent="-514350">
              <a:buFont typeface="Wingdings" charset="2"/>
              <a:buAutoNum type="arabicPlain" startAt="4"/>
            </a:pPr>
            <a:r>
              <a:rPr lang="en-US" dirty="0"/>
              <a:t>What is the primary job of sports medicine?</a:t>
            </a:r>
          </a:p>
          <a:p>
            <a:pPr marL="925830" lvl="1" indent="-514350">
              <a:buFont typeface="+mj-lt"/>
              <a:buAutoNum type="alphaLcParenR"/>
            </a:pPr>
            <a:r>
              <a:rPr lang="en-US" dirty="0"/>
              <a:t>Eliminating injuries</a:t>
            </a:r>
          </a:p>
          <a:p>
            <a:pPr marL="925830" lvl="1" indent="-514350">
              <a:buFont typeface="+mj-lt"/>
              <a:buAutoNum type="alphaLcParenR"/>
            </a:pPr>
            <a:r>
              <a:rPr lang="en-US" dirty="0"/>
              <a:t>Training coaches on the proper technique of taping ankles</a:t>
            </a:r>
          </a:p>
          <a:p>
            <a:pPr marL="925830" lvl="1" indent="-514350">
              <a:buFont typeface="+mj-lt"/>
              <a:buAutoNum type="alphaLcParenR"/>
            </a:pPr>
            <a:r>
              <a:rPr lang="en-US" dirty="0"/>
              <a:t>Educate instructors and coaches on how to diagnose an injury</a:t>
            </a:r>
          </a:p>
          <a:p>
            <a:pPr marL="925830" lvl="1" indent="-514350">
              <a:buFont typeface="+mj-lt"/>
              <a:buAutoNum type="alphaLcParenR"/>
            </a:pPr>
            <a:r>
              <a:rPr lang="en-US" dirty="0"/>
              <a:t>Injury prevention</a:t>
            </a:r>
          </a:p>
        </p:txBody>
      </p:sp>
    </p:spTree>
    <p:extLst>
      <p:ext uri="{BB962C8B-B14F-4D97-AF65-F5344CB8AC3E}">
        <p14:creationId xmlns:p14="http://schemas.microsoft.com/office/powerpoint/2010/main" val="31107425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10 Quiz</a:t>
            </a:r>
          </a:p>
        </p:txBody>
      </p:sp>
      <p:sp>
        <p:nvSpPr>
          <p:cNvPr id="3" name="Content Placeholder 2"/>
          <p:cNvSpPr>
            <a:spLocks noGrp="1"/>
          </p:cNvSpPr>
          <p:nvPr>
            <p:ph sz="half" idx="1"/>
          </p:nvPr>
        </p:nvSpPr>
        <p:spPr>
          <a:xfrm>
            <a:off x="173164" y="1719071"/>
            <a:ext cx="8792862" cy="4958519"/>
          </a:xfrm>
        </p:spPr>
        <p:txBody>
          <a:bodyPr>
            <a:normAutofit/>
          </a:bodyPr>
          <a:lstStyle/>
          <a:p>
            <a:pPr marL="628650" indent="-514350">
              <a:buFont typeface="+mj-lt"/>
              <a:buAutoNum type="arabicPeriod" startAt="3"/>
            </a:pPr>
            <a:r>
              <a:rPr lang="en-US" dirty="0"/>
              <a:t>The gymnastics professional’s role in emergency situations includes which of the following?</a:t>
            </a:r>
          </a:p>
          <a:p>
            <a:pPr marL="114300" indent="0">
              <a:buNone/>
            </a:pPr>
            <a:endParaRPr lang="en-US" dirty="0"/>
          </a:p>
          <a:p>
            <a:pPr marL="925830" lvl="1" indent="-514350">
              <a:buFont typeface="+mj-lt"/>
              <a:buAutoNum type="alphaLcParenR"/>
            </a:pPr>
            <a:r>
              <a:rPr lang="en-US" dirty="0"/>
              <a:t>All of these are part of the gymnastics professionals role. </a:t>
            </a:r>
          </a:p>
          <a:p>
            <a:pPr marL="925830" lvl="1" indent="-514350">
              <a:buFont typeface="+mj-lt"/>
              <a:buAutoNum type="alphaLcParenR"/>
            </a:pPr>
            <a:r>
              <a:rPr lang="en-US" dirty="0"/>
              <a:t>Recognize that an emergency exists</a:t>
            </a:r>
          </a:p>
          <a:p>
            <a:pPr marL="925830" lvl="1" indent="-514350">
              <a:buFont typeface="+mj-lt"/>
              <a:buAutoNum type="alphaLcParenR"/>
            </a:pPr>
            <a:r>
              <a:rPr lang="en-US" dirty="0"/>
              <a:t>Provide care until help arrives</a:t>
            </a:r>
          </a:p>
          <a:p>
            <a:pPr marL="925830" lvl="1" indent="-514350">
              <a:buFont typeface="+mj-lt"/>
              <a:buAutoNum type="alphaLcParenR"/>
            </a:pPr>
            <a:r>
              <a:rPr lang="en-US" dirty="0"/>
              <a:t>Call 9-1-1</a:t>
            </a:r>
          </a:p>
        </p:txBody>
      </p:sp>
    </p:spTree>
    <p:extLst>
      <p:ext uri="{BB962C8B-B14F-4D97-AF65-F5344CB8AC3E}">
        <p14:creationId xmlns:p14="http://schemas.microsoft.com/office/powerpoint/2010/main" val="48744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risk management</a:t>
            </a:r>
          </a:p>
        </p:txBody>
      </p:sp>
      <p:sp>
        <p:nvSpPr>
          <p:cNvPr id="3" name="Text Placeholder 2"/>
          <p:cNvSpPr>
            <a:spLocks noGrp="1"/>
          </p:cNvSpPr>
          <p:nvPr>
            <p:ph type="body" idx="1"/>
          </p:nvPr>
        </p:nvSpPr>
        <p:spPr/>
        <p:txBody>
          <a:bodyPr/>
          <a:lstStyle/>
          <a:p>
            <a:r>
              <a:rPr lang="en-US" dirty="0"/>
              <a:t>Assess:</a:t>
            </a:r>
          </a:p>
        </p:txBody>
      </p:sp>
      <p:sp>
        <p:nvSpPr>
          <p:cNvPr id="4" name="Content Placeholder 3"/>
          <p:cNvSpPr>
            <a:spLocks noGrp="1"/>
          </p:cNvSpPr>
          <p:nvPr>
            <p:ph sz="half" idx="2"/>
          </p:nvPr>
        </p:nvSpPr>
        <p:spPr>
          <a:xfrm>
            <a:off x="426128" y="2438400"/>
            <a:ext cx="4040188" cy="1663100"/>
          </a:xfrm>
        </p:spPr>
        <p:txBody>
          <a:bodyPr/>
          <a:lstStyle/>
          <a:p>
            <a:pPr marL="114300" indent="0" algn="ctr">
              <a:buNone/>
            </a:pPr>
            <a:r>
              <a:rPr lang="en-US" dirty="0"/>
              <a:t>Identify,</a:t>
            </a:r>
          </a:p>
          <a:p>
            <a:pPr marL="114300" indent="0" algn="ctr">
              <a:buNone/>
            </a:pPr>
            <a:r>
              <a:rPr lang="en-US" dirty="0"/>
              <a:t>Analyze,</a:t>
            </a:r>
          </a:p>
          <a:p>
            <a:pPr marL="114300" indent="0" algn="ctr">
              <a:buNone/>
            </a:pPr>
            <a:r>
              <a:rPr lang="en-US" dirty="0"/>
              <a:t>Prioritize potential risks</a:t>
            </a:r>
          </a:p>
        </p:txBody>
      </p:sp>
      <p:sp>
        <p:nvSpPr>
          <p:cNvPr id="5" name="Text Placeholder 4"/>
          <p:cNvSpPr>
            <a:spLocks noGrp="1"/>
          </p:cNvSpPr>
          <p:nvPr>
            <p:ph type="body" sz="quarter" idx="3"/>
          </p:nvPr>
        </p:nvSpPr>
        <p:spPr>
          <a:xfrm>
            <a:off x="426128" y="4129792"/>
            <a:ext cx="4041775" cy="639762"/>
          </a:xfrm>
        </p:spPr>
        <p:txBody>
          <a:bodyPr/>
          <a:lstStyle/>
          <a:p>
            <a:r>
              <a:rPr lang="en-US" dirty="0"/>
              <a:t>Select:</a:t>
            </a:r>
          </a:p>
        </p:txBody>
      </p:sp>
      <p:sp>
        <p:nvSpPr>
          <p:cNvPr id="6" name="Content Placeholder 5"/>
          <p:cNvSpPr>
            <a:spLocks noGrp="1"/>
          </p:cNvSpPr>
          <p:nvPr>
            <p:ph sz="quarter" idx="4"/>
          </p:nvPr>
        </p:nvSpPr>
        <p:spPr>
          <a:xfrm>
            <a:off x="424541" y="4889681"/>
            <a:ext cx="4041775" cy="1422845"/>
          </a:xfrm>
        </p:spPr>
        <p:txBody>
          <a:bodyPr/>
          <a:lstStyle/>
          <a:p>
            <a:pPr marL="114300" indent="0" algn="ctr">
              <a:buNone/>
            </a:pPr>
            <a:r>
              <a:rPr lang="en-US" dirty="0"/>
              <a:t>Methods to prevent injury and loss and develop the plan</a:t>
            </a:r>
          </a:p>
        </p:txBody>
      </p:sp>
      <p:sp>
        <p:nvSpPr>
          <p:cNvPr id="8" name="Down Arrow 7"/>
          <p:cNvSpPr/>
          <p:nvPr/>
        </p:nvSpPr>
        <p:spPr>
          <a:xfrm>
            <a:off x="2032213" y="3881614"/>
            <a:ext cx="822960" cy="439772"/>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Content Placeholder 5"/>
          <p:cNvSpPr txBox="1">
            <a:spLocks/>
          </p:cNvSpPr>
          <p:nvPr/>
        </p:nvSpPr>
        <p:spPr>
          <a:xfrm>
            <a:off x="4664049" y="5319937"/>
            <a:ext cx="4041775" cy="99258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9pPr>
          </a:lstStyle>
          <a:p>
            <a:pPr marL="114300" indent="0" algn="ctr">
              <a:buNone/>
            </a:pPr>
            <a:r>
              <a:rPr lang="en-US" dirty="0"/>
              <a:t>The plan</a:t>
            </a:r>
          </a:p>
        </p:txBody>
      </p:sp>
      <p:sp>
        <p:nvSpPr>
          <p:cNvPr id="12" name="Text Placeholder 4"/>
          <p:cNvSpPr txBox="1">
            <a:spLocks/>
          </p:cNvSpPr>
          <p:nvPr/>
        </p:nvSpPr>
        <p:spPr>
          <a:xfrm>
            <a:off x="4645025" y="4569800"/>
            <a:ext cx="4041775" cy="63976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9pPr>
          </a:lstStyle>
          <a:p>
            <a:r>
              <a:rPr lang="en-US" dirty="0"/>
              <a:t>Implement:</a:t>
            </a:r>
          </a:p>
        </p:txBody>
      </p:sp>
      <p:sp>
        <p:nvSpPr>
          <p:cNvPr id="13" name="Down Arrow 12"/>
          <p:cNvSpPr/>
          <p:nvPr/>
        </p:nvSpPr>
        <p:spPr>
          <a:xfrm rot="16200000">
            <a:off x="4472455" y="5286774"/>
            <a:ext cx="822960" cy="439772"/>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Down Arrow 13"/>
          <p:cNvSpPr/>
          <p:nvPr/>
        </p:nvSpPr>
        <p:spPr>
          <a:xfrm rot="10800000">
            <a:off x="6303919" y="3881614"/>
            <a:ext cx="822960" cy="439772"/>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Text Placeholder 2"/>
          <p:cNvSpPr txBox="1">
            <a:spLocks/>
          </p:cNvSpPr>
          <p:nvPr/>
        </p:nvSpPr>
        <p:spPr>
          <a:xfrm>
            <a:off x="4787371" y="1722438"/>
            <a:ext cx="4040188" cy="63976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2"/>
                </a:solidFill>
                <a:latin typeface="+mn-lt"/>
                <a:ea typeface="+mn-ea"/>
                <a:cs typeface="+mn-cs"/>
              </a:defRPr>
            </a:lvl9pPr>
          </a:lstStyle>
          <a:p>
            <a:r>
              <a:rPr lang="en-US" dirty="0"/>
              <a:t>Monitor:</a:t>
            </a:r>
          </a:p>
        </p:txBody>
      </p:sp>
      <p:sp>
        <p:nvSpPr>
          <p:cNvPr id="16" name="Content Placeholder 3"/>
          <p:cNvSpPr txBox="1">
            <a:spLocks/>
          </p:cNvSpPr>
          <p:nvPr/>
        </p:nvSpPr>
        <p:spPr>
          <a:xfrm>
            <a:off x="4787371" y="2388074"/>
            <a:ext cx="4040188" cy="16631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9pPr>
          </a:lstStyle>
          <a:p>
            <a:pPr marL="114300" indent="0" algn="ctr">
              <a:buFont typeface="Arial" pitchFamily="34" charset="0"/>
              <a:buNone/>
            </a:pPr>
            <a:r>
              <a:rPr lang="en-US" dirty="0"/>
              <a:t>The results and </a:t>
            </a:r>
          </a:p>
          <a:p>
            <a:pPr marL="114300" indent="0" algn="ctr">
              <a:buFont typeface="Arial" pitchFamily="34" charset="0"/>
              <a:buNone/>
            </a:pPr>
            <a:r>
              <a:rPr lang="en-US" dirty="0"/>
              <a:t>revise as necessary</a:t>
            </a:r>
          </a:p>
        </p:txBody>
      </p:sp>
      <p:sp>
        <p:nvSpPr>
          <p:cNvPr id="17" name="Down Arrow 16"/>
          <p:cNvSpPr/>
          <p:nvPr/>
        </p:nvSpPr>
        <p:spPr>
          <a:xfrm rot="5400000">
            <a:off x="4472455" y="2218514"/>
            <a:ext cx="822960" cy="439772"/>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075648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Medical Concerns</a:t>
            </a:r>
          </a:p>
        </p:txBody>
      </p:sp>
      <p:sp>
        <p:nvSpPr>
          <p:cNvPr id="3" name="Text Placeholder 2"/>
          <p:cNvSpPr>
            <a:spLocks noGrp="1"/>
          </p:cNvSpPr>
          <p:nvPr>
            <p:ph type="body" idx="1"/>
          </p:nvPr>
        </p:nvSpPr>
        <p:spPr/>
        <p:txBody>
          <a:bodyPr>
            <a:normAutofit fontScale="77500" lnSpcReduction="20000"/>
          </a:bodyPr>
          <a:lstStyle/>
          <a:p>
            <a:r>
              <a:rPr lang="en-US" dirty="0"/>
              <a:t>“It is a wise man’s part, rather to avoid sickness, then to wish for medicines.” ~ Thomas More, Utopia</a:t>
            </a:r>
          </a:p>
        </p:txBody>
      </p:sp>
    </p:spTree>
    <p:extLst>
      <p:ext uri="{BB962C8B-B14F-4D97-AF65-F5344CB8AC3E}">
        <p14:creationId xmlns:p14="http://schemas.microsoft.com/office/powerpoint/2010/main" val="27291026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Concussions</a:t>
            </a:r>
          </a:p>
        </p:txBody>
      </p:sp>
      <p:sp>
        <p:nvSpPr>
          <p:cNvPr id="3" name="Content Placeholder 2"/>
          <p:cNvSpPr>
            <a:spLocks noGrp="1"/>
          </p:cNvSpPr>
          <p:nvPr>
            <p:ph sz="half" idx="1"/>
          </p:nvPr>
        </p:nvSpPr>
        <p:spPr>
          <a:xfrm>
            <a:off x="426128" y="1719070"/>
            <a:ext cx="4038600" cy="4900787"/>
          </a:xfrm>
        </p:spPr>
        <p:txBody>
          <a:bodyPr>
            <a:normAutofit fontScale="92500"/>
          </a:bodyPr>
          <a:lstStyle/>
          <a:p>
            <a:r>
              <a:rPr lang="en-US" dirty="0"/>
              <a:t>A concussion is a type of traumatic brain injury that affects the way the brain functions due to an indirect or direct force applied to the brain. </a:t>
            </a:r>
          </a:p>
          <a:p>
            <a:r>
              <a:rPr lang="en-US" b="1" dirty="0">
                <a:solidFill>
                  <a:srgbClr val="FF0000"/>
                </a:solidFill>
              </a:rPr>
              <a:t>Concussions should be taken seriously</a:t>
            </a:r>
          </a:p>
        </p:txBody>
      </p:sp>
      <p:sp>
        <p:nvSpPr>
          <p:cNvPr id="4" name="Content Placeholder 3"/>
          <p:cNvSpPr>
            <a:spLocks noGrp="1"/>
          </p:cNvSpPr>
          <p:nvPr>
            <p:ph sz="half" idx="2"/>
          </p:nvPr>
        </p:nvSpPr>
        <p:spPr>
          <a:xfrm>
            <a:off x="4648200" y="1719071"/>
            <a:ext cx="4038600" cy="4900786"/>
          </a:xfrm>
        </p:spPr>
        <p:txBody>
          <a:bodyPr>
            <a:normAutofit fontScale="92500"/>
          </a:bodyPr>
          <a:lstStyle/>
          <a:p>
            <a:pPr marL="114300" indent="0">
              <a:buNone/>
            </a:pPr>
            <a:r>
              <a:rPr lang="en-US" b="1" dirty="0">
                <a:solidFill>
                  <a:srgbClr val="800000"/>
                </a:solidFill>
              </a:rPr>
              <a:t>Causes of concussions:</a:t>
            </a:r>
          </a:p>
          <a:p>
            <a:r>
              <a:rPr lang="en-US" dirty="0">
                <a:solidFill>
                  <a:srgbClr val="000090"/>
                </a:solidFill>
              </a:rPr>
              <a:t>Direct Force </a:t>
            </a:r>
            <a:r>
              <a:rPr lang="en-US" dirty="0"/>
              <a:t>– bump, blow, jolt to the head</a:t>
            </a:r>
          </a:p>
          <a:p>
            <a:pPr marL="114300" indent="0">
              <a:buNone/>
            </a:pPr>
            <a:endParaRPr lang="en-US" dirty="0"/>
          </a:p>
          <a:p>
            <a:r>
              <a:rPr lang="en-US" dirty="0">
                <a:solidFill>
                  <a:srgbClr val="000090"/>
                </a:solidFill>
              </a:rPr>
              <a:t>Indirect force </a:t>
            </a:r>
            <a:r>
              <a:rPr lang="en-US" dirty="0"/>
              <a:t>– blow to the body, which causes the head to move rapidly back and forth (whiplash)</a:t>
            </a:r>
          </a:p>
        </p:txBody>
      </p:sp>
    </p:spTree>
    <p:extLst>
      <p:ext uri="{BB962C8B-B14F-4D97-AF65-F5344CB8AC3E}">
        <p14:creationId xmlns:p14="http://schemas.microsoft.com/office/powerpoint/2010/main" val="10308903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 Recognition</a:t>
            </a:r>
          </a:p>
        </p:txBody>
      </p:sp>
      <p:sp>
        <p:nvSpPr>
          <p:cNvPr id="3" name="Content Placeholder 2"/>
          <p:cNvSpPr>
            <a:spLocks noGrp="1"/>
          </p:cNvSpPr>
          <p:nvPr>
            <p:ph sz="half" idx="1"/>
          </p:nvPr>
        </p:nvSpPr>
        <p:spPr>
          <a:xfrm>
            <a:off x="426128" y="4431476"/>
            <a:ext cx="4038600" cy="2356508"/>
          </a:xfrm>
        </p:spPr>
        <p:txBody>
          <a:bodyPr>
            <a:normAutofit fontScale="85000" lnSpcReduction="20000"/>
          </a:bodyPr>
          <a:lstStyle/>
          <a:p>
            <a:pPr lvl="1"/>
            <a:r>
              <a:rPr lang="en-US" dirty="0"/>
              <a:t>Headache </a:t>
            </a:r>
            <a:r>
              <a:rPr lang="en-US" sz="2000" dirty="0"/>
              <a:t>(common)</a:t>
            </a:r>
          </a:p>
          <a:p>
            <a:pPr lvl="1"/>
            <a:r>
              <a:rPr lang="en-US" dirty="0"/>
              <a:t>Confusion</a:t>
            </a:r>
          </a:p>
          <a:p>
            <a:pPr lvl="1"/>
            <a:r>
              <a:rPr lang="en-US" dirty="0"/>
              <a:t>Disorientation</a:t>
            </a:r>
          </a:p>
          <a:p>
            <a:pPr lvl="1"/>
            <a:r>
              <a:rPr lang="en-US" dirty="0"/>
              <a:t>Inability to think clearly</a:t>
            </a:r>
          </a:p>
          <a:p>
            <a:pPr lvl="1"/>
            <a:r>
              <a:rPr lang="en-US" dirty="0"/>
              <a:t>Memory problems or loss of memory</a:t>
            </a:r>
          </a:p>
          <a:p>
            <a:pPr lvl="1"/>
            <a:r>
              <a:rPr lang="en-US" dirty="0"/>
              <a:t>Showing mood, behavior or personality changes</a:t>
            </a:r>
          </a:p>
        </p:txBody>
      </p:sp>
      <p:sp>
        <p:nvSpPr>
          <p:cNvPr id="4" name="Content Placeholder 3"/>
          <p:cNvSpPr>
            <a:spLocks noGrp="1"/>
          </p:cNvSpPr>
          <p:nvPr>
            <p:ph sz="half" idx="2"/>
          </p:nvPr>
        </p:nvSpPr>
        <p:spPr>
          <a:xfrm>
            <a:off x="4648200" y="4431476"/>
            <a:ext cx="4038600" cy="2356508"/>
          </a:xfrm>
        </p:spPr>
        <p:txBody>
          <a:bodyPr>
            <a:normAutofit fontScale="85000" lnSpcReduction="20000"/>
          </a:bodyPr>
          <a:lstStyle/>
          <a:p>
            <a:pPr lvl="1"/>
            <a:r>
              <a:rPr lang="en-US" dirty="0"/>
              <a:t>Decreased balance or dizziness</a:t>
            </a:r>
          </a:p>
          <a:p>
            <a:pPr lvl="1"/>
            <a:r>
              <a:rPr lang="en-US" dirty="0"/>
              <a:t>Loss of consciousness</a:t>
            </a:r>
          </a:p>
          <a:p>
            <a:pPr lvl="1"/>
            <a:r>
              <a:rPr lang="en-US" dirty="0"/>
              <a:t>Nausea or vomiting</a:t>
            </a:r>
          </a:p>
          <a:p>
            <a:pPr lvl="1"/>
            <a:r>
              <a:rPr lang="en-US" dirty="0"/>
              <a:t>Blurry or double vision</a:t>
            </a:r>
          </a:p>
          <a:p>
            <a:pPr lvl="1"/>
            <a:r>
              <a:rPr lang="en-US" dirty="0"/>
              <a:t>Sensitivity to light and/or noise</a:t>
            </a:r>
          </a:p>
          <a:p>
            <a:pPr lvl="1"/>
            <a:r>
              <a:rPr lang="en-US" dirty="0"/>
              <a:t>Sleep disturbance</a:t>
            </a:r>
          </a:p>
        </p:txBody>
      </p:sp>
      <p:sp>
        <p:nvSpPr>
          <p:cNvPr id="5" name="Content Placeholder 2"/>
          <p:cNvSpPr txBox="1">
            <a:spLocks/>
          </p:cNvSpPr>
          <p:nvPr/>
        </p:nvSpPr>
        <p:spPr>
          <a:xfrm>
            <a:off x="270682" y="1691901"/>
            <a:ext cx="8676104" cy="2739575"/>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pPr marL="114300" indent="0">
              <a:buNone/>
            </a:pPr>
            <a:r>
              <a:rPr lang="en-US" dirty="0"/>
              <a:t>Recognition of a concussion occurs by:</a:t>
            </a:r>
          </a:p>
          <a:p>
            <a:r>
              <a:rPr lang="en-US" dirty="0"/>
              <a:t>Observing an injury (e.g., blow to the head)</a:t>
            </a:r>
          </a:p>
          <a:p>
            <a:r>
              <a:rPr lang="en-US" dirty="0"/>
              <a:t>Noticing changes in behavior, thinking or physical functioning</a:t>
            </a:r>
          </a:p>
          <a:p>
            <a:r>
              <a:rPr lang="en-US" dirty="0"/>
              <a:t>Listening to the gymnast report symptoms:</a:t>
            </a:r>
          </a:p>
        </p:txBody>
      </p:sp>
    </p:spTree>
    <p:extLst>
      <p:ext uri="{BB962C8B-B14F-4D97-AF65-F5344CB8AC3E}">
        <p14:creationId xmlns:p14="http://schemas.microsoft.com/office/powerpoint/2010/main" val="8725763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854397" y="1696184"/>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ounded Rectangle 13"/>
          <p:cNvSpPr/>
          <p:nvPr/>
        </p:nvSpPr>
        <p:spPr>
          <a:xfrm>
            <a:off x="4596936" y="1677103"/>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Concussion: Response</a:t>
            </a:r>
            <a:br>
              <a:rPr lang="en-US" dirty="0"/>
            </a:br>
            <a:r>
              <a:rPr lang="en-US" i="1" dirty="0">
                <a:solidFill>
                  <a:srgbClr val="800000"/>
                </a:solidFill>
              </a:rPr>
              <a:t>the Coaches Role</a:t>
            </a:r>
          </a:p>
        </p:txBody>
      </p:sp>
      <p:sp>
        <p:nvSpPr>
          <p:cNvPr id="3" name="Rounded Rectangle 2"/>
          <p:cNvSpPr/>
          <p:nvPr/>
        </p:nvSpPr>
        <p:spPr>
          <a:xfrm>
            <a:off x="134684" y="1712695"/>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134684" y="1707881"/>
            <a:ext cx="2116443" cy="3093155"/>
          </a:xfrm>
          <a:prstGeom prst="rect">
            <a:avLst/>
          </a:prstGeom>
          <a:noFill/>
        </p:spPr>
        <p:txBody>
          <a:bodyPr wrap="square" rtlCol="0">
            <a:spAutoFit/>
          </a:bodyPr>
          <a:lstStyle/>
          <a:p>
            <a:pPr algn="ctr"/>
            <a:r>
              <a:rPr lang="en-US" sz="3200" b="1" dirty="0">
                <a:solidFill>
                  <a:srgbClr val="800000"/>
                </a:solidFill>
              </a:rPr>
              <a:t>1</a:t>
            </a:r>
          </a:p>
          <a:p>
            <a:pPr algn="ctr"/>
            <a:endParaRPr lang="en-US" sz="3200" b="1" dirty="0">
              <a:solidFill>
                <a:srgbClr val="800000"/>
              </a:solidFill>
            </a:endParaRPr>
          </a:p>
          <a:p>
            <a:pPr algn="ctr"/>
            <a:endParaRPr lang="en-US" sz="1100" b="1" dirty="0">
              <a:solidFill>
                <a:srgbClr val="800000"/>
              </a:solidFill>
            </a:endParaRPr>
          </a:p>
          <a:p>
            <a:pPr algn="ctr"/>
            <a:r>
              <a:rPr lang="en-US" sz="2400" dirty="0">
                <a:solidFill>
                  <a:srgbClr val="000000"/>
                </a:solidFill>
              </a:rPr>
              <a:t>Understand signs and symptoms </a:t>
            </a:r>
          </a:p>
          <a:p>
            <a:pPr algn="ctr"/>
            <a:r>
              <a:rPr lang="en-US" sz="2400" dirty="0">
                <a:solidFill>
                  <a:srgbClr val="000000"/>
                </a:solidFill>
              </a:rPr>
              <a:t>of a concussion</a:t>
            </a:r>
          </a:p>
        </p:txBody>
      </p:sp>
      <p:sp>
        <p:nvSpPr>
          <p:cNvPr id="10" name="TextBox 9"/>
          <p:cNvSpPr txBox="1"/>
          <p:nvPr/>
        </p:nvSpPr>
        <p:spPr>
          <a:xfrm>
            <a:off x="4693136" y="1707881"/>
            <a:ext cx="2116443" cy="3046988"/>
          </a:xfrm>
          <a:prstGeom prst="rect">
            <a:avLst/>
          </a:prstGeom>
          <a:noFill/>
        </p:spPr>
        <p:txBody>
          <a:bodyPr wrap="square" rtlCol="0">
            <a:spAutoFit/>
          </a:bodyPr>
          <a:lstStyle/>
          <a:p>
            <a:pPr algn="ctr"/>
            <a:r>
              <a:rPr lang="en-US" sz="3200" b="1" dirty="0">
                <a:solidFill>
                  <a:srgbClr val="800000"/>
                </a:solidFill>
              </a:rPr>
              <a:t>3</a:t>
            </a:r>
          </a:p>
          <a:p>
            <a:pPr algn="ctr"/>
            <a:endParaRPr lang="en-US" sz="2400" b="1" dirty="0">
              <a:solidFill>
                <a:srgbClr val="800000"/>
              </a:solidFill>
            </a:endParaRPr>
          </a:p>
          <a:p>
            <a:pPr algn="ctr"/>
            <a:endParaRPr lang="en-US" sz="1100" b="1" dirty="0">
              <a:solidFill>
                <a:srgbClr val="800000"/>
              </a:solidFill>
            </a:endParaRPr>
          </a:p>
          <a:p>
            <a:pPr algn="ctr"/>
            <a:r>
              <a:rPr lang="en-US" sz="2400" dirty="0">
                <a:solidFill>
                  <a:srgbClr val="000000"/>
                </a:solidFill>
              </a:rPr>
              <a:t>Remove gymnast from participation</a:t>
            </a:r>
          </a:p>
          <a:p>
            <a:endParaRPr lang="en-US" sz="900" dirty="0">
              <a:solidFill>
                <a:srgbClr val="000000"/>
              </a:solidFill>
            </a:endParaRPr>
          </a:p>
          <a:p>
            <a:endParaRPr lang="en-US" sz="2000" dirty="0">
              <a:solidFill>
                <a:srgbClr val="000000"/>
              </a:solidFill>
            </a:endParaRPr>
          </a:p>
        </p:txBody>
      </p:sp>
      <p:sp>
        <p:nvSpPr>
          <p:cNvPr id="11" name="TextBox 10"/>
          <p:cNvSpPr txBox="1"/>
          <p:nvPr/>
        </p:nvSpPr>
        <p:spPr>
          <a:xfrm>
            <a:off x="6854397" y="1725574"/>
            <a:ext cx="2090865" cy="2215991"/>
          </a:xfrm>
          <a:prstGeom prst="rect">
            <a:avLst/>
          </a:prstGeom>
          <a:noFill/>
        </p:spPr>
        <p:txBody>
          <a:bodyPr wrap="square" rtlCol="0">
            <a:spAutoFit/>
          </a:bodyPr>
          <a:lstStyle/>
          <a:p>
            <a:pPr algn="ctr"/>
            <a:r>
              <a:rPr lang="en-US" sz="3200" b="1" dirty="0">
                <a:solidFill>
                  <a:srgbClr val="800000"/>
                </a:solidFill>
              </a:rPr>
              <a:t>4</a:t>
            </a:r>
          </a:p>
          <a:p>
            <a:pPr algn="ctr"/>
            <a:endParaRPr lang="en-US" sz="2400" b="1" dirty="0">
              <a:solidFill>
                <a:srgbClr val="800000"/>
              </a:solidFill>
            </a:endParaRPr>
          </a:p>
          <a:p>
            <a:pPr algn="ctr"/>
            <a:endParaRPr lang="en-US" sz="1000" dirty="0">
              <a:solidFill>
                <a:srgbClr val="000000"/>
              </a:solidFill>
            </a:endParaRPr>
          </a:p>
          <a:p>
            <a:pPr algn="ctr"/>
            <a:r>
              <a:rPr lang="en-US" sz="2400" dirty="0">
                <a:solidFill>
                  <a:srgbClr val="000000"/>
                </a:solidFill>
              </a:rPr>
              <a:t>Seek medical care</a:t>
            </a:r>
          </a:p>
        </p:txBody>
      </p:sp>
      <p:sp>
        <p:nvSpPr>
          <p:cNvPr id="13" name="Rounded Rectangle 12"/>
          <p:cNvSpPr/>
          <p:nvPr/>
        </p:nvSpPr>
        <p:spPr>
          <a:xfrm>
            <a:off x="2347330" y="1696184"/>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2366572" y="1677103"/>
            <a:ext cx="2116443" cy="2677656"/>
          </a:xfrm>
          <a:prstGeom prst="rect">
            <a:avLst/>
          </a:prstGeom>
          <a:noFill/>
        </p:spPr>
        <p:txBody>
          <a:bodyPr wrap="square" rtlCol="0">
            <a:spAutoFit/>
          </a:bodyPr>
          <a:lstStyle/>
          <a:p>
            <a:pPr algn="ctr"/>
            <a:r>
              <a:rPr lang="en-US" sz="3600" b="1" dirty="0">
                <a:solidFill>
                  <a:srgbClr val="800000"/>
                </a:solidFill>
              </a:rPr>
              <a:t>2</a:t>
            </a:r>
          </a:p>
          <a:p>
            <a:pPr algn="ctr"/>
            <a:endParaRPr lang="en-US" sz="3600" b="1" dirty="0">
              <a:solidFill>
                <a:srgbClr val="800000"/>
              </a:solidFill>
            </a:endParaRPr>
          </a:p>
          <a:p>
            <a:pPr algn="ctr"/>
            <a:r>
              <a:rPr lang="en-US" sz="2400" dirty="0">
                <a:solidFill>
                  <a:srgbClr val="000000"/>
                </a:solidFill>
              </a:rPr>
              <a:t>Recognize if athlete is injured and displays signs</a:t>
            </a:r>
          </a:p>
        </p:txBody>
      </p:sp>
    </p:spTree>
    <p:extLst>
      <p:ext uri="{BB962C8B-B14F-4D97-AF65-F5344CB8AC3E}">
        <p14:creationId xmlns:p14="http://schemas.microsoft.com/office/powerpoint/2010/main" val="36386174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 In Depth</a:t>
            </a:r>
          </a:p>
        </p:txBody>
      </p:sp>
      <p:sp>
        <p:nvSpPr>
          <p:cNvPr id="3" name="Content Placeholder 2"/>
          <p:cNvSpPr>
            <a:spLocks noGrp="1"/>
          </p:cNvSpPr>
          <p:nvPr>
            <p:ph idx="1"/>
          </p:nvPr>
        </p:nvSpPr>
        <p:spPr>
          <a:xfrm>
            <a:off x="192403" y="1752600"/>
            <a:ext cx="8792863" cy="4867258"/>
          </a:xfrm>
        </p:spPr>
        <p:txBody>
          <a:bodyPr>
            <a:normAutofit/>
          </a:bodyPr>
          <a:lstStyle/>
          <a:p>
            <a:r>
              <a:rPr lang="en-US" dirty="0"/>
              <a:t>Removing the gymnast from participation is an important step in response to a suspected concussion. If a concussed gymnast is allowed to go back to practice or competition, further injury may occur. Gymnastics requires the athlete to be able to think clearly and exhibit precise timing and balance, otherwise significant injury can result. A gymnast that falls and develops a headache may likely have a concussion and risk for further injury is high. The best treatment is to rest the gymnasts brain. The athlete should not be allowed back to practice until a healthcare professional, experienced in evaluating concussions, deems it safe to return to gymnastics activity. </a:t>
            </a:r>
          </a:p>
        </p:txBody>
      </p:sp>
    </p:spTree>
    <p:extLst>
      <p:ext uri="{BB962C8B-B14F-4D97-AF65-F5344CB8AC3E}">
        <p14:creationId xmlns:p14="http://schemas.microsoft.com/office/powerpoint/2010/main" val="28972119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Overuse Injuries</a:t>
            </a:r>
          </a:p>
        </p:txBody>
      </p:sp>
      <p:sp>
        <p:nvSpPr>
          <p:cNvPr id="3" name="Content Placeholder 2"/>
          <p:cNvSpPr>
            <a:spLocks noGrp="1"/>
          </p:cNvSpPr>
          <p:nvPr>
            <p:ph sz="half" idx="1"/>
          </p:nvPr>
        </p:nvSpPr>
        <p:spPr>
          <a:xfrm>
            <a:off x="230885" y="1719070"/>
            <a:ext cx="4233843" cy="4939275"/>
          </a:xfrm>
        </p:spPr>
        <p:txBody>
          <a:bodyPr>
            <a:normAutofit lnSpcReduction="10000"/>
          </a:bodyPr>
          <a:lstStyle/>
          <a:p>
            <a:r>
              <a:rPr lang="en-US" b="1" dirty="0">
                <a:solidFill>
                  <a:srgbClr val="000090"/>
                </a:solidFill>
              </a:rPr>
              <a:t>Overuse injuries </a:t>
            </a:r>
            <a:r>
              <a:rPr lang="en-US" dirty="0"/>
              <a:t>are injuries that usually develop over time and are the result of repetitive micro-trauma to the tendons, bones and joints.</a:t>
            </a:r>
          </a:p>
          <a:p>
            <a:r>
              <a:rPr lang="en-US" dirty="0"/>
              <a:t>Examples would be tendonitis, shin splints, stress fracture and bursitis.</a:t>
            </a:r>
          </a:p>
          <a:p>
            <a:pPr algn="ctr"/>
            <a:endParaRPr lang="en-US" b="1" dirty="0">
              <a:solidFill>
                <a:srgbClr val="800000"/>
              </a:solidFill>
            </a:endParaRPr>
          </a:p>
        </p:txBody>
      </p:sp>
      <p:sp>
        <p:nvSpPr>
          <p:cNvPr id="4" name="Content Placeholder 3"/>
          <p:cNvSpPr>
            <a:spLocks noGrp="1"/>
          </p:cNvSpPr>
          <p:nvPr>
            <p:ph sz="half" idx="2"/>
          </p:nvPr>
        </p:nvSpPr>
        <p:spPr>
          <a:xfrm>
            <a:off x="4648200" y="1719071"/>
            <a:ext cx="4298586" cy="4939274"/>
          </a:xfrm>
        </p:spPr>
        <p:txBody>
          <a:bodyPr>
            <a:normAutofit lnSpcReduction="10000"/>
          </a:bodyPr>
          <a:lstStyle/>
          <a:p>
            <a:r>
              <a:rPr lang="en-US" b="1" dirty="0">
                <a:solidFill>
                  <a:srgbClr val="000090"/>
                </a:solidFill>
              </a:rPr>
              <a:t>Acute injuries </a:t>
            </a:r>
            <a:r>
              <a:rPr lang="en-US" dirty="0"/>
              <a:t>are usually the result of a single, traumatic event.</a:t>
            </a:r>
          </a:p>
          <a:p>
            <a:r>
              <a:rPr lang="en-US" dirty="0"/>
              <a:t>Examples would include fractures, sprains, and dislocations.</a:t>
            </a:r>
          </a:p>
          <a:p>
            <a:pPr marL="114300" indent="0" algn="ctr">
              <a:buNone/>
            </a:pPr>
            <a:r>
              <a:rPr lang="en-US" b="1" dirty="0">
                <a:solidFill>
                  <a:srgbClr val="800000"/>
                </a:solidFill>
              </a:rPr>
              <a:t>30-50% of all youth sports injuries are the result of overuse</a:t>
            </a:r>
          </a:p>
        </p:txBody>
      </p:sp>
    </p:spTree>
    <p:extLst>
      <p:ext uri="{BB962C8B-B14F-4D97-AF65-F5344CB8AC3E}">
        <p14:creationId xmlns:p14="http://schemas.microsoft.com/office/powerpoint/2010/main" val="10356702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Overuse Injuries: Factors</a:t>
            </a:r>
          </a:p>
        </p:txBody>
      </p:sp>
      <p:sp>
        <p:nvSpPr>
          <p:cNvPr id="3" name="Content Placeholder 2"/>
          <p:cNvSpPr>
            <a:spLocks noGrp="1"/>
          </p:cNvSpPr>
          <p:nvPr>
            <p:ph idx="1"/>
          </p:nvPr>
        </p:nvSpPr>
        <p:spPr>
          <a:xfrm>
            <a:off x="211643" y="1752600"/>
            <a:ext cx="8773623" cy="4963477"/>
          </a:xfrm>
        </p:spPr>
        <p:txBody>
          <a:bodyPr>
            <a:normAutofit lnSpcReduction="10000"/>
          </a:bodyPr>
          <a:lstStyle/>
          <a:p>
            <a:r>
              <a:rPr lang="en-US" dirty="0">
                <a:solidFill>
                  <a:srgbClr val="000090"/>
                </a:solidFill>
              </a:rPr>
              <a:t>Training errors</a:t>
            </a:r>
          </a:p>
          <a:p>
            <a:pPr lvl="1"/>
            <a:r>
              <a:rPr lang="en-US" dirty="0"/>
              <a:t>Include rapid acceleration of training intensity, duration or frequency of activity</a:t>
            </a:r>
          </a:p>
          <a:p>
            <a:r>
              <a:rPr lang="en-US" dirty="0">
                <a:solidFill>
                  <a:srgbClr val="000090"/>
                </a:solidFill>
              </a:rPr>
              <a:t>Technical errors</a:t>
            </a:r>
          </a:p>
          <a:p>
            <a:pPr lvl="1"/>
            <a:r>
              <a:rPr lang="en-US" dirty="0"/>
              <a:t>Use of proper technique is critical</a:t>
            </a:r>
          </a:p>
          <a:p>
            <a:r>
              <a:rPr lang="en-US" dirty="0"/>
              <a:t>Individual factors</a:t>
            </a:r>
          </a:p>
          <a:p>
            <a:pPr lvl="1"/>
            <a:r>
              <a:rPr lang="en-US" dirty="0"/>
              <a:t>Anatomical factors (e.g., imbalances in strength, flexibility, body alignment) and age (e.g., growth cartilage)</a:t>
            </a:r>
          </a:p>
          <a:p>
            <a:r>
              <a:rPr lang="en-US" dirty="0">
                <a:solidFill>
                  <a:srgbClr val="000090"/>
                </a:solidFill>
              </a:rPr>
              <a:t>Equipment factors</a:t>
            </a:r>
          </a:p>
          <a:p>
            <a:pPr lvl="1"/>
            <a:r>
              <a:rPr lang="en-US" dirty="0"/>
              <a:t>Appropriate landing surfaces and other equipment choices can aid in protecting athletes.</a:t>
            </a:r>
          </a:p>
          <a:p>
            <a:r>
              <a:rPr lang="en-US" dirty="0">
                <a:solidFill>
                  <a:srgbClr val="000090"/>
                </a:solidFill>
              </a:rPr>
              <a:t>Reporting &amp; recognition</a:t>
            </a:r>
          </a:p>
          <a:p>
            <a:pPr lvl="1"/>
            <a:r>
              <a:rPr lang="en-US" dirty="0"/>
              <a:t>Athletes often fail to report pain and injuries and coaches/instructors often fail to recognize the signals of overuse injuries.</a:t>
            </a:r>
          </a:p>
        </p:txBody>
      </p:sp>
    </p:spTree>
    <p:extLst>
      <p:ext uri="{BB962C8B-B14F-4D97-AF65-F5344CB8AC3E}">
        <p14:creationId xmlns:p14="http://schemas.microsoft.com/office/powerpoint/2010/main" val="28590271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Overuse injuries: in Depth</a:t>
            </a:r>
          </a:p>
        </p:txBody>
      </p:sp>
      <p:sp>
        <p:nvSpPr>
          <p:cNvPr id="3" name="Content Placeholder 2"/>
          <p:cNvSpPr>
            <a:spLocks noGrp="1"/>
          </p:cNvSpPr>
          <p:nvPr>
            <p:ph idx="1"/>
          </p:nvPr>
        </p:nvSpPr>
        <p:spPr/>
        <p:txBody>
          <a:bodyPr>
            <a:normAutofit/>
          </a:bodyPr>
          <a:lstStyle/>
          <a:p>
            <a:r>
              <a:rPr lang="en-US" sz="3600" dirty="0"/>
              <a:t>Stages of overuse injuries:</a:t>
            </a:r>
          </a:p>
          <a:p>
            <a:pPr lvl="1"/>
            <a:r>
              <a:rPr lang="en-US" sz="3200" dirty="0"/>
              <a:t>Pain occurs only after the activity</a:t>
            </a:r>
          </a:p>
          <a:p>
            <a:pPr lvl="1"/>
            <a:r>
              <a:rPr lang="en-US" sz="3200" dirty="0"/>
              <a:t>Pain begins to occur during and after the activity</a:t>
            </a:r>
          </a:p>
          <a:p>
            <a:pPr lvl="1"/>
            <a:r>
              <a:rPr lang="en-US" sz="3200" dirty="0"/>
              <a:t>Pain occurs throughout the activity</a:t>
            </a:r>
          </a:p>
          <a:p>
            <a:pPr lvl="1"/>
            <a:r>
              <a:rPr lang="en-US" sz="3200" dirty="0"/>
              <a:t>Pain occurs during gymnastics and non-gymnastics activities </a:t>
            </a:r>
          </a:p>
        </p:txBody>
      </p:sp>
    </p:spTree>
    <p:extLst>
      <p:ext uri="{BB962C8B-B14F-4D97-AF65-F5344CB8AC3E}">
        <p14:creationId xmlns:p14="http://schemas.microsoft.com/office/powerpoint/2010/main" val="317522071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injury</a:t>
            </a:r>
          </a:p>
        </p:txBody>
      </p:sp>
      <p:sp>
        <p:nvSpPr>
          <p:cNvPr id="3" name="Content Placeholder 2"/>
          <p:cNvSpPr>
            <a:spLocks noGrp="1"/>
          </p:cNvSpPr>
          <p:nvPr>
            <p:ph sz="half" idx="1"/>
          </p:nvPr>
        </p:nvSpPr>
        <p:spPr>
          <a:xfrm>
            <a:off x="426128" y="1719071"/>
            <a:ext cx="4038600" cy="2245146"/>
          </a:xfrm>
        </p:spPr>
        <p:txBody>
          <a:bodyPr/>
          <a:lstStyle/>
          <a:p>
            <a:r>
              <a:rPr lang="en-US" dirty="0"/>
              <a:t>Heat Cramps:</a:t>
            </a:r>
          </a:p>
          <a:p>
            <a:pPr lvl="1"/>
            <a:r>
              <a:rPr lang="en-US" dirty="0"/>
              <a:t>Involves involuntary muscle spasms</a:t>
            </a:r>
          </a:p>
        </p:txBody>
      </p:sp>
      <p:sp>
        <p:nvSpPr>
          <p:cNvPr id="4" name="Content Placeholder 3"/>
          <p:cNvSpPr>
            <a:spLocks noGrp="1"/>
          </p:cNvSpPr>
          <p:nvPr>
            <p:ph sz="half" idx="2"/>
          </p:nvPr>
        </p:nvSpPr>
        <p:spPr>
          <a:xfrm>
            <a:off x="4648200" y="1719071"/>
            <a:ext cx="4038600" cy="3476748"/>
          </a:xfrm>
        </p:spPr>
        <p:txBody>
          <a:bodyPr/>
          <a:lstStyle/>
          <a:p>
            <a:r>
              <a:rPr lang="en-US" dirty="0"/>
              <a:t>Heat Exhaustion:</a:t>
            </a:r>
          </a:p>
          <a:p>
            <a:pPr lvl="1"/>
            <a:r>
              <a:rPr lang="en-US" dirty="0"/>
              <a:t>Acclimatized people, during the first heat wave of the summer, and the first workout on a hot day, are most likely to be affected</a:t>
            </a:r>
          </a:p>
        </p:txBody>
      </p:sp>
      <p:sp>
        <p:nvSpPr>
          <p:cNvPr id="5" name="Content Placeholder 2"/>
          <p:cNvSpPr txBox="1">
            <a:spLocks/>
          </p:cNvSpPr>
          <p:nvPr/>
        </p:nvSpPr>
        <p:spPr>
          <a:xfrm>
            <a:off x="578528" y="4116617"/>
            <a:ext cx="4038600" cy="224514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r>
              <a:rPr lang="en-US" dirty="0"/>
              <a:t>Heat Stroke:</a:t>
            </a:r>
          </a:p>
          <a:p>
            <a:pPr lvl="1"/>
            <a:r>
              <a:rPr lang="en-US" dirty="0"/>
              <a:t>Is the most serious and can be fatal; heat stroke is a medical emergency</a:t>
            </a:r>
          </a:p>
        </p:txBody>
      </p:sp>
      <p:sp>
        <p:nvSpPr>
          <p:cNvPr id="6" name="Content Placeholder 2"/>
          <p:cNvSpPr txBox="1">
            <a:spLocks/>
          </p:cNvSpPr>
          <p:nvPr/>
        </p:nvSpPr>
        <p:spPr>
          <a:xfrm>
            <a:off x="4811416" y="4868675"/>
            <a:ext cx="4038600" cy="173194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20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8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800" kern="1200">
                <a:solidFill>
                  <a:schemeClr val="tx2"/>
                </a:solidFill>
                <a:latin typeface="+mn-lt"/>
                <a:ea typeface="+mn-ea"/>
                <a:cs typeface="+mn-cs"/>
              </a:defRPr>
            </a:lvl9pPr>
          </a:lstStyle>
          <a:p>
            <a:pPr marL="114300" indent="0" algn="ctr">
              <a:buNone/>
            </a:pPr>
            <a:r>
              <a:rPr lang="en-US" b="1" dirty="0">
                <a:solidFill>
                  <a:srgbClr val="000090"/>
                </a:solidFill>
              </a:rPr>
              <a:t>Exercise</a:t>
            </a:r>
            <a:r>
              <a:rPr lang="en-US" dirty="0"/>
              <a:t> + </a:t>
            </a:r>
            <a:r>
              <a:rPr lang="en-US" b="1" dirty="0">
                <a:solidFill>
                  <a:srgbClr val="008000"/>
                </a:solidFill>
              </a:rPr>
              <a:t>Heat</a:t>
            </a:r>
            <a:r>
              <a:rPr lang="en-US" dirty="0"/>
              <a:t> + </a:t>
            </a:r>
          </a:p>
          <a:p>
            <a:pPr marL="114300" indent="0" algn="ctr">
              <a:buNone/>
            </a:pPr>
            <a:r>
              <a:rPr lang="en-US" b="1" dirty="0">
                <a:solidFill>
                  <a:schemeClr val="accent5">
                    <a:lumMod val="75000"/>
                  </a:schemeClr>
                </a:solidFill>
              </a:rPr>
              <a:t>Humidity</a:t>
            </a:r>
            <a:r>
              <a:rPr lang="en-US" dirty="0"/>
              <a:t> = </a:t>
            </a:r>
          </a:p>
          <a:p>
            <a:pPr marL="114300" indent="0" algn="ctr">
              <a:buNone/>
            </a:pPr>
            <a:r>
              <a:rPr lang="en-US" b="1" dirty="0">
                <a:solidFill>
                  <a:srgbClr val="800000"/>
                </a:solidFill>
              </a:rPr>
              <a:t>Heat Injury</a:t>
            </a:r>
          </a:p>
        </p:txBody>
      </p:sp>
    </p:spTree>
    <p:extLst>
      <p:ext uri="{BB962C8B-B14F-4D97-AF65-F5344CB8AC3E}">
        <p14:creationId xmlns:p14="http://schemas.microsoft.com/office/powerpoint/2010/main" val="22324635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Injury; Prevention</a:t>
            </a:r>
          </a:p>
        </p:txBody>
      </p:sp>
      <p:sp>
        <p:nvSpPr>
          <p:cNvPr id="3" name="Content Placeholder 2"/>
          <p:cNvSpPr>
            <a:spLocks noGrp="1"/>
          </p:cNvSpPr>
          <p:nvPr>
            <p:ph idx="1"/>
          </p:nvPr>
        </p:nvSpPr>
        <p:spPr>
          <a:xfrm>
            <a:off x="153923" y="1752600"/>
            <a:ext cx="8812103" cy="4944233"/>
          </a:xfrm>
        </p:spPr>
        <p:txBody>
          <a:bodyPr>
            <a:normAutofit fontScale="85000" lnSpcReduction="20000"/>
          </a:bodyPr>
          <a:lstStyle/>
          <a:p>
            <a:r>
              <a:rPr lang="en-US" dirty="0">
                <a:solidFill>
                  <a:srgbClr val="800000"/>
                </a:solidFill>
              </a:rPr>
              <a:t>Stay Hydrated</a:t>
            </a:r>
          </a:p>
          <a:p>
            <a:pPr lvl="1"/>
            <a:r>
              <a:rPr lang="en-US" dirty="0">
                <a:solidFill>
                  <a:srgbClr val="000090"/>
                </a:solidFill>
              </a:rPr>
              <a:t>Maintenance of body fluids is essential to sustaining proper body temperature. Replenish fluids before, during and after exercise.</a:t>
            </a:r>
          </a:p>
          <a:p>
            <a:r>
              <a:rPr lang="en-US" dirty="0">
                <a:solidFill>
                  <a:srgbClr val="800000"/>
                </a:solidFill>
              </a:rPr>
              <a:t>Reduce exercise Intensity</a:t>
            </a:r>
          </a:p>
          <a:p>
            <a:pPr lvl="1"/>
            <a:r>
              <a:rPr lang="en-US" dirty="0">
                <a:solidFill>
                  <a:srgbClr val="000090"/>
                </a:solidFill>
              </a:rPr>
              <a:t>Should be reduced at least until the athlete is acclimated to the higher temperatures</a:t>
            </a:r>
          </a:p>
          <a:p>
            <a:r>
              <a:rPr lang="en-US" dirty="0">
                <a:solidFill>
                  <a:srgbClr val="800000"/>
                </a:solidFill>
              </a:rPr>
              <a:t>Increase your fitness</a:t>
            </a:r>
          </a:p>
          <a:p>
            <a:pPr lvl="1"/>
            <a:r>
              <a:rPr lang="en-US" dirty="0">
                <a:solidFill>
                  <a:srgbClr val="000090"/>
                </a:solidFill>
              </a:rPr>
              <a:t>Physical training and heat acclimation can increase blood volume and help regulate body temperature more effectively.</a:t>
            </a:r>
          </a:p>
          <a:p>
            <a:r>
              <a:rPr lang="en-US" dirty="0">
                <a:solidFill>
                  <a:srgbClr val="800000"/>
                </a:solidFill>
              </a:rPr>
              <a:t>Wear appropriate clothing</a:t>
            </a:r>
          </a:p>
          <a:p>
            <a:pPr lvl="1"/>
            <a:r>
              <a:rPr lang="en-US" dirty="0">
                <a:solidFill>
                  <a:srgbClr val="000090"/>
                </a:solidFill>
              </a:rPr>
              <a:t>Wearing minimal clothing allows for greater skin surface area for heat dissipation.</a:t>
            </a:r>
          </a:p>
          <a:p>
            <a:r>
              <a:rPr lang="en-US" dirty="0">
                <a:solidFill>
                  <a:srgbClr val="800000"/>
                </a:solidFill>
              </a:rPr>
              <a:t>Watch the temperature</a:t>
            </a:r>
          </a:p>
          <a:p>
            <a:pPr lvl="1"/>
            <a:r>
              <a:rPr lang="en-US" dirty="0">
                <a:solidFill>
                  <a:srgbClr val="000090"/>
                </a:solidFill>
              </a:rPr>
              <a:t>Use the Heat Stress Index to determine the risks of exercise at various levels of temperature and humidity. Consider moving practices to a time of day when the “heat sensation” is lower</a:t>
            </a:r>
          </a:p>
          <a:p>
            <a:r>
              <a:rPr lang="en-US" dirty="0">
                <a:solidFill>
                  <a:srgbClr val="800000"/>
                </a:solidFill>
              </a:rPr>
              <a:t>Know when to rest</a:t>
            </a:r>
          </a:p>
          <a:p>
            <a:pPr lvl="1"/>
            <a:r>
              <a:rPr lang="en-US" dirty="0">
                <a:solidFill>
                  <a:srgbClr val="000090"/>
                </a:solidFill>
              </a:rPr>
              <a:t>Use common sense when training in high heat and humidity, stop or postpone practice when necessary.</a:t>
            </a:r>
          </a:p>
        </p:txBody>
      </p:sp>
    </p:spTree>
    <p:extLst>
      <p:ext uri="{BB962C8B-B14F-4D97-AF65-F5344CB8AC3E}">
        <p14:creationId xmlns:p14="http://schemas.microsoft.com/office/powerpoint/2010/main" val="288024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Certification?</a:t>
            </a:r>
          </a:p>
        </p:txBody>
      </p:sp>
      <p:sp>
        <p:nvSpPr>
          <p:cNvPr id="3" name="Content Placeholder 2"/>
          <p:cNvSpPr>
            <a:spLocks noGrp="1"/>
          </p:cNvSpPr>
          <p:nvPr>
            <p:ph idx="1"/>
          </p:nvPr>
        </p:nvSpPr>
        <p:spPr/>
        <p:txBody>
          <a:bodyPr>
            <a:noAutofit/>
          </a:bodyPr>
          <a:lstStyle/>
          <a:p>
            <a:pPr marL="571500" indent="-457200">
              <a:lnSpc>
                <a:spcPct val="150000"/>
              </a:lnSpc>
              <a:buFont typeface="+mj-lt"/>
              <a:buAutoNum type="arabicPeriod"/>
            </a:pPr>
            <a:r>
              <a:rPr lang="en-US" sz="4000" dirty="0"/>
              <a:t>Helps prepare for the future</a:t>
            </a:r>
          </a:p>
          <a:p>
            <a:pPr marL="571500" indent="-457200">
              <a:lnSpc>
                <a:spcPct val="150000"/>
              </a:lnSpc>
              <a:buFont typeface="+mj-lt"/>
              <a:buAutoNum type="arabicPeriod"/>
            </a:pPr>
            <a:r>
              <a:rPr lang="en-US" sz="4000" dirty="0"/>
              <a:t>Enhances professionalism</a:t>
            </a:r>
          </a:p>
          <a:p>
            <a:pPr marL="571500" indent="-457200">
              <a:lnSpc>
                <a:spcPct val="150000"/>
              </a:lnSpc>
              <a:buFont typeface="+mj-lt"/>
              <a:buAutoNum type="arabicPeriod"/>
            </a:pPr>
            <a:r>
              <a:rPr lang="en-US" sz="4000" dirty="0"/>
              <a:t>Increases awareness of safety issues and injury needs</a:t>
            </a:r>
          </a:p>
        </p:txBody>
      </p:sp>
    </p:spTree>
    <p:extLst>
      <p:ext uri="{BB962C8B-B14F-4D97-AF65-F5344CB8AC3E}">
        <p14:creationId xmlns:p14="http://schemas.microsoft.com/office/powerpoint/2010/main" val="310991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205965" y="1752600"/>
            <a:ext cx="8770688" cy="4940225"/>
          </a:xfrm>
        </p:spPr>
        <p:txBody>
          <a:bodyPr/>
          <a:lstStyle/>
          <a:p>
            <a:r>
              <a:rPr lang="en-US" dirty="0"/>
              <a:t>Risk management is an approach to safety education.</a:t>
            </a:r>
          </a:p>
          <a:p>
            <a:r>
              <a:rPr lang="en-US" dirty="0"/>
              <a:t>Risk management is necessary because gymnastics carries inherent risks.</a:t>
            </a:r>
          </a:p>
          <a:p>
            <a:r>
              <a:rPr lang="en-US" dirty="0"/>
              <a:t>Through risk management the gymnastics professional hopes to reduce injuries.</a:t>
            </a:r>
          </a:p>
          <a:p>
            <a:r>
              <a:rPr lang="en-US" dirty="0"/>
              <a:t>Risk management is a process and not an outcome.</a:t>
            </a:r>
          </a:p>
          <a:p>
            <a:r>
              <a:rPr lang="en-US" dirty="0"/>
              <a:t>Risk management is a method of identifying risks and implementing programs to protect against those risks.</a:t>
            </a:r>
          </a:p>
          <a:p>
            <a:r>
              <a:rPr lang="en-US" dirty="0"/>
              <a:t>The job of a gymnastics coach or instructor is a difficult one. </a:t>
            </a:r>
          </a:p>
          <a:p>
            <a:pPr lvl="1"/>
            <a:r>
              <a:rPr lang="en-US" dirty="0"/>
              <a:t>Gymnastics professionals need to be knowledgeable and dedicated. </a:t>
            </a:r>
          </a:p>
          <a:p>
            <a:endParaRPr lang="en-US" dirty="0"/>
          </a:p>
        </p:txBody>
      </p:sp>
    </p:spTree>
    <p:extLst>
      <p:ext uri="{BB962C8B-B14F-4D97-AF65-F5344CB8AC3E}">
        <p14:creationId xmlns:p14="http://schemas.microsoft.com/office/powerpoint/2010/main" val="30924333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Blood-Borne Pathogens</a:t>
            </a:r>
          </a:p>
        </p:txBody>
      </p:sp>
      <p:sp>
        <p:nvSpPr>
          <p:cNvPr id="3" name="Content Placeholder 2"/>
          <p:cNvSpPr>
            <a:spLocks noGrp="1"/>
          </p:cNvSpPr>
          <p:nvPr>
            <p:ph sz="half" idx="1"/>
          </p:nvPr>
        </p:nvSpPr>
        <p:spPr/>
        <p:txBody>
          <a:bodyPr/>
          <a:lstStyle/>
          <a:p>
            <a:r>
              <a:rPr lang="en-US" dirty="0"/>
              <a:t>Are disease causing organisms transmitted from person to person through contact with blood. </a:t>
            </a:r>
          </a:p>
        </p:txBody>
      </p:sp>
      <p:sp>
        <p:nvSpPr>
          <p:cNvPr id="4" name="Content Placeholder 3"/>
          <p:cNvSpPr>
            <a:spLocks noGrp="1"/>
          </p:cNvSpPr>
          <p:nvPr>
            <p:ph sz="half" idx="2"/>
          </p:nvPr>
        </p:nvSpPr>
        <p:spPr/>
        <p:txBody>
          <a:bodyPr/>
          <a:lstStyle/>
          <a:p>
            <a:r>
              <a:rPr lang="en-US" dirty="0"/>
              <a:t>The most common type of blood borne pathogens are:</a:t>
            </a:r>
          </a:p>
          <a:p>
            <a:pPr lvl="1"/>
            <a:r>
              <a:rPr lang="en-US" dirty="0">
                <a:solidFill>
                  <a:srgbClr val="000090"/>
                </a:solidFill>
              </a:rPr>
              <a:t>Hepatitis B (HBV)</a:t>
            </a:r>
          </a:p>
          <a:p>
            <a:pPr lvl="1"/>
            <a:r>
              <a:rPr lang="en-US" dirty="0">
                <a:solidFill>
                  <a:srgbClr val="000090"/>
                </a:solidFill>
              </a:rPr>
              <a:t>Hepatitis C (HBC)</a:t>
            </a:r>
          </a:p>
          <a:p>
            <a:pPr lvl="1"/>
            <a:r>
              <a:rPr lang="en-US" dirty="0">
                <a:solidFill>
                  <a:srgbClr val="000090"/>
                </a:solidFill>
              </a:rPr>
              <a:t>Human immunodeficiency virus (HIV)</a:t>
            </a:r>
          </a:p>
        </p:txBody>
      </p:sp>
    </p:spTree>
    <p:extLst>
      <p:ext uri="{BB962C8B-B14F-4D97-AF65-F5344CB8AC3E}">
        <p14:creationId xmlns:p14="http://schemas.microsoft.com/office/powerpoint/2010/main" val="27930917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Blood-Borne Pathogens</a:t>
            </a:r>
          </a:p>
        </p:txBody>
      </p:sp>
      <p:sp>
        <p:nvSpPr>
          <p:cNvPr id="3" name="Content Placeholder 2"/>
          <p:cNvSpPr>
            <a:spLocks noGrp="1"/>
          </p:cNvSpPr>
          <p:nvPr>
            <p:ph idx="1"/>
          </p:nvPr>
        </p:nvSpPr>
        <p:spPr>
          <a:xfrm>
            <a:off x="211644" y="1752600"/>
            <a:ext cx="8735142" cy="4944233"/>
          </a:xfrm>
        </p:spPr>
        <p:txBody>
          <a:bodyPr>
            <a:noAutofit/>
          </a:bodyPr>
          <a:lstStyle/>
          <a:p>
            <a:r>
              <a:rPr lang="en-US" sz="2800" dirty="0"/>
              <a:t>Universal Precautions Includes:</a:t>
            </a:r>
          </a:p>
          <a:p>
            <a:pPr lvl="1"/>
            <a:r>
              <a:rPr lang="en-US" sz="2400" dirty="0"/>
              <a:t>Wearing sterile gloves</a:t>
            </a:r>
          </a:p>
          <a:p>
            <a:pPr lvl="1"/>
            <a:r>
              <a:rPr lang="en-US" sz="2400" dirty="0"/>
              <a:t>Containing the blood or body fluids in the smallest area possible</a:t>
            </a:r>
          </a:p>
          <a:p>
            <a:pPr lvl="1"/>
            <a:r>
              <a:rPr lang="en-US" sz="2400" dirty="0"/>
              <a:t>Removing the blood or body fluids using adsorptive materials</a:t>
            </a:r>
          </a:p>
          <a:p>
            <a:pPr lvl="1"/>
            <a:r>
              <a:rPr lang="en-US" sz="2400" dirty="0"/>
              <a:t>Cleaning the area with a decontaminate solution</a:t>
            </a:r>
          </a:p>
          <a:p>
            <a:pPr lvl="1"/>
            <a:r>
              <a:rPr lang="en-US" sz="2400" dirty="0"/>
              <a:t>Disposing of all blood or body fluid contaminated materials in a receptacle designed for blood borne pathogens</a:t>
            </a:r>
          </a:p>
        </p:txBody>
      </p:sp>
    </p:spTree>
    <p:extLst>
      <p:ext uri="{BB962C8B-B14F-4D97-AF65-F5344CB8AC3E}">
        <p14:creationId xmlns:p14="http://schemas.microsoft.com/office/powerpoint/2010/main" val="34143256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MRSA In the GYM</a:t>
            </a:r>
          </a:p>
        </p:txBody>
      </p:sp>
      <p:sp>
        <p:nvSpPr>
          <p:cNvPr id="3" name="Content Placeholder 2"/>
          <p:cNvSpPr>
            <a:spLocks noGrp="1"/>
          </p:cNvSpPr>
          <p:nvPr>
            <p:ph idx="1"/>
          </p:nvPr>
        </p:nvSpPr>
        <p:spPr>
          <a:xfrm>
            <a:off x="192404" y="1752600"/>
            <a:ext cx="8735142" cy="4905746"/>
          </a:xfrm>
        </p:spPr>
        <p:txBody>
          <a:bodyPr>
            <a:normAutofit/>
          </a:bodyPr>
          <a:lstStyle/>
          <a:p>
            <a:r>
              <a:rPr lang="en-US" dirty="0"/>
              <a:t>MRSA which stands for Methicillin Resistant Staphylococcus </a:t>
            </a:r>
            <a:r>
              <a:rPr lang="en-US" dirty="0" err="1"/>
              <a:t>aureus</a:t>
            </a:r>
            <a:r>
              <a:rPr lang="en-US" dirty="0"/>
              <a:t> is a highly drug-resistant strain of Staphylococcus bacteria that causes a variety of skin lesions from boils and pustules, to wound infections, blood poisoning and even death. </a:t>
            </a:r>
          </a:p>
          <a:p>
            <a:r>
              <a:rPr lang="en-US" dirty="0"/>
              <a:t>Prevent the spread of MRS by:</a:t>
            </a:r>
          </a:p>
          <a:p>
            <a:pPr lvl="1"/>
            <a:r>
              <a:rPr lang="en-US" dirty="0"/>
              <a:t>Practice good hygiene: wash hands frequently with soap and water, use a hand sanitizer, shower right after exercise</a:t>
            </a:r>
          </a:p>
          <a:p>
            <a:pPr lvl="1"/>
            <a:r>
              <a:rPr lang="en-US" dirty="0"/>
              <a:t>Cover cuts and scrapes with dry bandage</a:t>
            </a:r>
          </a:p>
          <a:p>
            <a:pPr lvl="1"/>
            <a:r>
              <a:rPr lang="en-US" dirty="0"/>
              <a:t>Avoid sharing personal items like razors, towels </a:t>
            </a:r>
            <a:r>
              <a:rPr lang="en-US" dirty="0" err="1"/>
              <a:t>etc</a:t>
            </a:r>
            <a:endParaRPr lang="en-US" dirty="0"/>
          </a:p>
          <a:p>
            <a:pPr lvl="1"/>
            <a:r>
              <a:rPr lang="en-US" dirty="0"/>
              <a:t>Use a barrier such as clothing or towels while using weight lifting equipment and benches</a:t>
            </a:r>
          </a:p>
          <a:p>
            <a:pPr lvl="1"/>
            <a:r>
              <a:rPr lang="en-US" dirty="0"/>
              <a:t>Maintain a clean environment</a:t>
            </a:r>
          </a:p>
        </p:txBody>
      </p:sp>
    </p:spTree>
    <p:extLst>
      <p:ext uri="{BB962C8B-B14F-4D97-AF65-F5344CB8AC3E}">
        <p14:creationId xmlns:p14="http://schemas.microsoft.com/office/powerpoint/2010/main" val="39831110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53923" y="1752600"/>
            <a:ext cx="8812103" cy="4924990"/>
          </a:xfrm>
        </p:spPr>
        <p:txBody>
          <a:bodyPr>
            <a:normAutofit fontScale="92500"/>
          </a:bodyPr>
          <a:lstStyle/>
          <a:p>
            <a:r>
              <a:rPr lang="en-US" dirty="0"/>
              <a:t>Concussions are a type of traumatic brain injury that affects the way the brain functions and should be taken seriously</a:t>
            </a:r>
          </a:p>
          <a:p>
            <a:r>
              <a:rPr lang="en-US" dirty="0"/>
              <a:t>If a concussion is suspected, the gymnastics professional should remove the gymnast fro participation, inform the gymnast’s parents/legal guardians, and ensure evaluation by an experienced healthcare professional. </a:t>
            </a:r>
          </a:p>
          <a:p>
            <a:r>
              <a:rPr lang="en-US" dirty="0"/>
              <a:t>Overuse injuries usually develop overtime and are the result of repetitive micro-trauma to the tendons, bones and joints. Overuse injuries are common in gymnastics. Coaches and instructors should know the risk factors for these types of injures, enforce proper technique, use appropriate training programs, help athletes develop overall fitness, and encourage athletes to report pain and injuries. </a:t>
            </a:r>
          </a:p>
        </p:txBody>
      </p:sp>
    </p:spTree>
    <p:extLst>
      <p:ext uri="{BB962C8B-B14F-4D97-AF65-F5344CB8AC3E}">
        <p14:creationId xmlns:p14="http://schemas.microsoft.com/office/powerpoint/2010/main" val="281073136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53923" y="1752600"/>
            <a:ext cx="8812103" cy="4924990"/>
          </a:xfrm>
        </p:spPr>
        <p:txBody>
          <a:bodyPr>
            <a:normAutofit fontScale="92500" lnSpcReduction="20000"/>
          </a:bodyPr>
          <a:lstStyle/>
          <a:p>
            <a:r>
              <a:rPr lang="en-US" dirty="0"/>
              <a:t>Heat injuries/illnesses are rare, but gymnastics professionals should not hesitate to reduce strenuous activity when gymnasts are not acclimated and/or performing in a hot humid environment.</a:t>
            </a:r>
          </a:p>
          <a:p>
            <a:r>
              <a:rPr lang="en-US" dirty="0"/>
              <a:t>Blood and bodily fluids should be handled by standard Universal Precautions. Gymnastics professionals should be prepared with sterile gloves, appropriate bandages, decontaminate materials, and proper disposal equipment to deal with blood and bodily fluids. When items are soiled with blood and bodily fluids, they must be cleaned, laundered and/or discarded appropriately. </a:t>
            </a:r>
          </a:p>
          <a:p>
            <a:r>
              <a:rPr lang="en-US" dirty="0"/>
              <a:t>MRSA is a highly drug-resistant strain of </a:t>
            </a:r>
            <a:r>
              <a:rPr lang="en-US" dirty="0" err="1"/>
              <a:t>Staphlococcus</a:t>
            </a:r>
            <a:r>
              <a:rPr lang="en-US" dirty="0"/>
              <a:t> bacteria that causes a variety of skin lesions, from boils and pustules, to wound infections, blood poisoning and even death. With proper hygiene, maintaining a clean environment and the promotion of safe hand washing practices, most cases can be prevented.  </a:t>
            </a:r>
          </a:p>
        </p:txBody>
      </p:sp>
    </p:spTree>
    <p:extLst>
      <p:ext uri="{BB962C8B-B14F-4D97-AF65-F5344CB8AC3E}">
        <p14:creationId xmlns:p14="http://schemas.microsoft.com/office/powerpoint/2010/main" val="37565830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11 Quiz</a:t>
            </a:r>
          </a:p>
        </p:txBody>
      </p:sp>
      <p:sp>
        <p:nvSpPr>
          <p:cNvPr id="3" name="Content Placeholder 2"/>
          <p:cNvSpPr>
            <a:spLocks noGrp="1"/>
          </p:cNvSpPr>
          <p:nvPr>
            <p:ph sz="half" idx="1"/>
          </p:nvPr>
        </p:nvSpPr>
        <p:spPr>
          <a:xfrm>
            <a:off x="153923" y="1719070"/>
            <a:ext cx="8773623" cy="4939275"/>
          </a:xfrm>
        </p:spPr>
        <p:txBody>
          <a:bodyPr>
            <a:normAutofit/>
          </a:bodyPr>
          <a:lstStyle/>
          <a:p>
            <a:pPr marL="628650" indent="-514350">
              <a:buFont typeface="+mj-lt"/>
              <a:buAutoNum type="arabicPeriod"/>
            </a:pPr>
            <a:r>
              <a:rPr lang="en-US" dirty="0"/>
              <a:t>Which of the following best describes a concussion?</a:t>
            </a:r>
          </a:p>
          <a:p>
            <a:pPr marL="925830" lvl="1" indent="-514350">
              <a:buFont typeface="+mj-lt"/>
              <a:buAutoNum type="alphaLcParenR"/>
            </a:pPr>
            <a:r>
              <a:rPr lang="en-US" dirty="0"/>
              <a:t>Affects the function of the brain</a:t>
            </a:r>
          </a:p>
          <a:p>
            <a:pPr marL="925830" lvl="1" indent="-514350">
              <a:buFont typeface="+mj-lt"/>
              <a:buAutoNum type="alphaLcParenR"/>
            </a:pPr>
            <a:r>
              <a:rPr lang="en-US" dirty="0"/>
              <a:t>A type of traumatic brain injury</a:t>
            </a:r>
          </a:p>
          <a:p>
            <a:pPr marL="925830" lvl="1" indent="-514350">
              <a:buFont typeface="+mj-lt"/>
              <a:buAutoNum type="alphaLcParenR"/>
            </a:pPr>
            <a:r>
              <a:rPr lang="en-US" dirty="0"/>
              <a:t>All of these describe a concussion</a:t>
            </a:r>
          </a:p>
          <a:p>
            <a:pPr marL="925830" lvl="1" indent="-514350">
              <a:buFont typeface="+mj-lt"/>
              <a:buAutoNum type="alphaLcParenR"/>
            </a:pPr>
            <a:r>
              <a:rPr lang="en-US" dirty="0"/>
              <a:t>Due to a force applied to the brain</a:t>
            </a:r>
          </a:p>
        </p:txBody>
      </p:sp>
    </p:spTree>
    <p:extLst>
      <p:ext uri="{BB962C8B-B14F-4D97-AF65-F5344CB8AC3E}">
        <p14:creationId xmlns:p14="http://schemas.microsoft.com/office/powerpoint/2010/main" val="2755790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11 Quiz</a:t>
            </a:r>
          </a:p>
        </p:txBody>
      </p:sp>
      <p:sp>
        <p:nvSpPr>
          <p:cNvPr id="3" name="Content Placeholder 2"/>
          <p:cNvSpPr>
            <a:spLocks noGrp="1"/>
          </p:cNvSpPr>
          <p:nvPr>
            <p:ph sz="half" idx="1"/>
          </p:nvPr>
        </p:nvSpPr>
        <p:spPr>
          <a:xfrm>
            <a:off x="153923" y="1719070"/>
            <a:ext cx="8773623" cy="4939275"/>
          </a:xfrm>
        </p:spPr>
        <p:txBody>
          <a:bodyPr>
            <a:normAutofit/>
          </a:bodyPr>
          <a:lstStyle/>
          <a:p>
            <a:pPr marL="628650" indent="-514350">
              <a:buFont typeface="+mj-lt"/>
              <a:buAutoNum type="arabicPeriod" startAt="2"/>
            </a:pPr>
            <a:r>
              <a:rPr lang="en-US" dirty="0"/>
              <a:t>What is MRSA?</a:t>
            </a:r>
          </a:p>
          <a:p>
            <a:pPr marL="925830" lvl="1" indent="-514350">
              <a:buFont typeface="+mj-lt"/>
              <a:buAutoNum type="alphaLcParenR"/>
            </a:pPr>
            <a:r>
              <a:rPr lang="en-US" dirty="0"/>
              <a:t>Muscles resistant to skin abrasions</a:t>
            </a:r>
          </a:p>
          <a:p>
            <a:pPr marL="925830" lvl="1" indent="-514350">
              <a:buFont typeface="+mj-lt"/>
              <a:buAutoNum type="alphaLcParenR"/>
            </a:pPr>
            <a:r>
              <a:rPr lang="en-US" dirty="0"/>
              <a:t>Highly drug-resistant strain of bacteria that causes a variety of skin lesions</a:t>
            </a:r>
          </a:p>
          <a:p>
            <a:pPr marL="925830" lvl="1" indent="-514350">
              <a:buFont typeface="+mj-lt"/>
              <a:buAutoNum type="alphaLcParenR"/>
            </a:pPr>
            <a:r>
              <a:rPr lang="en-US" dirty="0"/>
              <a:t>Catastrophic injury</a:t>
            </a:r>
          </a:p>
          <a:p>
            <a:pPr marL="925830" lvl="1" indent="-514350">
              <a:buFont typeface="+mj-lt"/>
              <a:buAutoNum type="alphaLcParenR"/>
            </a:pPr>
            <a:r>
              <a:rPr lang="en-US" dirty="0"/>
              <a:t>Guidelines for Universal Precautions for blood and bodily fluids</a:t>
            </a:r>
          </a:p>
        </p:txBody>
      </p:sp>
    </p:spTree>
    <p:extLst>
      <p:ext uri="{BB962C8B-B14F-4D97-AF65-F5344CB8AC3E}">
        <p14:creationId xmlns:p14="http://schemas.microsoft.com/office/powerpoint/2010/main" val="301047101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11 Quiz</a:t>
            </a:r>
          </a:p>
        </p:txBody>
      </p:sp>
      <p:sp>
        <p:nvSpPr>
          <p:cNvPr id="3" name="Content Placeholder 2"/>
          <p:cNvSpPr>
            <a:spLocks noGrp="1"/>
          </p:cNvSpPr>
          <p:nvPr>
            <p:ph sz="half" idx="1"/>
          </p:nvPr>
        </p:nvSpPr>
        <p:spPr>
          <a:xfrm>
            <a:off x="153923" y="1719070"/>
            <a:ext cx="8773623" cy="4939275"/>
          </a:xfrm>
        </p:spPr>
        <p:txBody>
          <a:bodyPr>
            <a:normAutofit/>
          </a:bodyPr>
          <a:lstStyle/>
          <a:p>
            <a:pPr marL="628650" indent="-514350">
              <a:buFont typeface="+mj-lt"/>
              <a:buAutoNum type="arabicPeriod" startAt="3"/>
            </a:pPr>
            <a:r>
              <a:rPr lang="en-US" dirty="0"/>
              <a:t>What causes overuse injuries?</a:t>
            </a:r>
          </a:p>
          <a:p>
            <a:pPr marL="925830" lvl="1" indent="-514350">
              <a:buFont typeface="+mj-lt"/>
              <a:buAutoNum type="alphaLcParenR"/>
            </a:pPr>
            <a:r>
              <a:rPr lang="en-US" dirty="0"/>
              <a:t>Repetitive micro-trauma to the tendons, bones, and joints</a:t>
            </a:r>
          </a:p>
          <a:p>
            <a:pPr marL="925830" lvl="1" indent="-514350">
              <a:buFont typeface="+mj-lt"/>
              <a:buAutoNum type="alphaLcParenR"/>
            </a:pPr>
            <a:r>
              <a:rPr lang="en-US" dirty="0"/>
              <a:t>Entering the pit head first</a:t>
            </a:r>
          </a:p>
          <a:p>
            <a:pPr marL="925830" lvl="1" indent="-514350">
              <a:buFont typeface="+mj-lt"/>
              <a:buAutoNum type="alphaLcParenR"/>
            </a:pPr>
            <a:r>
              <a:rPr lang="en-US" dirty="0"/>
              <a:t>Warming up for more than fifteen minutes</a:t>
            </a:r>
          </a:p>
          <a:p>
            <a:pPr marL="925830" lvl="1" indent="-514350">
              <a:buFont typeface="+mj-lt"/>
              <a:buAutoNum type="alphaLcParenR"/>
            </a:pPr>
            <a:r>
              <a:rPr lang="en-US" dirty="0"/>
              <a:t>Falling off the trampoline</a:t>
            </a:r>
          </a:p>
        </p:txBody>
      </p:sp>
    </p:spTree>
    <p:extLst>
      <p:ext uri="{BB962C8B-B14F-4D97-AF65-F5344CB8AC3E}">
        <p14:creationId xmlns:p14="http://schemas.microsoft.com/office/powerpoint/2010/main" val="6471036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11 Quiz</a:t>
            </a:r>
          </a:p>
        </p:txBody>
      </p:sp>
      <p:sp>
        <p:nvSpPr>
          <p:cNvPr id="3" name="Content Placeholder 2"/>
          <p:cNvSpPr>
            <a:spLocks noGrp="1"/>
          </p:cNvSpPr>
          <p:nvPr>
            <p:ph sz="half" idx="1"/>
          </p:nvPr>
        </p:nvSpPr>
        <p:spPr>
          <a:xfrm>
            <a:off x="153923" y="1719070"/>
            <a:ext cx="8773623" cy="4939275"/>
          </a:xfrm>
        </p:spPr>
        <p:txBody>
          <a:bodyPr>
            <a:normAutofit/>
          </a:bodyPr>
          <a:lstStyle/>
          <a:p>
            <a:pPr marL="628650" indent="-514350">
              <a:buFont typeface="+mj-lt"/>
              <a:buAutoNum type="arabicPeriod" startAt="4"/>
            </a:pPr>
            <a:r>
              <a:rPr lang="en-US" dirty="0"/>
              <a:t>Which of the following is (are) a symptom of a concussion?</a:t>
            </a:r>
          </a:p>
          <a:p>
            <a:pPr marL="925830" lvl="1" indent="-514350">
              <a:buFont typeface="+mj-lt"/>
              <a:buAutoNum type="alphaLcParenR"/>
            </a:pPr>
            <a:r>
              <a:rPr lang="en-US" dirty="0"/>
              <a:t>Sensitivity to noise</a:t>
            </a:r>
          </a:p>
          <a:p>
            <a:pPr marL="925830" lvl="1" indent="-514350">
              <a:buFont typeface="+mj-lt"/>
              <a:buAutoNum type="alphaLcParenR"/>
            </a:pPr>
            <a:r>
              <a:rPr lang="en-US" dirty="0"/>
              <a:t>Double vision</a:t>
            </a:r>
          </a:p>
          <a:p>
            <a:pPr marL="925830" lvl="1" indent="-514350">
              <a:buFont typeface="+mj-lt"/>
              <a:buAutoNum type="alphaLcParenR"/>
            </a:pPr>
            <a:r>
              <a:rPr lang="en-US" dirty="0"/>
              <a:t>All of these are symptoms</a:t>
            </a:r>
          </a:p>
          <a:p>
            <a:pPr marL="925830" lvl="1" indent="-514350">
              <a:buFont typeface="+mj-lt"/>
              <a:buAutoNum type="alphaLcParenR"/>
            </a:pPr>
            <a:r>
              <a:rPr lang="en-US" dirty="0"/>
              <a:t>Confusion</a:t>
            </a:r>
          </a:p>
        </p:txBody>
      </p:sp>
    </p:spTree>
    <p:extLst>
      <p:ext uri="{BB962C8B-B14F-4D97-AF65-F5344CB8AC3E}">
        <p14:creationId xmlns:p14="http://schemas.microsoft.com/office/powerpoint/2010/main" val="139003654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11 Quiz</a:t>
            </a:r>
          </a:p>
        </p:txBody>
      </p:sp>
      <p:sp>
        <p:nvSpPr>
          <p:cNvPr id="3" name="Content Placeholder 2"/>
          <p:cNvSpPr>
            <a:spLocks noGrp="1"/>
          </p:cNvSpPr>
          <p:nvPr>
            <p:ph sz="half" idx="1"/>
          </p:nvPr>
        </p:nvSpPr>
        <p:spPr>
          <a:xfrm>
            <a:off x="153923" y="1719071"/>
            <a:ext cx="8792863" cy="4977762"/>
          </a:xfrm>
        </p:spPr>
        <p:txBody>
          <a:bodyPr/>
          <a:lstStyle/>
          <a:p>
            <a:pPr marL="628650" indent="-514350">
              <a:buFont typeface="+mj-lt"/>
              <a:buAutoNum type="arabicPeriod" startAt="5"/>
            </a:pPr>
            <a:r>
              <a:rPr lang="en-US" dirty="0"/>
              <a:t>Gymnastics professionals are responsible for all of the following in regards to concussions, EXCEPT:</a:t>
            </a:r>
          </a:p>
          <a:p>
            <a:pPr marL="925830" lvl="1" indent="-514350">
              <a:buFont typeface="+mj-lt"/>
              <a:buAutoNum type="alphaLcParenR"/>
            </a:pPr>
            <a:r>
              <a:rPr lang="en-US" dirty="0"/>
              <a:t>Remove the gymnast from participation if signs/symptoms of a concussion exist</a:t>
            </a:r>
          </a:p>
          <a:p>
            <a:pPr marL="925830" lvl="1" indent="-514350">
              <a:buFont typeface="+mj-lt"/>
              <a:buAutoNum type="alphaLcParenR"/>
            </a:pPr>
            <a:r>
              <a:rPr lang="en-US" dirty="0"/>
              <a:t>Clear the athlete to return to gymnastics activities following a concussion</a:t>
            </a:r>
          </a:p>
          <a:p>
            <a:pPr marL="925830" lvl="1" indent="-514350">
              <a:buFont typeface="+mj-lt"/>
              <a:buAutoNum type="alphaLcParenR"/>
            </a:pPr>
            <a:r>
              <a:rPr lang="en-US" dirty="0"/>
              <a:t>Recognize if an athlete is displaying signs and symptoms of a concussion</a:t>
            </a:r>
          </a:p>
          <a:p>
            <a:pPr marL="925830" lvl="1" indent="-514350">
              <a:buFont typeface="+mj-lt"/>
              <a:buAutoNum type="alphaLcParenR"/>
            </a:pPr>
            <a:r>
              <a:rPr lang="en-US" dirty="0"/>
              <a:t>Be aware of concussion signs and symptoms</a:t>
            </a:r>
          </a:p>
          <a:p>
            <a:pPr marL="628650" indent="-514350">
              <a:buFont typeface="+mj-lt"/>
              <a:buAutoNum type="arabicPeriod" startAt="5"/>
            </a:pPr>
            <a:endParaRPr lang="en-US" dirty="0"/>
          </a:p>
        </p:txBody>
      </p:sp>
    </p:spTree>
    <p:extLst>
      <p:ext uri="{BB962C8B-B14F-4D97-AF65-F5344CB8AC3E}">
        <p14:creationId xmlns:p14="http://schemas.microsoft.com/office/powerpoint/2010/main" val="122950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Quiz</a:t>
            </a:r>
          </a:p>
        </p:txBody>
      </p:sp>
      <p:sp>
        <p:nvSpPr>
          <p:cNvPr id="3" name="Content Placeholder 2"/>
          <p:cNvSpPr>
            <a:spLocks noGrp="1"/>
          </p:cNvSpPr>
          <p:nvPr>
            <p:ph sz="half" idx="1"/>
          </p:nvPr>
        </p:nvSpPr>
        <p:spPr/>
        <p:txBody>
          <a:bodyPr/>
          <a:lstStyle/>
          <a:p>
            <a:pPr marL="628650" indent="-514350">
              <a:buFont typeface="+mj-lt"/>
              <a:buAutoNum type="arabicPeriod"/>
            </a:pPr>
            <a:r>
              <a:rPr lang="en-US" dirty="0"/>
              <a:t>Risk involves which of the following?</a:t>
            </a:r>
          </a:p>
          <a:p>
            <a:pPr marL="868680" lvl="1" indent="-457200">
              <a:lnSpc>
                <a:spcPct val="150000"/>
              </a:lnSpc>
              <a:buFont typeface="+mj-lt"/>
              <a:buAutoNum type="alphaLcParenR"/>
            </a:pPr>
            <a:r>
              <a:rPr lang="en-US" dirty="0"/>
              <a:t>Danger</a:t>
            </a:r>
          </a:p>
          <a:p>
            <a:pPr marL="868680" lvl="1" indent="-457200">
              <a:lnSpc>
                <a:spcPct val="150000"/>
              </a:lnSpc>
              <a:buFont typeface="+mj-lt"/>
              <a:buAutoNum type="alphaLcParenR"/>
            </a:pPr>
            <a:r>
              <a:rPr lang="en-US" dirty="0"/>
              <a:t>Peril</a:t>
            </a:r>
          </a:p>
          <a:p>
            <a:pPr marL="868680" lvl="1" indent="-457200">
              <a:lnSpc>
                <a:spcPct val="150000"/>
              </a:lnSpc>
              <a:buFont typeface="+mj-lt"/>
              <a:buAutoNum type="alphaLcParenR"/>
            </a:pPr>
            <a:r>
              <a:rPr lang="en-US" dirty="0"/>
              <a:t>Hazard</a:t>
            </a:r>
          </a:p>
          <a:p>
            <a:pPr marL="868680" lvl="1" indent="-457200">
              <a:lnSpc>
                <a:spcPct val="150000"/>
              </a:lnSpc>
              <a:buFont typeface="+mj-lt"/>
              <a:buAutoNum type="alphaLcParenR"/>
            </a:pPr>
            <a:r>
              <a:rPr lang="en-US" dirty="0"/>
              <a:t>All of the above</a:t>
            </a:r>
          </a:p>
        </p:txBody>
      </p:sp>
      <p:sp>
        <p:nvSpPr>
          <p:cNvPr id="4" name="Content Placeholder 3"/>
          <p:cNvSpPr>
            <a:spLocks noGrp="1"/>
          </p:cNvSpPr>
          <p:nvPr>
            <p:ph sz="half" idx="2"/>
          </p:nvPr>
        </p:nvSpPr>
        <p:spPr>
          <a:xfrm>
            <a:off x="4648200" y="1719071"/>
            <a:ext cx="4038600" cy="4922270"/>
          </a:xfrm>
        </p:spPr>
        <p:txBody>
          <a:bodyPr/>
          <a:lstStyle/>
          <a:p>
            <a:pPr marL="628650" indent="-514350">
              <a:buFont typeface="+mj-lt"/>
              <a:buAutoNum type="arabicPeriod" startAt="2"/>
            </a:pPr>
            <a:r>
              <a:rPr lang="en-US" dirty="0"/>
              <a:t>What is the primary area of concern (risk) in gymnastics?</a:t>
            </a:r>
          </a:p>
          <a:p>
            <a:pPr marL="925830" lvl="1" indent="-514350">
              <a:lnSpc>
                <a:spcPct val="150000"/>
              </a:lnSpc>
              <a:buFont typeface="+mj-lt"/>
              <a:buAutoNum type="alphaLcParenR"/>
            </a:pPr>
            <a:r>
              <a:rPr lang="en-US" dirty="0"/>
              <a:t>Risk of a lawsuit</a:t>
            </a:r>
          </a:p>
          <a:p>
            <a:pPr marL="925830" lvl="1" indent="-514350">
              <a:lnSpc>
                <a:spcPct val="150000"/>
              </a:lnSpc>
              <a:buFont typeface="+mj-lt"/>
              <a:buAutoNum type="alphaLcParenR"/>
            </a:pPr>
            <a:r>
              <a:rPr lang="en-US" dirty="0"/>
              <a:t>Risk of an injury</a:t>
            </a:r>
          </a:p>
          <a:p>
            <a:pPr marL="925830" lvl="1" indent="-514350">
              <a:lnSpc>
                <a:spcPct val="150000"/>
              </a:lnSpc>
              <a:buFont typeface="+mj-lt"/>
              <a:buAutoNum type="alphaLcParenR"/>
            </a:pPr>
            <a:r>
              <a:rPr lang="en-US" dirty="0"/>
              <a:t>All of these</a:t>
            </a:r>
          </a:p>
          <a:p>
            <a:pPr marL="925830" lvl="1" indent="-514350">
              <a:lnSpc>
                <a:spcPct val="150000"/>
              </a:lnSpc>
              <a:buFont typeface="+mj-lt"/>
              <a:buAutoNum type="alphaLcParenR"/>
            </a:pPr>
            <a:r>
              <a:rPr lang="en-US" dirty="0"/>
              <a:t>Risk of losing</a:t>
            </a:r>
          </a:p>
        </p:txBody>
      </p:sp>
    </p:spTree>
    <p:extLst>
      <p:ext uri="{BB962C8B-B14F-4D97-AF65-F5344CB8AC3E}">
        <p14:creationId xmlns:p14="http://schemas.microsoft.com/office/powerpoint/2010/main" val="348130182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Spotting &amp; Acrobatic Support Devices</a:t>
            </a:r>
          </a:p>
        </p:txBody>
      </p:sp>
      <p:sp>
        <p:nvSpPr>
          <p:cNvPr id="3" name="Text Placeholder 2"/>
          <p:cNvSpPr>
            <a:spLocks noGrp="1"/>
          </p:cNvSpPr>
          <p:nvPr>
            <p:ph type="body" idx="1"/>
          </p:nvPr>
        </p:nvSpPr>
        <p:spPr/>
        <p:txBody>
          <a:bodyPr>
            <a:normAutofit fontScale="85000" lnSpcReduction="20000"/>
          </a:bodyPr>
          <a:lstStyle/>
          <a:p>
            <a:r>
              <a:rPr lang="en-US" dirty="0"/>
              <a:t>“I find the harder I work, the more luck I seem to have.” ~ Thomas Jefferson</a:t>
            </a:r>
          </a:p>
        </p:txBody>
      </p:sp>
    </p:spTree>
    <p:extLst>
      <p:ext uri="{BB962C8B-B14F-4D97-AF65-F5344CB8AC3E}">
        <p14:creationId xmlns:p14="http://schemas.microsoft.com/office/powerpoint/2010/main" val="42290250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spotting</a:t>
            </a:r>
          </a:p>
        </p:txBody>
      </p:sp>
      <p:sp>
        <p:nvSpPr>
          <p:cNvPr id="3" name="Content Placeholder 2"/>
          <p:cNvSpPr>
            <a:spLocks noGrp="1"/>
          </p:cNvSpPr>
          <p:nvPr>
            <p:ph sz="half" idx="1"/>
          </p:nvPr>
        </p:nvSpPr>
        <p:spPr>
          <a:xfrm>
            <a:off x="134683" y="1719070"/>
            <a:ext cx="4330045" cy="4958519"/>
          </a:xfrm>
        </p:spPr>
        <p:txBody>
          <a:bodyPr>
            <a:normAutofit fontScale="85000" lnSpcReduction="10000"/>
          </a:bodyPr>
          <a:lstStyle/>
          <a:p>
            <a:r>
              <a:rPr lang="en-US" b="1" dirty="0">
                <a:solidFill>
                  <a:srgbClr val="000090"/>
                </a:solidFill>
              </a:rPr>
              <a:t>Spotting</a:t>
            </a:r>
            <a:r>
              <a:rPr lang="en-US" dirty="0"/>
              <a:t> is “any form of physical assistance that a gymnast receives during the execution of a skill or series of skills.”</a:t>
            </a:r>
          </a:p>
          <a:p>
            <a:pPr marL="114300" indent="0">
              <a:buNone/>
            </a:pPr>
            <a:r>
              <a:rPr lang="en-US" dirty="0"/>
              <a:t>	 ~</a:t>
            </a:r>
            <a:r>
              <a:rPr lang="en-US" dirty="0" err="1"/>
              <a:t>Dr</a:t>
            </a:r>
            <a:r>
              <a:rPr lang="en-US" dirty="0"/>
              <a:t> . Gerald George</a:t>
            </a:r>
          </a:p>
          <a:p>
            <a:r>
              <a:rPr lang="en-US" b="1" dirty="0">
                <a:solidFill>
                  <a:srgbClr val="000090"/>
                </a:solidFill>
              </a:rPr>
              <a:t>Spotting is an aid to independent skill performance.</a:t>
            </a:r>
          </a:p>
        </p:txBody>
      </p:sp>
      <p:sp>
        <p:nvSpPr>
          <p:cNvPr id="4" name="Content Placeholder 3"/>
          <p:cNvSpPr>
            <a:spLocks noGrp="1"/>
          </p:cNvSpPr>
          <p:nvPr>
            <p:ph sz="half" idx="2"/>
          </p:nvPr>
        </p:nvSpPr>
        <p:spPr>
          <a:xfrm>
            <a:off x="4648200" y="1719071"/>
            <a:ext cx="4038600" cy="4958518"/>
          </a:xfrm>
        </p:spPr>
        <p:txBody>
          <a:bodyPr>
            <a:normAutofit fontScale="85000" lnSpcReduction="10000"/>
          </a:bodyPr>
          <a:lstStyle/>
          <a:p>
            <a:r>
              <a:rPr lang="en-US" dirty="0"/>
              <a:t>Spotting is manipulating, supporting, catching a gymnast during a skill, or being in a position to provide support.</a:t>
            </a:r>
          </a:p>
          <a:p>
            <a:r>
              <a:rPr lang="en-US" b="1" dirty="0">
                <a:solidFill>
                  <a:schemeClr val="accent5">
                    <a:lumMod val="75000"/>
                  </a:schemeClr>
                </a:solidFill>
              </a:rPr>
              <a:t>Spotting is not 100% fail-safe. </a:t>
            </a:r>
            <a:r>
              <a:rPr lang="en-US" dirty="0"/>
              <a:t>Even under the very best of conditions, the window of foreseeability is never fully opened and the element of risk is forever present. </a:t>
            </a:r>
          </a:p>
        </p:txBody>
      </p:sp>
    </p:spTree>
    <p:extLst>
      <p:ext uri="{BB962C8B-B14F-4D97-AF65-F5344CB8AC3E}">
        <p14:creationId xmlns:p14="http://schemas.microsoft.com/office/powerpoint/2010/main" val="41934079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Spotting</a:t>
            </a:r>
          </a:p>
        </p:txBody>
      </p:sp>
      <p:sp>
        <p:nvSpPr>
          <p:cNvPr id="3" name="Content Placeholder 2"/>
          <p:cNvSpPr>
            <a:spLocks noGrp="1"/>
          </p:cNvSpPr>
          <p:nvPr>
            <p:ph idx="1"/>
          </p:nvPr>
        </p:nvSpPr>
        <p:spPr>
          <a:xfrm>
            <a:off x="153923" y="1752600"/>
            <a:ext cx="8812103" cy="4924990"/>
          </a:xfrm>
        </p:spPr>
        <p:txBody>
          <a:bodyPr/>
          <a:lstStyle/>
          <a:p>
            <a:pPr marL="571500" indent="-457200">
              <a:buFont typeface="+mj-lt"/>
              <a:buAutoNum type="arabicPeriod"/>
            </a:pPr>
            <a:r>
              <a:rPr lang="en-US" dirty="0"/>
              <a:t>Prevent serious injury (e.g., falling onto head or neck)</a:t>
            </a:r>
          </a:p>
          <a:p>
            <a:pPr marL="571500" indent="-457200">
              <a:buFont typeface="+mj-lt"/>
              <a:buAutoNum type="arabicPeriod"/>
            </a:pPr>
            <a:r>
              <a:rPr lang="en-US" dirty="0"/>
              <a:t>Prevent other falls and/or injuries</a:t>
            </a:r>
          </a:p>
          <a:p>
            <a:pPr marL="571500" indent="-457200">
              <a:buFont typeface="+mj-lt"/>
              <a:buAutoNum type="arabicPeriod"/>
            </a:pPr>
            <a:r>
              <a:rPr lang="en-US" dirty="0"/>
              <a:t>Provide manipulation and support, so skills may be completed with greater confidence and/or proper technique</a:t>
            </a:r>
          </a:p>
          <a:p>
            <a:pPr marL="571500" indent="-457200">
              <a:buFont typeface="+mj-lt"/>
              <a:buAutoNum type="arabicPeriod"/>
            </a:pPr>
            <a:endParaRPr lang="en-US" dirty="0"/>
          </a:p>
          <a:p>
            <a:pPr marL="114300" indent="0" algn="ctr">
              <a:buNone/>
            </a:pPr>
            <a:r>
              <a:rPr lang="en-US" sz="3200" b="1" dirty="0">
                <a:solidFill>
                  <a:srgbClr val="800000"/>
                </a:solidFill>
              </a:rPr>
              <a:t>Spotting is not required for skill learning. </a:t>
            </a:r>
          </a:p>
          <a:p>
            <a:pPr marL="114300" indent="0" algn="ctr">
              <a:buNone/>
            </a:pPr>
            <a:r>
              <a:rPr lang="en-US" sz="3200" b="1" dirty="0">
                <a:solidFill>
                  <a:srgbClr val="000090"/>
                </a:solidFill>
              </a:rPr>
              <a:t>Spotting should not be used as a substitute for sound progressions. </a:t>
            </a:r>
          </a:p>
        </p:txBody>
      </p:sp>
    </p:spTree>
    <p:extLst>
      <p:ext uri="{BB962C8B-B14F-4D97-AF65-F5344CB8AC3E}">
        <p14:creationId xmlns:p14="http://schemas.microsoft.com/office/powerpoint/2010/main" val="31172599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Spotting: In Depth</a:t>
            </a:r>
          </a:p>
        </p:txBody>
      </p:sp>
      <p:sp>
        <p:nvSpPr>
          <p:cNvPr id="3" name="Content Placeholder 2"/>
          <p:cNvSpPr>
            <a:spLocks noGrp="1"/>
          </p:cNvSpPr>
          <p:nvPr>
            <p:ph idx="1"/>
          </p:nvPr>
        </p:nvSpPr>
        <p:spPr/>
        <p:txBody>
          <a:bodyPr/>
          <a:lstStyle/>
          <a:p>
            <a:r>
              <a:rPr lang="en-US" dirty="0"/>
              <a:t>Spotting decisions should be driven by the momentary individual needs of </a:t>
            </a:r>
            <a:r>
              <a:rPr lang="en-US" dirty="0" err="1"/>
              <a:t>te</a:t>
            </a:r>
            <a:r>
              <a:rPr lang="en-US" dirty="0"/>
              <a:t> gymnast. Gymnasts learning and performing new skills may require more assistance than someone who has performed the skill many times. </a:t>
            </a:r>
          </a:p>
          <a:p>
            <a:r>
              <a:rPr lang="en-US" dirty="0"/>
              <a:t>Instructors and coaches should always use good judgment when determining an athletes readiness for further learning and /or repetitions.</a:t>
            </a:r>
          </a:p>
          <a:p>
            <a:r>
              <a:rPr lang="en-US" dirty="0"/>
              <a:t>Spotting cannot be learned from a book. It requires skill, knowledge, practice, experience and common sense. </a:t>
            </a:r>
          </a:p>
        </p:txBody>
      </p:sp>
    </p:spTree>
    <p:extLst>
      <p:ext uri="{BB962C8B-B14F-4D97-AF65-F5344CB8AC3E}">
        <p14:creationId xmlns:p14="http://schemas.microsoft.com/office/powerpoint/2010/main" val="146452392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Spotting considerations</a:t>
            </a:r>
          </a:p>
        </p:txBody>
      </p:sp>
      <p:sp>
        <p:nvSpPr>
          <p:cNvPr id="3" name="Content Placeholder 2"/>
          <p:cNvSpPr>
            <a:spLocks noGrp="1"/>
          </p:cNvSpPr>
          <p:nvPr>
            <p:ph idx="1"/>
          </p:nvPr>
        </p:nvSpPr>
        <p:spPr>
          <a:xfrm>
            <a:off x="173163" y="1752600"/>
            <a:ext cx="8812103" cy="4848015"/>
          </a:xfrm>
        </p:spPr>
        <p:txBody>
          <a:bodyPr>
            <a:normAutofit fontScale="92500" lnSpcReduction="10000"/>
          </a:bodyPr>
          <a:lstStyle/>
          <a:p>
            <a:r>
              <a:rPr lang="en-US" dirty="0"/>
              <a:t>Strength of spotter</a:t>
            </a:r>
          </a:p>
          <a:p>
            <a:pPr lvl="1"/>
            <a:r>
              <a:rPr lang="en-US" dirty="0"/>
              <a:t>Effective spotters can catch a falling gymnast and either support the weight of the gymnast entirely, slow the descent enough to prevent an injury, or redirect the fall to a softer area or away from the head and neck. </a:t>
            </a:r>
          </a:p>
          <a:p>
            <a:r>
              <a:rPr lang="en-US" dirty="0"/>
              <a:t>Skill of spotter</a:t>
            </a:r>
          </a:p>
          <a:p>
            <a:pPr lvl="1"/>
            <a:r>
              <a:rPr lang="en-US" dirty="0"/>
              <a:t>Spotting is a skill that requires training, practice and experience</a:t>
            </a:r>
          </a:p>
          <a:p>
            <a:r>
              <a:rPr lang="en-US" dirty="0"/>
              <a:t>Fear &amp; negotiation</a:t>
            </a:r>
          </a:p>
          <a:p>
            <a:pPr lvl="1"/>
            <a:r>
              <a:rPr lang="en-US" dirty="0"/>
              <a:t>Spotting decisions should be based on the individual context of the athlete, skill and progression</a:t>
            </a:r>
          </a:p>
          <a:p>
            <a:r>
              <a:rPr lang="en-US" dirty="0"/>
              <a:t>Response time</a:t>
            </a:r>
          </a:p>
          <a:p>
            <a:pPr lvl="1"/>
            <a:r>
              <a:rPr lang="en-US" dirty="0"/>
              <a:t>Spotters must be able to detect a serious flaw in a skill and effectively intervene to protect the gymnast. It is natural for some :lag time” to occur between detection of a problem and the spotters reaction, which should be recognized and accounted for. </a:t>
            </a:r>
          </a:p>
        </p:txBody>
      </p:sp>
    </p:spTree>
    <p:extLst>
      <p:ext uri="{BB962C8B-B14F-4D97-AF65-F5344CB8AC3E}">
        <p14:creationId xmlns:p14="http://schemas.microsoft.com/office/powerpoint/2010/main" val="21642491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To Spot</a:t>
            </a:r>
          </a:p>
        </p:txBody>
      </p:sp>
      <p:sp>
        <p:nvSpPr>
          <p:cNvPr id="3" name="Content Placeholder 2"/>
          <p:cNvSpPr>
            <a:spLocks noGrp="1"/>
          </p:cNvSpPr>
          <p:nvPr>
            <p:ph idx="1"/>
          </p:nvPr>
        </p:nvSpPr>
        <p:spPr>
          <a:xfrm>
            <a:off x="153923" y="1752600"/>
            <a:ext cx="8850584" cy="4944233"/>
          </a:xfrm>
        </p:spPr>
        <p:txBody>
          <a:bodyPr>
            <a:normAutofit fontScale="85000" lnSpcReduction="20000"/>
          </a:bodyPr>
          <a:lstStyle/>
          <a:p>
            <a:r>
              <a:rPr lang="en-US" dirty="0"/>
              <a:t>Prepare physically (i.e. warm-up, stretch) and mentally for spotting.</a:t>
            </a:r>
          </a:p>
          <a:p>
            <a:r>
              <a:rPr lang="en-US" dirty="0"/>
              <a:t>Know the mechanics of the skill being performed.</a:t>
            </a:r>
          </a:p>
          <a:p>
            <a:r>
              <a:rPr lang="en-US" dirty="0"/>
              <a:t>Know the areas of potential performance problems so the spotter is forewarned.</a:t>
            </a:r>
          </a:p>
          <a:p>
            <a:r>
              <a:rPr lang="en-US" dirty="0"/>
              <a:t>Work with the athlete throughout the entire learning process so that earlier drills and lead-up skills are spotted for practice.</a:t>
            </a:r>
          </a:p>
          <a:p>
            <a:r>
              <a:rPr lang="en-US" dirty="0"/>
              <a:t>Use smaller and lighter gymnasts to practice spotting before progressions to bigger and heavier gymnasts.</a:t>
            </a:r>
          </a:p>
          <a:p>
            <a:r>
              <a:rPr lang="en-US" dirty="0"/>
              <a:t>Use gymnasts who can already perform the skill so that the spotter can learn the speed, timing and positions of the skill. </a:t>
            </a:r>
          </a:p>
          <a:p>
            <a:r>
              <a:rPr lang="en-US" dirty="0"/>
              <a:t>Use extra spotters or “backup spotters” so that the new spotter can practice while the experienced spotter helps ensure safety.</a:t>
            </a:r>
          </a:p>
          <a:p>
            <a:r>
              <a:rPr lang="en-US" dirty="0"/>
              <a:t>Observe others spotting and practice the hand motions and positions similar to “shadowing” or observing in a mirror. </a:t>
            </a:r>
          </a:p>
          <a:p>
            <a:r>
              <a:rPr lang="en-US" dirty="0"/>
              <a:t>If a foam pit is available, practice while the gymnast is performing the movement into a foam pit. </a:t>
            </a:r>
          </a:p>
          <a:p>
            <a:endParaRPr lang="en-US" dirty="0"/>
          </a:p>
          <a:p>
            <a:endParaRPr lang="en-US" dirty="0"/>
          </a:p>
        </p:txBody>
      </p:sp>
    </p:spTree>
    <p:extLst>
      <p:ext uri="{BB962C8B-B14F-4D97-AF65-F5344CB8AC3E}">
        <p14:creationId xmlns:p14="http://schemas.microsoft.com/office/powerpoint/2010/main" val="25381099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Spotting Methods</a:t>
            </a:r>
          </a:p>
        </p:txBody>
      </p:sp>
      <p:sp>
        <p:nvSpPr>
          <p:cNvPr id="3" name="Content Placeholder 2"/>
          <p:cNvSpPr>
            <a:spLocks noGrp="1"/>
          </p:cNvSpPr>
          <p:nvPr>
            <p:ph sz="half" idx="1"/>
          </p:nvPr>
        </p:nvSpPr>
        <p:spPr/>
        <p:txBody>
          <a:bodyPr/>
          <a:lstStyle/>
          <a:p>
            <a:pPr>
              <a:lnSpc>
                <a:spcPct val="130000"/>
              </a:lnSpc>
            </a:pPr>
            <a:r>
              <a:rPr lang="en-US" dirty="0"/>
              <a:t>Manipulation and assistance spotting</a:t>
            </a:r>
          </a:p>
          <a:p>
            <a:pPr>
              <a:lnSpc>
                <a:spcPct val="130000"/>
              </a:lnSpc>
            </a:pPr>
            <a:r>
              <a:rPr lang="en-US" dirty="0"/>
              <a:t>Safety spotting</a:t>
            </a:r>
          </a:p>
          <a:p>
            <a:pPr>
              <a:lnSpc>
                <a:spcPct val="130000"/>
              </a:lnSpc>
            </a:pPr>
            <a:r>
              <a:rPr lang="en-US" dirty="0"/>
              <a:t>Hand spotting</a:t>
            </a:r>
          </a:p>
        </p:txBody>
      </p:sp>
      <p:sp>
        <p:nvSpPr>
          <p:cNvPr id="4" name="Content Placeholder 3"/>
          <p:cNvSpPr>
            <a:spLocks noGrp="1"/>
          </p:cNvSpPr>
          <p:nvPr>
            <p:ph sz="half" idx="2"/>
          </p:nvPr>
        </p:nvSpPr>
        <p:spPr/>
        <p:txBody>
          <a:bodyPr/>
          <a:lstStyle/>
          <a:p>
            <a:r>
              <a:rPr lang="en-US" dirty="0"/>
              <a:t>Uniaxial spotting belt</a:t>
            </a:r>
          </a:p>
          <a:p>
            <a:r>
              <a:rPr lang="en-US" dirty="0"/>
              <a:t>Biaxial spotting belt</a:t>
            </a:r>
          </a:p>
          <a:p>
            <a:r>
              <a:rPr lang="en-US" dirty="0"/>
              <a:t>Hand spotting belt</a:t>
            </a:r>
          </a:p>
          <a:p>
            <a:r>
              <a:rPr lang="en-US" dirty="0"/>
              <a:t>Overhead spotting rig</a:t>
            </a:r>
          </a:p>
        </p:txBody>
      </p:sp>
    </p:spTree>
    <p:extLst>
      <p:ext uri="{BB962C8B-B14F-4D97-AF65-F5344CB8AC3E}">
        <p14:creationId xmlns:p14="http://schemas.microsoft.com/office/powerpoint/2010/main" val="332778547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53923" y="1752600"/>
            <a:ext cx="8850584" cy="4963477"/>
          </a:xfrm>
        </p:spPr>
        <p:txBody>
          <a:bodyPr>
            <a:normAutofit fontScale="85000" lnSpcReduction="20000"/>
          </a:bodyPr>
          <a:lstStyle/>
          <a:p>
            <a:r>
              <a:rPr lang="en-US" dirty="0"/>
              <a:t>Spotting is an important skill, but spotting is not a failsafe. </a:t>
            </a:r>
          </a:p>
          <a:p>
            <a:r>
              <a:rPr lang="en-US" dirty="0"/>
              <a:t>The goals of spotting are, (1) keep the gymnast from landing on his/her head, (2) prevent other serious falls, and (3) manipulate the gymnast's body position and position in space to enhance skill learning.</a:t>
            </a:r>
          </a:p>
          <a:p>
            <a:r>
              <a:rPr lang="en-US" dirty="0"/>
              <a:t>Spotting can be overused. The goal of gymnastics instruction is to prepare the gymnast for independent performance of skills. Over-reliance on spotting can work against independent performance. </a:t>
            </a:r>
          </a:p>
          <a:p>
            <a:r>
              <a:rPr lang="en-US" dirty="0"/>
              <a:t>Response time severely limits the ability of a human spotter to react to a falling gymnast in an effective way. Gymnasts often fall too rapidly for a human spotter to react and prevent the fall. </a:t>
            </a:r>
          </a:p>
          <a:p>
            <a:r>
              <a:rPr lang="en-US" dirty="0"/>
              <a:t>There are a variety of spotting methods and devices. The gymnastics professional should select and use the method and device that are most appropriate to the needs of the particular learning circumstance.</a:t>
            </a:r>
          </a:p>
          <a:p>
            <a:r>
              <a:rPr lang="en-US" dirty="0"/>
              <a:t>Spotting is a skill that must be learned and practiced before competent performance is achieved. </a:t>
            </a:r>
          </a:p>
        </p:txBody>
      </p:sp>
    </p:spTree>
    <p:extLst>
      <p:ext uri="{BB962C8B-B14F-4D97-AF65-F5344CB8AC3E}">
        <p14:creationId xmlns:p14="http://schemas.microsoft.com/office/powerpoint/2010/main" val="23923287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12 Quiz</a:t>
            </a:r>
          </a:p>
        </p:txBody>
      </p:sp>
      <p:sp>
        <p:nvSpPr>
          <p:cNvPr id="3" name="Content Placeholder 2"/>
          <p:cNvSpPr>
            <a:spLocks noGrp="1"/>
          </p:cNvSpPr>
          <p:nvPr>
            <p:ph sz="half" idx="1"/>
          </p:nvPr>
        </p:nvSpPr>
        <p:spPr>
          <a:xfrm>
            <a:off x="153923" y="1719071"/>
            <a:ext cx="8773623" cy="4977762"/>
          </a:xfrm>
        </p:spPr>
        <p:txBody>
          <a:bodyPr/>
          <a:lstStyle/>
          <a:p>
            <a:pPr marL="628650" indent="-514350">
              <a:buFont typeface="+mj-lt"/>
              <a:buAutoNum type="arabicPeriod"/>
            </a:pPr>
            <a:r>
              <a:rPr lang="en-US" dirty="0"/>
              <a:t>Which of the following is a goal of spotting? </a:t>
            </a:r>
          </a:p>
          <a:p>
            <a:pPr marL="628650" indent="-514350">
              <a:buFont typeface="+mj-lt"/>
              <a:buAutoNum type="arabicPeriod"/>
            </a:pPr>
            <a:endParaRPr lang="en-US" dirty="0"/>
          </a:p>
          <a:p>
            <a:pPr marL="925830" lvl="1" indent="-514350">
              <a:buFont typeface="+mj-lt"/>
              <a:buAutoNum type="alphaLcParenR"/>
            </a:pPr>
            <a:r>
              <a:rPr lang="en-US" dirty="0"/>
              <a:t>Manipulate the gymnasts body position and position in space to enhance skill learning</a:t>
            </a:r>
          </a:p>
          <a:p>
            <a:pPr marL="925830" lvl="1" indent="-514350">
              <a:buFont typeface="+mj-lt"/>
              <a:buAutoNum type="alphaLcParenR"/>
            </a:pPr>
            <a:r>
              <a:rPr lang="en-US" dirty="0"/>
              <a:t>Prevent other serious falls</a:t>
            </a:r>
          </a:p>
          <a:p>
            <a:pPr marL="925830" lvl="1" indent="-514350">
              <a:buFont typeface="+mj-lt"/>
              <a:buAutoNum type="alphaLcParenR"/>
            </a:pPr>
            <a:r>
              <a:rPr lang="en-US" dirty="0"/>
              <a:t>All of these are goals of spotting</a:t>
            </a:r>
          </a:p>
          <a:p>
            <a:pPr marL="925830" lvl="1" indent="-514350">
              <a:buFont typeface="+mj-lt"/>
              <a:buAutoNum type="alphaLcParenR"/>
            </a:pPr>
            <a:r>
              <a:rPr lang="en-US" dirty="0"/>
              <a:t>Keep the gymnast from landing on his/her head</a:t>
            </a:r>
          </a:p>
          <a:p>
            <a:pPr marL="925830" lvl="1" indent="-514350">
              <a:buFont typeface="+mj-lt"/>
              <a:buAutoNum type="alphaLcParenR"/>
            </a:pPr>
            <a:endParaRPr lang="en-US" dirty="0"/>
          </a:p>
        </p:txBody>
      </p:sp>
    </p:spTree>
    <p:extLst>
      <p:ext uri="{BB962C8B-B14F-4D97-AF65-F5344CB8AC3E}">
        <p14:creationId xmlns:p14="http://schemas.microsoft.com/office/powerpoint/2010/main" val="30716048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12 Quiz</a:t>
            </a:r>
          </a:p>
        </p:txBody>
      </p:sp>
      <p:sp>
        <p:nvSpPr>
          <p:cNvPr id="3" name="Content Placeholder 2"/>
          <p:cNvSpPr>
            <a:spLocks noGrp="1"/>
          </p:cNvSpPr>
          <p:nvPr>
            <p:ph sz="half" idx="1"/>
          </p:nvPr>
        </p:nvSpPr>
        <p:spPr>
          <a:xfrm>
            <a:off x="153924" y="1719070"/>
            <a:ext cx="3444032" cy="4920031"/>
          </a:xfrm>
        </p:spPr>
        <p:txBody>
          <a:bodyPr/>
          <a:lstStyle/>
          <a:p>
            <a:pPr marL="628650" indent="-514350">
              <a:buFont typeface="+mj-lt"/>
              <a:buAutoNum type="arabicPeriod" startAt="2"/>
            </a:pPr>
            <a:r>
              <a:rPr lang="en-US" dirty="0"/>
              <a:t>Spotting is 100% fail-safe</a:t>
            </a:r>
          </a:p>
          <a:p>
            <a:pPr marL="925830" lvl="1" indent="-514350">
              <a:buFont typeface="+mj-lt"/>
              <a:buAutoNum type="alphaLcParenR"/>
            </a:pPr>
            <a:r>
              <a:rPr lang="en-US" dirty="0"/>
              <a:t>False</a:t>
            </a:r>
          </a:p>
          <a:p>
            <a:pPr marL="925830" lvl="1" indent="-514350">
              <a:buFont typeface="+mj-lt"/>
              <a:buAutoNum type="alphaLcParenR"/>
            </a:pPr>
            <a:r>
              <a:rPr lang="en-US" dirty="0"/>
              <a:t>Depends on the skill</a:t>
            </a:r>
          </a:p>
          <a:p>
            <a:pPr marL="925830" lvl="1" indent="-514350">
              <a:buFont typeface="+mj-lt"/>
              <a:buAutoNum type="alphaLcParenR"/>
            </a:pPr>
            <a:r>
              <a:rPr lang="en-US" dirty="0"/>
              <a:t> True</a:t>
            </a:r>
          </a:p>
          <a:p>
            <a:pPr marL="925830" lvl="1" indent="-514350">
              <a:buFont typeface="+mj-lt"/>
              <a:buAutoNum type="alphaLcParenR"/>
            </a:pPr>
            <a:r>
              <a:rPr lang="en-US" dirty="0"/>
              <a:t>It is only fail-safe when using a spotting belt</a:t>
            </a:r>
          </a:p>
        </p:txBody>
      </p:sp>
      <p:sp>
        <p:nvSpPr>
          <p:cNvPr id="4" name="Content Placeholder 3"/>
          <p:cNvSpPr>
            <a:spLocks noGrp="1"/>
          </p:cNvSpPr>
          <p:nvPr>
            <p:ph sz="half" idx="2"/>
          </p:nvPr>
        </p:nvSpPr>
        <p:spPr>
          <a:xfrm>
            <a:off x="3771117" y="1719071"/>
            <a:ext cx="5233389" cy="4920030"/>
          </a:xfrm>
        </p:spPr>
        <p:txBody>
          <a:bodyPr/>
          <a:lstStyle/>
          <a:p>
            <a:pPr marL="628650" indent="-514350">
              <a:buFont typeface="+mj-lt"/>
              <a:buAutoNum type="arabicPeriod" startAt="3"/>
            </a:pPr>
            <a:r>
              <a:rPr lang="en-US" dirty="0"/>
              <a:t>Which statement is true?</a:t>
            </a:r>
          </a:p>
          <a:p>
            <a:pPr marL="925830" lvl="1" indent="-514350">
              <a:buFont typeface="+mj-lt"/>
              <a:buAutoNum type="alphaLcParenR"/>
            </a:pPr>
            <a:r>
              <a:rPr lang="en-US" dirty="0"/>
              <a:t>Spotting should not be used as a substitute for sound progressions</a:t>
            </a:r>
          </a:p>
          <a:p>
            <a:pPr marL="925830" lvl="1" indent="-514350">
              <a:buFont typeface="+mj-lt"/>
              <a:buAutoNum type="alphaLcParenR"/>
            </a:pPr>
            <a:r>
              <a:rPr lang="en-US" dirty="0"/>
              <a:t>Spotting is required for skill learning</a:t>
            </a:r>
          </a:p>
          <a:p>
            <a:pPr marL="925830" lvl="1" indent="-514350">
              <a:buFont typeface="+mj-lt"/>
              <a:buAutoNum type="alphaLcParenR"/>
            </a:pPr>
            <a:r>
              <a:rPr lang="en-US" dirty="0"/>
              <a:t>The strength of the spotter is not an issue in spotting</a:t>
            </a:r>
          </a:p>
          <a:p>
            <a:pPr marL="925830" lvl="1" indent="-514350">
              <a:buFont typeface="+mj-lt"/>
              <a:buAutoNum type="alphaLcParenR"/>
            </a:pPr>
            <a:r>
              <a:rPr lang="en-US" dirty="0"/>
              <a:t>Spotting should be used as a substitute for sound progressions</a:t>
            </a:r>
          </a:p>
        </p:txBody>
      </p:sp>
    </p:spTree>
    <p:extLst>
      <p:ext uri="{BB962C8B-B14F-4D97-AF65-F5344CB8AC3E}">
        <p14:creationId xmlns:p14="http://schemas.microsoft.com/office/powerpoint/2010/main" val="1487797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Quiz</a:t>
            </a:r>
          </a:p>
        </p:txBody>
      </p:sp>
      <p:sp>
        <p:nvSpPr>
          <p:cNvPr id="3" name="Content Placeholder 2"/>
          <p:cNvSpPr>
            <a:spLocks noGrp="1"/>
          </p:cNvSpPr>
          <p:nvPr>
            <p:ph sz="half" idx="1"/>
          </p:nvPr>
        </p:nvSpPr>
        <p:spPr>
          <a:xfrm>
            <a:off x="188802" y="1719071"/>
            <a:ext cx="4275926" cy="4922270"/>
          </a:xfrm>
        </p:spPr>
        <p:txBody>
          <a:bodyPr>
            <a:normAutofit fontScale="92500" lnSpcReduction="10000"/>
          </a:bodyPr>
          <a:lstStyle/>
          <a:p>
            <a:pPr marL="628650" indent="-514350">
              <a:buFont typeface="+mj-lt"/>
              <a:buAutoNum type="arabicPeriod" startAt="3"/>
            </a:pPr>
            <a:r>
              <a:rPr lang="en-US" sz="2400" dirty="0"/>
              <a:t>What are the four basic steps of a risk management process?</a:t>
            </a:r>
          </a:p>
          <a:p>
            <a:pPr marL="868680" lvl="1" indent="-457200">
              <a:lnSpc>
                <a:spcPct val="150000"/>
              </a:lnSpc>
              <a:buFont typeface="+mj-lt"/>
              <a:buAutoNum type="alphaLcParenR"/>
            </a:pPr>
            <a:r>
              <a:rPr lang="en-US" sz="2200" dirty="0"/>
              <a:t>Rest, ice, compression, elevation</a:t>
            </a:r>
          </a:p>
          <a:p>
            <a:pPr marL="868680" lvl="1" indent="-457200">
              <a:lnSpc>
                <a:spcPct val="150000"/>
              </a:lnSpc>
              <a:buFont typeface="+mj-lt"/>
              <a:buAutoNum type="alphaLcParenR"/>
            </a:pPr>
            <a:r>
              <a:rPr lang="en-US" sz="2200" dirty="0"/>
              <a:t>Airway, breathing, circulation, CPR</a:t>
            </a:r>
          </a:p>
          <a:p>
            <a:pPr marL="868680" lvl="1" indent="-457200">
              <a:lnSpc>
                <a:spcPct val="150000"/>
              </a:lnSpc>
              <a:buFont typeface="+mj-lt"/>
              <a:buAutoNum type="alphaLcParenR"/>
            </a:pPr>
            <a:r>
              <a:rPr lang="en-US" sz="2200" dirty="0"/>
              <a:t>Assess, select, implement, monitor</a:t>
            </a:r>
          </a:p>
          <a:p>
            <a:pPr marL="868680" lvl="1" indent="-457200">
              <a:lnSpc>
                <a:spcPct val="150000"/>
              </a:lnSpc>
              <a:buFont typeface="+mj-lt"/>
              <a:buAutoNum type="alphaLcParenR"/>
            </a:pPr>
            <a:r>
              <a:rPr lang="en-US" sz="2200" dirty="0"/>
              <a:t>Duty, breach of duty, cause, damage</a:t>
            </a:r>
          </a:p>
        </p:txBody>
      </p:sp>
      <p:sp>
        <p:nvSpPr>
          <p:cNvPr id="4" name="Content Placeholder 3"/>
          <p:cNvSpPr>
            <a:spLocks noGrp="1"/>
          </p:cNvSpPr>
          <p:nvPr>
            <p:ph sz="half" idx="2"/>
          </p:nvPr>
        </p:nvSpPr>
        <p:spPr>
          <a:xfrm>
            <a:off x="4648200" y="1719071"/>
            <a:ext cx="4038600" cy="4922270"/>
          </a:xfrm>
        </p:spPr>
        <p:txBody>
          <a:bodyPr>
            <a:normAutofit fontScale="92500" lnSpcReduction="10000"/>
          </a:bodyPr>
          <a:lstStyle/>
          <a:p>
            <a:pPr marL="628650" indent="-514350">
              <a:buFont typeface="+mj-lt"/>
              <a:buAutoNum type="arabicPeriod" startAt="4"/>
            </a:pPr>
            <a:r>
              <a:rPr lang="en-US" dirty="0"/>
              <a:t>Risk management is NOT a means of safety and injury prevention?</a:t>
            </a:r>
          </a:p>
          <a:p>
            <a:pPr lvl="1">
              <a:lnSpc>
                <a:spcPct val="150000"/>
              </a:lnSpc>
            </a:pPr>
            <a:r>
              <a:rPr lang="en-US" dirty="0"/>
              <a:t>TRUE</a:t>
            </a:r>
          </a:p>
          <a:p>
            <a:pPr lvl="1">
              <a:lnSpc>
                <a:spcPct val="150000"/>
              </a:lnSpc>
            </a:pPr>
            <a:r>
              <a:rPr lang="en-US" dirty="0"/>
              <a:t>FALSE</a:t>
            </a:r>
          </a:p>
        </p:txBody>
      </p:sp>
    </p:spTree>
    <p:extLst>
      <p:ext uri="{BB962C8B-B14F-4D97-AF65-F5344CB8AC3E}">
        <p14:creationId xmlns:p14="http://schemas.microsoft.com/office/powerpoint/2010/main" val="403098137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12 Quiz</a:t>
            </a:r>
          </a:p>
        </p:txBody>
      </p:sp>
      <p:sp>
        <p:nvSpPr>
          <p:cNvPr id="3" name="Content Placeholder 2"/>
          <p:cNvSpPr>
            <a:spLocks noGrp="1"/>
          </p:cNvSpPr>
          <p:nvPr>
            <p:ph sz="half" idx="1"/>
          </p:nvPr>
        </p:nvSpPr>
        <p:spPr>
          <a:xfrm>
            <a:off x="153923" y="1719070"/>
            <a:ext cx="8831343" cy="4920031"/>
          </a:xfrm>
        </p:spPr>
        <p:txBody>
          <a:bodyPr/>
          <a:lstStyle/>
          <a:p>
            <a:pPr marL="628650" indent="-514350">
              <a:buFont typeface="+mj-lt"/>
              <a:buAutoNum type="arabicPeriod" startAt="4"/>
            </a:pPr>
            <a:r>
              <a:rPr lang="en-US" dirty="0"/>
              <a:t>Spotting is an aid to independent skill performance.</a:t>
            </a:r>
          </a:p>
          <a:p>
            <a:pPr marL="628650" indent="-514350">
              <a:buFont typeface="+mj-lt"/>
              <a:buAutoNum type="arabicPeriod" startAt="4"/>
            </a:pPr>
            <a:endParaRPr lang="en-US" dirty="0"/>
          </a:p>
          <a:p>
            <a:pPr marL="925830" lvl="1" indent="-514350">
              <a:buFont typeface="+mj-lt"/>
              <a:buAutoNum type="alphaLcParenR"/>
            </a:pPr>
            <a:r>
              <a:rPr lang="en-US" dirty="0"/>
              <a:t>Depends on the skill</a:t>
            </a:r>
          </a:p>
          <a:p>
            <a:pPr marL="925830" lvl="1" indent="-514350">
              <a:buFont typeface="+mj-lt"/>
              <a:buAutoNum type="alphaLcParenR"/>
            </a:pPr>
            <a:r>
              <a:rPr lang="en-US" dirty="0"/>
              <a:t>False</a:t>
            </a:r>
          </a:p>
          <a:p>
            <a:pPr marL="925830" lvl="1" indent="-514350">
              <a:buFont typeface="+mj-lt"/>
              <a:buAutoNum type="alphaLcParenR"/>
            </a:pPr>
            <a:r>
              <a:rPr lang="en-US" dirty="0"/>
              <a:t>True</a:t>
            </a:r>
          </a:p>
          <a:p>
            <a:pPr marL="925830" lvl="1" indent="-514350">
              <a:buFont typeface="+mj-lt"/>
              <a:buAutoNum type="alphaLcParenR"/>
            </a:pPr>
            <a:r>
              <a:rPr lang="en-US" dirty="0"/>
              <a:t>Depend on the athlete</a:t>
            </a:r>
          </a:p>
        </p:txBody>
      </p:sp>
    </p:spTree>
    <p:extLst>
      <p:ext uri="{BB962C8B-B14F-4D97-AF65-F5344CB8AC3E}">
        <p14:creationId xmlns:p14="http://schemas.microsoft.com/office/powerpoint/2010/main" val="31009535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Pits</a:t>
            </a:r>
          </a:p>
        </p:txBody>
      </p:sp>
      <p:sp>
        <p:nvSpPr>
          <p:cNvPr id="3" name="Text Placeholder 2"/>
          <p:cNvSpPr>
            <a:spLocks noGrp="1"/>
          </p:cNvSpPr>
          <p:nvPr>
            <p:ph type="body" idx="1"/>
          </p:nvPr>
        </p:nvSpPr>
        <p:spPr/>
        <p:txBody>
          <a:bodyPr>
            <a:normAutofit fontScale="70000" lnSpcReduction="20000"/>
          </a:bodyPr>
          <a:lstStyle/>
          <a:p>
            <a:r>
              <a:rPr lang="en-US" dirty="0"/>
              <a:t>“all men can fly, but sadly, only in one direction.”</a:t>
            </a:r>
          </a:p>
          <a:p>
            <a:r>
              <a:rPr lang="en-US" dirty="0"/>
              <a:t>~ Anonymous</a:t>
            </a:r>
          </a:p>
        </p:txBody>
      </p:sp>
    </p:spTree>
    <p:extLst>
      <p:ext uri="{BB962C8B-B14F-4D97-AF65-F5344CB8AC3E}">
        <p14:creationId xmlns:p14="http://schemas.microsoft.com/office/powerpoint/2010/main" val="25664455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Pit</a:t>
            </a:r>
          </a:p>
        </p:txBody>
      </p:sp>
      <p:sp>
        <p:nvSpPr>
          <p:cNvPr id="3" name="Content Placeholder 2"/>
          <p:cNvSpPr>
            <a:spLocks noGrp="1"/>
          </p:cNvSpPr>
          <p:nvPr>
            <p:ph idx="1"/>
          </p:nvPr>
        </p:nvSpPr>
        <p:spPr/>
        <p:txBody>
          <a:bodyPr>
            <a:noAutofit/>
          </a:bodyPr>
          <a:lstStyle/>
          <a:p>
            <a:r>
              <a:rPr lang="en-US" sz="3600" dirty="0"/>
              <a:t>A training pit is a large open area that is filled with loose foam pieces or a large, thick and soft foam mat. Training pits serve as soft landing areas for gymnastics skills. </a:t>
            </a:r>
          </a:p>
          <a:p>
            <a:endParaRPr lang="en-US" sz="3600" dirty="0"/>
          </a:p>
          <a:p>
            <a:pPr lvl="2"/>
            <a:r>
              <a:rPr lang="en-US" sz="2800" dirty="0"/>
              <a:t>Loose Foam Pit</a:t>
            </a:r>
          </a:p>
          <a:p>
            <a:pPr lvl="2"/>
            <a:r>
              <a:rPr lang="en-US" sz="2800" dirty="0"/>
              <a:t>Solid Foam Pit (</a:t>
            </a:r>
            <a:r>
              <a:rPr lang="en-US" sz="2800" dirty="0" err="1"/>
              <a:t>Rezi</a:t>
            </a:r>
            <a:r>
              <a:rPr lang="en-US" sz="2800" dirty="0"/>
              <a:t>)</a:t>
            </a:r>
          </a:p>
        </p:txBody>
      </p:sp>
    </p:spTree>
    <p:extLst>
      <p:ext uri="{BB962C8B-B14F-4D97-AF65-F5344CB8AC3E}">
        <p14:creationId xmlns:p14="http://schemas.microsoft.com/office/powerpoint/2010/main" val="20450242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Loose Foam Pit</a:t>
            </a:r>
          </a:p>
        </p:txBody>
      </p:sp>
      <p:sp>
        <p:nvSpPr>
          <p:cNvPr id="3" name="Content Placeholder 2"/>
          <p:cNvSpPr>
            <a:spLocks noGrp="1"/>
          </p:cNvSpPr>
          <p:nvPr>
            <p:ph idx="1"/>
          </p:nvPr>
        </p:nvSpPr>
        <p:spPr>
          <a:xfrm>
            <a:off x="153923" y="1752600"/>
            <a:ext cx="8831344" cy="4924990"/>
          </a:xfrm>
        </p:spPr>
        <p:txBody>
          <a:bodyPr>
            <a:normAutofit fontScale="85000" lnSpcReduction="10000"/>
          </a:bodyPr>
          <a:lstStyle/>
          <a:p>
            <a:r>
              <a:rPr lang="en-US" b="1" dirty="0">
                <a:solidFill>
                  <a:srgbClr val="000090"/>
                </a:solidFill>
              </a:rPr>
              <a:t>Filling The Pit With Foam</a:t>
            </a:r>
          </a:p>
          <a:p>
            <a:pPr lvl="1"/>
            <a:r>
              <a:rPr lang="en-US" dirty="0"/>
              <a:t>Fill adequately to prevent gymnast from contacting the bottom of the floor</a:t>
            </a:r>
          </a:p>
          <a:p>
            <a:r>
              <a:rPr lang="en-US" b="1" dirty="0">
                <a:solidFill>
                  <a:srgbClr val="000090"/>
                </a:solidFill>
              </a:rPr>
              <a:t>Pit Side Walls</a:t>
            </a:r>
          </a:p>
          <a:p>
            <a:pPr lvl="1"/>
            <a:r>
              <a:rPr lang="en-US" dirty="0"/>
              <a:t>Padding or matting should cover all areas of the pit wall that might be struck during a fall</a:t>
            </a:r>
          </a:p>
          <a:p>
            <a:r>
              <a:rPr lang="en-US" b="1" dirty="0">
                <a:solidFill>
                  <a:srgbClr val="000090"/>
                </a:solidFill>
              </a:rPr>
              <a:t>Bungee-Type Pits</a:t>
            </a:r>
          </a:p>
          <a:p>
            <a:pPr lvl="1"/>
            <a:r>
              <a:rPr lang="en-US" dirty="0"/>
              <a:t>Pits built with a trampoline on the bottom</a:t>
            </a:r>
          </a:p>
          <a:p>
            <a:pPr lvl="1"/>
            <a:r>
              <a:rPr lang="en-US" dirty="0"/>
              <a:t>Should use padding on trampoline frame or otherwise ensure gymnast cannot strike the frame</a:t>
            </a:r>
          </a:p>
          <a:p>
            <a:r>
              <a:rPr lang="en-US" b="1" dirty="0">
                <a:solidFill>
                  <a:srgbClr val="000090"/>
                </a:solidFill>
              </a:rPr>
              <a:t>Fluffing Foam Pits</a:t>
            </a:r>
          </a:p>
          <a:p>
            <a:pPr lvl="1"/>
            <a:r>
              <a:rPr lang="en-US" dirty="0"/>
              <a:t>Redistribute or “fluff” the foam so pieces are loosely configured rather than packed tightly</a:t>
            </a:r>
          </a:p>
          <a:p>
            <a:pPr lvl="1"/>
            <a:r>
              <a:rPr lang="en-US" dirty="0"/>
              <a:t>Should occur frequently to maintain maximum softness of the landing</a:t>
            </a:r>
          </a:p>
          <a:p>
            <a:r>
              <a:rPr lang="en-US" b="1" dirty="0">
                <a:solidFill>
                  <a:srgbClr val="000090"/>
                </a:solidFill>
              </a:rPr>
              <a:t>Cleaning Foam Pits</a:t>
            </a:r>
          </a:p>
          <a:p>
            <a:pPr lvl="1"/>
            <a:r>
              <a:rPr lang="en-US" dirty="0"/>
              <a:t>Clean periodically</a:t>
            </a:r>
          </a:p>
          <a:p>
            <a:pPr lvl="1"/>
            <a:r>
              <a:rPr lang="en-US" dirty="0"/>
              <a:t>Involves emptying the pit, discarding trash and debris, and refilling</a:t>
            </a:r>
          </a:p>
        </p:txBody>
      </p:sp>
    </p:spTree>
    <p:extLst>
      <p:ext uri="{BB962C8B-B14F-4D97-AF65-F5344CB8AC3E}">
        <p14:creationId xmlns:p14="http://schemas.microsoft.com/office/powerpoint/2010/main" val="26779100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 Foam Pits</a:t>
            </a:r>
          </a:p>
        </p:txBody>
      </p:sp>
      <p:sp>
        <p:nvSpPr>
          <p:cNvPr id="3" name="Content Placeholder 2"/>
          <p:cNvSpPr>
            <a:spLocks noGrp="1"/>
          </p:cNvSpPr>
          <p:nvPr>
            <p:ph idx="1"/>
          </p:nvPr>
        </p:nvSpPr>
        <p:spPr>
          <a:xfrm>
            <a:off x="134683" y="1752600"/>
            <a:ext cx="8850584" cy="4373563"/>
          </a:xfrm>
        </p:spPr>
        <p:txBody>
          <a:bodyPr>
            <a:normAutofit/>
          </a:bodyPr>
          <a:lstStyle/>
          <a:p>
            <a:r>
              <a:rPr lang="en-US" sz="3200" dirty="0">
                <a:solidFill>
                  <a:srgbClr val="000090"/>
                </a:solidFill>
              </a:rPr>
              <a:t>Top Surface</a:t>
            </a:r>
          </a:p>
          <a:p>
            <a:pPr lvl="1"/>
            <a:r>
              <a:rPr lang="en-US" sz="2800" dirty="0"/>
              <a:t>The top surface of the solid foam pit should be level with the floor or adjacent matting.</a:t>
            </a:r>
          </a:p>
          <a:p>
            <a:r>
              <a:rPr lang="en-US" sz="3200" dirty="0">
                <a:solidFill>
                  <a:srgbClr val="000090"/>
                </a:solidFill>
              </a:rPr>
              <a:t>Floor Areas</a:t>
            </a:r>
          </a:p>
          <a:p>
            <a:pPr lvl="1"/>
            <a:r>
              <a:rPr lang="en-US" sz="2800" dirty="0"/>
              <a:t>Floor areas surrounding the solid foam pit and the side walls within the foam pit should be padded. </a:t>
            </a:r>
          </a:p>
        </p:txBody>
      </p:sp>
    </p:spTree>
    <p:extLst>
      <p:ext uri="{BB962C8B-B14F-4D97-AF65-F5344CB8AC3E}">
        <p14:creationId xmlns:p14="http://schemas.microsoft.com/office/powerpoint/2010/main" val="254351304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training Pit</a:t>
            </a:r>
          </a:p>
        </p:txBody>
      </p:sp>
      <p:sp>
        <p:nvSpPr>
          <p:cNvPr id="3" name="Content Placeholder 2"/>
          <p:cNvSpPr>
            <a:spLocks noGrp="1"/>
          </p:cNvSpPr>
          <p:nvPr>
            <p:ph idx="1"/>
          </p:nvPr>
        </p:nvSpPr>
        <p:spPr>
          <a:xfrm>
            <a:off x="153923" y="1752600"/>
            <a:ext cx="8850584" cy="4963477"/>
          </a:xfrm>
        </p:spPr>
        <p:txBody>
          <a:bodyPr>
            <a:normAutofit fontScale="92500" lnSpcReduction="20000"/>
          </a:bodyPr>
          <a:lstStyle/>
          <a:p>
            <a:r>
              <a:rPr lang="en-US" sz="2800" b="1" dirty="0">
                <a:solidFill>
                  <a:srgbClr val="000090"/>
                </a:solidFill>
              </a:rPr>
              <a:t>Serious &amp; Catastrophic </a:t>
            </a:r>
            <a:r>
              <a:rPr lang="en-US" dirty="0"/>
              <a:t>injuries can occur in training pits.</a:t>
            </a:r>
          </a:p>
          <a:p>
            <a:r>
              <a:rPr lang="en-US" dirty="0">
                <a:solidFill>
                  <a:srgbClr val="800000"/>
                </a:solidFill>
              </a:rPr>
              <a:t>Guidelines for using training pits:</a:t>
            </a:r>
          </a:p>
          <a:p>
            <a:pPr lvl="1"/>
            <a:r>
              <a:rPr lang="en-US" dirty="0"/>
              <a:t>Foam pits should not replace sound and thought progressions</a:t>
            </a:r>
          </a:p>
          <a:p>
            <a:pPr lvl="1"/>
            <a:r>
              <a:rPr lang="en-US" dirty="0"/>
              <a:t>Pits should be used only under supervision</a:t>
            </a:r>
          </a:p>
          <a:p>
            <a:pPr lvl="1"/>
            <a:r>
              <a:rPr lang="en-US" dirty="0"/>
              <a:t>Athletes should enter a pit one at a time</a:t>
            </a:r>
          </a:p>
          <a:p>
            <a:pPr lvl="1"/>
            <a:r>
              <a:rPr lang="en-US" dirty="0"/>
              <a:t>The best landing position in a pit is on the middle of the back; landing feet first in an “open tuck” or sitting position are also recommended</a:t>
            </a:r>
          </a:p>
          <a:p>
            <a:pPr lvl="1"/>
            <a:r>
              <a:rPr lang="en-US" dirty="0"/>
              <a:t>The gymnast should never attempt to land in a pit: head-first, in an arched position, on the chest or stomach</a:t>
            </a:r>
          </a:p>
          <a:p>
            <a:pPr lvl="1"/>
            <a:r>
              <a:rPr lang="en-US" dirty="0"/>
              <a:t>Horseplay should not be allowed</a:t>
            </a:r>
          </a:p>
          <a:p>
            <a:pPr lvl="1"/>
            <a:r>
              <a:rPr lang="en-US" dirty="0"/>
              <a:t>Tumbling or </a:t>
            </a:r>
            <a:r>
              <a:rPr lang="en-US" dirty="0" err="1"/>
              <a:t>take-offs</a:t>
            </a:r>
            <a:r>
              <a:rPr lang="en-US" dirty="0"/>
              <a:t> from the edge of the pit should occur from a solid footing; apparatus should be stable and properly positioned for skills, such as dismounts or vaults, performed from the apparatus into a pit</a:t>
            </a:r>
          </a:p>
          <a:p>
            <a:pPr lvl="1"/>
            <a:r>
              <a:rPr lang="en-US" dirty="0"/>
              <a:t>Jewelry, gum, hair items, and other objects that may come off in a pit should not be worm. </a:t>
            </a:r>
          </a:p>
        </p:txBody>
      </p:sp>
    </p:spTree>
    <p:extLst>
      <p:ext uri="{BB962C8B-B14F-4D97-AF65-F5344CB8AC3E}">
        <p14:creationId xmlns:p14="http://schemas.microsoft.com/office/powerpoint/2010/main" val="73680152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 safety</a:t>
            </a:r>
          </a:p>
        </p:txBody>
      </p:sp>
      <p:sp>
        <p:nvSpPr>
          <p:cNvPr id="3" name="Content Placeholder 2"/>
          <p:cNvSpPr>
            <a:spLocks noGrp="1"/>
          </p:cNvSpPr>
          <p:nvPr>
            <p:ph idx="1"/>
          </p:nvPr>
        </p:nvSpPr>
        <p:spPr/>
        <p:txBody>
          <a:bodyPr>
            <a:normAutofit/>
          </a:bodyPr>
          <a:lstStyle/>
          <a:p>
            <a:pPr marL="114300" indent="0" algn="ctr">
              <a:buNone/>
            </a:pPr>
            <a:r>
              <a:rPr lang="en-US" sz="4000" dirty="0">
                <a:solidFill>
                  <a:srgbClr val="800000"/>
                </a:solidFill>
              </a:rPr>
              <a:t>Foam pits should </a:t>
            </a:r>
            <a:r>
              <a:rPr lang="en-US" sz="4000" b="1" dirty="0">
                <a:solidFill>
                  <a:srgbClr val="800000"/>
                </a:solidFill>
              </a:rPr>
              <a:t>NOT</a:t>
            </a:r>
            <a:r>
              <a:rPr lang="en-US" sz="4000" dirty="0">
                <a:solidFill>
                  <a:srgbClr val="800000"/>
                </a:solidFill>
              </a:rPr>
              <a:t> be considered </a:t>
            </a:r>
            <a:r>
              <a:rPr lang="en-US" sz="4000" b="1" dirty="0">
                <a:solidFill>
                  <a:srgbClr val="800000"/>
                </a:solidFill>
              </a:rPr>
              <a:t>a</a:t>
            </a:r>
            <a:r>
              <a:rPr lang="en-US" sz="4000" dirty="0">
                <a:solidFill>
                  <a:srgbClr val="800000"/>
                </a:solidFill>
              </a:rPr>
              <a:t> </a:t>
            </a:r>
            <a:r>
              <a:rPr lang="en-US" sz="4000" b="1" dirty="0">
                <a:solidFill>
                  <a:srgbClr val="800000"/>
                </a:solidFill>
              </a:rPr>
              <a:t>failsafe</a:t>
            </a:r>
            <a:r>
              <a:rPr lang="en-US" sz="4000" dirty="0">
                <a:solidFill>
                  <a:srgbClr val="800000"/>
                </a:solidFill>
              </a:rPr>
              <a:t> for eliminating injury. Pit safety should be included in lesson plans and reviewed with the athletes prior to use. </a:t>
            </a:r>
          </a:p>
        </p:txBody>
      </p:sp>
    </p:spTree>
    <p:extLst>
      <p:ext uri="{BB962C8B-B14F-4D97-AF65-F5344CB8AC3E}">
        <p14:creationId xmlns:p14="http://schemas.microsoft.com/office/powerpoint/2010/main" val="312006164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INJURIES IN A FOAM PIT</a:t>
            </a:r>
          </a:p>
        </p:txBody>
      </p:sp>
      <p:sp>
        <p:nvSpPr>
          <p:cNvPr id="3" name="Content Placeholder 2"/>
          <p:cNvSpPr>
            <a:spLocks noGrp="1"/>
          </p:cNvSpPr>
          <p:nvPr>
            <p:ph idx="1"/>
          </p:nvPr>
        </p:nvSpPr>
        <p:spPr>
          <a:xfrm>
            <a:off x="134683" y="1752600"/>
            <a:ext cx="8850584" cy="4944233"/>
          </a:xfrm>
        </p:spPr>
        <p:txBody>
          <a:bodyPr/>
          <a:lstStyle/>
          <a:p>
            <a:pPr marL="114300" indent="0" algn="ctr">
              <a:buNone/>
            </a:pPr>
            <a:r>
              <a:rPr lang="en-US" sz="2800" b="1" dirty="0">
                <a:solidFill>
                  <a:srgbClr val="800000"/>
                </a:solidFill>
              </a:rPr>
              <a:t>Trained personnel should be involved in removal of seriously injured gymnasts from a foam pit</a:t>
            </a:r>
          </a:p>
          <a:p>
            <a:pPr marL="114300" indent="0" algn="ctr">
              <a:buNone/>
            </a:pPr>
            <a:endParaRPr lang="en-US" sz="2800" b="1" dirty="0">
              <a:solidFill>
                <a:srgbClr val="800000"/>
              </a:solidFill>
            </a:endParaRPr>
          </a:p>
          <a:p>
            <a:pPr marL="571500" indent="-457200">
              <a:buFont typeface="+mj-lt"/>
              <a:buAutoNum type="arabicPeriod"/>
            </a:pPr>
            <a:r>
              <a:rPr lang="en-US" sz="2800" dirty="0"/>
              <a:t>Stop all activity into the pit and check the injured athlete</a:t>
            </a:r>
          </a:p>
          <a:p>
            <a:pPr marL="571500" indent="-457200">
              <a:buFont typeface="+mj-lt"/>
              <a:buAutoNum type="arabicPeriod"/>
            </a:pPr>
            <a:r>
              <a:rPr lang="en-US" sz="2800" dirty="0"/>
              <a:t>Stabilize the gymnast</a:t>
            </a:r>
          </a:p>
          <a:p>
            <a:pPr marL="571500" indent="-457200">
              <a:buFont typeface="+mj-lt"/>
              <a:buAutoNum type="arabicPeriod"/>
            </a:pPr>
            <a:r>
              <a:rPr lang="en-US" sz="2800" dirty="0"/>
              <a:t>Arrival of EMS personnel</a:t>
            </a:r>
          </a:p>
          <a:p>
            <a:pPr marL="571500" indent="-457200">
              <a:buFont typeface="+mj-lt"/>
              <a:buAutoNum type="arabicPeriod"/>
            </a:pPr>
            <a:r>
              <a:rPr lang="en-US" sz="2800" dirty="0"/>
              <a:t>Apply the cervical collar</a:t>
            </a:r>
          </a:p>
          <a:p>
            <a:pPr marL="571500" indent="-457200">
              <a:buFont typeface="+mj-lt"/>
              <a:buAutoNum type="arabicPeriod"/>
            </a:pPr>
            <a:r>
              <a:rPr lang="en-US" sz="2800" dirty="0"/>
              <a:t>Fix the gymnast to the spine board</a:t>
            </a:r>
          </a:p>
          <a:p>
            <a:pPr marL="114300" indent="0">
              <a:buNone/>
            </a:pPr>
            <a:endParaRPr lang="en-US" dirty="0"/>
          </a:p>
        </p:txBody>
      </p:sp>
    </p:spTree>
    <p:extLst>
      <p:ext uri="{BB962C8B-B14F-4D97-AF65-F5344CB8AC3E}">
        <p14:creationId xmlns:p14="http://schemas.microsoft.com/office/powerpoint/2010/main" val="91293683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92403" y="1752600"/>
            <a:ext cx="8812103" cy="5105400"/>
          </a:xfrm>
        </p:spPr>
        <p:txBody>
          <a:bodyPr>
            <a:normAutofit fontScale="92500" lnSpcReduction="10000"/>
          </a:bodyPr>
          <a:lstStyle/>
          <a:p>
            <a:r>
              <a:rPr lang="en-US" dirty="0"/>
              <a:t>Training pits are large open areas that are filled with foam pieces or a large foam slab.</a:t>
            </a:r>
          </a:p>
          <a:p>
            <a:r>
              <a:rPr lang="en-US" dirty="0"/>
              <a:t>The purpose of training pits is to reduce the harshness of impacts by decelerating the gymnast over a large distance.</a:t>
            </a:r>
          </a:p>
          <a:p>
            <a:r>
              <a:rPr lang="en-US" dirty="0"/>
              <a:t>Loose foam pits require periodic fluffing to increase the softness of the landing</a:t>
            </a:r>
          </a:p>
          <a:p>
            <a:r>
              <a:rPr lang="en-US" dirty="0"/>
              <a:t>Pits should be used only under supervision</a:t>
            </a:r>
          </a:p>
          <a:p>
            <a:r>
              <a:rPr lang="en-US" dirty="0"/>
              <a:t>Only one athlete should enter a pit area ta a time.</a:t>
            </a:r>
          </a:p>
          <a:p>
            <a:r>
              <a:rPr lang="en-US" dirty="0"/>
              <a:t>Gymnasts should ever attempt to land head first in a foam pit.</a:t>
            </a:r>
          </a:p>
          <a:p>
            <a:r>
              <a:rPr lang="en-US" dirty="0"/>
              <a:t>Pit edges and sides should be padded</a:t>
            </a:r>
          </a:p>
          <a:p>
            <a:r>
              <a:rPr lang="en-US" dirty="0"/>
              <a:t>Extricating a very injured athlete from a foam pit is difficult, particularly from a loose foam pit. Extrication procedures should be practiced by local medical professionals. </a:t>
            </a:r>
          </a:p>
        </p:txBody>
      </p:sp>
    </p:spTree>
    <p:extLst>
      <p:ext uri="{BB962C8B-B14F-4D97-AF65-F5344CB8AC3E}">
        <p14:creationId xmlns:p14="http://schemas.microsoft.com/office/powerpoint/2010/main" val="23182988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13 Quiz</a:t>
            </a:r>
          </a:p>
        </p:txBody>
      </p:sp>
      <p:sp>
        <p:nvSpPr>
          <p:cNvPr id="3" name="Content Placeholder 2"/>
          <p:cNvSpPr>
            <a:spLocks noGrp="1"/>
          </p:cNvSpPr>
          <p:nvPr>
            <p:ph sz="half" idx="1"/>
          </p:nvPr>
        </p:nvSpPr>
        <p:spPr>
          <a:xfrm>
            <a:off x="426128" y="1719071"/>
            <a:ext cx="8260672" cy="4407408"/>
          </a:xfrm>
        </p:spPr>
        <p:txBody>
          <a:bodyPr/>
          <a:lstStyle/>
          <a:p>
            <a:pPr marL="628650" indent="-514350">
              <a:buFont typeface="+mj-lt"/>
              <a:buAutoNum type="arabicPeriod"/>
            </a:pPr>
            <a:r>
              <a:rPr lang="en-US" dirty="0"/>
              <a:t>Who are the main people that should be involved in the removal of a seriously injure gymnast from a foam pit?</a:t>
            </a:r>
          </a:p>
          <a:p>
            <a:pPr marL="925830" lvl="1" indent="-514350">
              <a:buFont typeface="+mj-lt"/>
              <a:buAutoNum type="alphaLcParenR"/>
            </a:pPr>
            <a:r>
              <a:rPr lang="en-US" dirty="0"/>
              <a:t>All employees</a:t>
            </a:r>
          </a:p>
          <a:p>
            <a:pPr marL="925830" lvl="1" indent="-514350">
              <a:buFont typeface="+mj-lt"/>
              <a:buAutoNum type="alphaLcParenR"/>
            </a:pPr>
            <a:r>
              <a:rPr lang="en-US" dirty="0"/>
              <a:t>Trained medical service personnel</a:t>
            </a:r>
          </a:p>
          <a:p>
            <a:pPr marL="925830" lvl="1" indent="-514350">
              <a:buFont typeface="+mj-lt"/>
              <a:buAutoNum type="alphaLcParenR"/>
            </a:pPr>
            <a:r>
              <a:rPr lang="en-US" dirty="0"/>
              <a:t>Parents/guardians</a:t>
            </a:r>
          </a:p>
          <a:p>
            <a:pPr marL="925830" lvl="1" indent="-514350">
              <a:buFont typeface="+mj-lt"/>
              <a:buAutoNum type="alphaLcParenR"/>
            </a:pPr>
            <a:r>
              <a:rPr lang="en-US" dirty="0"/>
              <a:t>Office staff</a:t>
            </a:r>
          </a:p>
          <a:p>
            <a:pPr marL="628650" indent="-514350">
              <a:buFont typeface="+mj-lt"/>
              <a:buAutoNum type="arabicPeriod"/>
            </a:pPr>
            <a:endParaRPr lang="en-US" dirty="0"/>
          </a:p>
        </p:txBody>
      </p:sp>
    </p:spTree>
    <p:extLst>
      <p:ext uri="{BB962C8B-B14F-4D97-AF65-F5344CB8AC3E}">
        <p14:creationId xmlns:p14="http://schemas.microsoft.com/office/powerpoint/2010/main" val="2412347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Quiz</a:t>
            </a:r>
          </a:p>
        </p:txBody>
      </p:sp>
      <p:sp>
        <p:nvSpPr>
          <p:cNvPr id="3" name="Content Placeholder 2"/>
          <p:cNvSpPr>
            <a:spLocks noGrp="1"/>
          </p:cNvSpPr>
          <p:nvPr>
            <p:ph sz="half" idx="1"/>
          </p:nvPr>
        </p:nvSpPr>
        <p:spPr>
          <a:xfrm>
            <a:off x="188802" y="1719071"/>
            <a:ext cx="8736360" cy="4922270"/>
          </a:xfrm>
        </p:spPr>
        <p:txBody>
          <a:bodyPr>
            <a:normAutofit/>
          </a:bodyPr>
          <a:lstStyle/>
          <a:p>
            <a:pPr marL="628650" indent="-514350">
              <a:buFont typeface="+mj-lt"/>
              <a:buAutoNum type="arabicPeriod" startAt="5"/>
            </a:pPr>
            <a:r>
              <a:rPr lang="en-US" sz="2400" dirty="0"/>
              <a:t>Complete the following sentence. Risk management is a process…</a:t>
            </a:r>
          </a:p>
          <a:p>
            <a:pPr marL="868680" lvl="1" indent="-457200">
              <a:lnSpc>
                <a:spcPct val="150000"/>
              </a:lnSpc>
              <a:buFont typeface="+mj-lt"/>
              <a:buAutoNum type="alphaLcParenR"/>
            </a:pPr>
            <a:r>
              <a:rPr lang="en-US" sz="2200" dirty="0"/>
              <a:t>For training staff</a:t>
            </a:r>
          </a:p>
          <a:p>
            <a:pPr marL="868680" lvl="1" indent="-457200">
              <a:lnSpc>
                <a:spcPct val="150000"/>
              </a:lnSpc>
              <a:buFont typeface="+mj-lt"/>
              <a:buAutoNum type="alphaLcParenR"/>
            </a:pPr>
            <a:r>
              <a:rPr lang="en-US" sz="2200" dirty="0"/>
              <a:t>None of these</a:t>
            </a:r>
          </a:p>
          <a:p>
            <a:pPr marL="868680" lvl="1" indent="-457200">
              <a:lnSpc>
                <a:spcPct val="150000"/>
              </a:lnSpc>
              <a:buFont typeface="+mj-lt"/>
              <a:buAutoNum type="alphaLcParenR"/>
            </a:pPr>
            <a:r>
              <a:rPr lang="en-US" sz="2200" dirty="0"/>
              <a:t>For coaching optional gymnasts</a:t>
            </a:r>
          </a:p>
          <a:p>
            <a:pPr marL="868680" lvl="1" indent="-457200">
              <a:lnSpc>
                <a:spcPct val="150000"/>
              </a:lnSpc>
              <a:buFont typeface="+mj-lt"/>
              <a:buAutoNum type="alphaLcParenR"/>
            </a:pPr>
            <a:r>
              <a:rPr lang="en-US" sz="2200" dirty="0"/>
              <a:t>Not an outcome</a:t>
            </a:r>
          </a:p>
        </p:txBody>
      </p:sp>
    </p:spTree>
    <p:extLst>
      <p:ext uri="{BB962C8B-B14F-4D97-AF65-F5344CB8AC3E}">
        <p14:creationId xmlns:p14="http://schemas.microsoft.com/office/powerpoint/2010/main" val="406562785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13 Quiz</a:t>
            </a:r>
          </a:p>
        </p:txBody>
      </p:sp>
      <p:sp>
        <p:nvSpPr>
          <p:cNvPr id="3" name="Content Placeholder 2"/>
          <p:cNvSpPr>
            <a:spLocks noGrp="1"/>
          </p:cNvSpPr>
          <p:nvPr>
            <p:ph sz="half" idx="1"/>
          </p:nvPr>
        </p:nvSpPr>
        <p:spPr>
          <a:xfrm>
            <a:off x="134683" y="1719071"/>
            <a:ext cx="4330045" cy="4997006"/>
          </a:xfrm>
        </p:spPr>
        <p:txBody>
          <a:bodyPr>
            <a:normAutofit/>
          </a:bodyPr>
          <a:lstStyle/>
          <a:p>
            <a:pPr marL="628650" indent="-514350">
              <a:buFont typeface="+mj-lt"/>
              <a:buAutoNum type="arabicPeriod" startAt="2"/>
            </a:pPr>
            <a:r>
              <a:rPr lang="en-US" dirty="0"/>
              <a:t>What is the purpose of training pits?</a:t>
            </a:r>
          </a:p>
          <a:p>
            <a:pPr marL="925830" lvl="1" indent="-514350">
              <a:buFont typeface="+mj-lt"/>
              <a:buAutoNum type="alphaLcParenR"/>
            </a:pPr>
            <a:r>
              <a:rPr lang="en-US" dirty="0"/>
              <a:t>Reduce the harshness of impacts and landings for the athlete</a:t>
            </a:r>
          </a:p>
          <a:p>
            <a:pPr marL="925830" lvl="1" indent="-514350">
              <a:buFont typeface="+mj-lt"/>
              <a:buAutoNum type="alphaLcParenR"/>
            </a:pPr>
            <a:r>
              <a:rPr lang="en-US" dirty="0"/>
              <a:t>Eliminate serious falls</a:t>
            </a:r>
          </a:p>
          <a:p>
            <a:pPr marL="925830" lvl="1" indent="-514350">
              <a:buFont typeface="+mj-lt"/>
              <a:buAutoNum type="alphaLcParenR"/>
            </a:pPr>
            <a:r>
              <a:rPr lang="en-US" dirty="0"/>
              <a:t>Reduce the stress on the spotter</a:t>
            </a:r>
          </a:p>
          <a:p>
            <a:pPr marL="925830" lvl="1" indent="-514350">
              <a:buFont typeface="+mj-lt"/>
              <a:buAutoNum type="alphaLcParenR"/>
            </a:pPr>
            <a:r>
              <a:rPr lang="en-US" dirty="0"/>
              <a:t>eliminate the need for skill progressions</a:t>
            </a:r>
          </a:p>
        </p:txBody>
      </p:sp>
      <p:sp>
        <p:nvSpPr>
          <p:cNvPr id="4" name="Content Placeholder 3"/>
          <p:cNvSpPr>
            <a:spLocks noGrp="1"/>
          </p:cNvSpPr>
          <p:nvPr>
            <p:ph sz="half" idx="2"/>
          </p:nvPr>
        </p:nvSpPr>
        <p:spPr>
          <a:xfrm>
            <a:off x="4648200" y="1719071"/>
            <a:ext cx="4038600" cy="4997006"/>
          </a:xfrm>
        </p:spPr>
        <p:txBody>
          <a:bodyPr>
            <a:normAutofit/>
          </a:bodyPr>
          <a:lstStyle/>
          <a:p>
            <a:pPr marL="628650" indent="-514350">
              <a:buFont typeface="+mj-lt"/>
              <a:buAutoNum type="arabicPeriod" startAt="3"/>
            </a:pPr>
            <a:r>
              <a:rPr lang="en-US" dirty="0"/>
              <a:t>The S.T.O.P acronym stands for Stop, Talk, Observe, and Prevent further injury.</a:t>
            </a:r>
          </a:p>
          <a:p>
            <a:pPr marL="925830" lvl="1" indent="-514350">
              <a:buFont typeface="+mj-lt"/>
              <a:buAutoNum type="alphaLcParenR"/>
            </a:pPr>
            <a:r>
              <a:rPr lang="en-US" dirty="0"/>
              <a:t>“S” stand for sit</a:t>
            </a:r>
          </a:p>
          <a:p>
            <a:pPr marL="925830" lvl="1" indent="-514350">
              <a:buFont typeface="+mj-lt"/>
              <a:buAutoNum type="alphaLcParenR"/>
            </a:pPr>
            <a:r>
              <a:rPr lang="en-US" dirty="0"/>
              <a:t>False</a:t>
            </a:r>
          </a:p>
          <a:p>
            <a:pPr marL="925830" lvl="1" indent="-514350">
              <a:buFont typeface="+mj-lt"/>
              <a:buAutoNum type="alphaLcParenR"/>
            </a:pPr>
            <a:r>
              <a:rPr lang="en-US" dirty="0"/>
              <a:t>This acronym refers to landing</a:t>
            </a:r>
          </a:p>
          <a:p>
            <a:pPr marL="925830" lvl="1" indent="-514350">
              <a:buFont typeface="+mj-lt"/>
              <a:buAutoNum type="alphaLcParenR"/>
            </a:pPr>
            <a:r>
              <a:rPr lang="en-US" dirty="0"/>
              <a:t>True</a:t>
            </a:r>
          </a:p>
        </p:txBody>
      </p:sp>
    </p:spTree>
    <p:extLst>
      <p:ext uri="{BB962C8B-B14F-4D97-AF65-F5344CB8AC3E}">
        <p14:creationId xmlns:p14="http://schemas.microsoft.com/office/powerpoint/2010/main" val="87868797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13 Quiz</a:t>
            </a:r>
          </a:p>
        </p:txBody>
      </p:sp>
      <p:sp>
        <p:nvSpPr>
          <p:cNvPr id="3" name="Content Placeholder 2"/>
          <p:cNvSpPr>
            <a:spLocks noGrp="1"/>
          </p:cNvSpPr>
          <p:nvPr>
            <p:ph idx="1"/>
          </p:nvPr>
        </p:nvSpPr>
        <p:spPr/>
        <p:txBody>
          <a:bodyPr>
            <a:noAutofit/>
          </a:bodyPr>
          <a:lstStyle/>
          <a:p>
            <a:pPr marL="628650" indent="-514350">
              <a:buFont typeface="+mj-lt"/>
              <a:buAutoNum type="arabicPeriod" startAt="4"/>
            </a:pPr>
            <a:r>
              <a:rPr lang="en-US" sz="2800" dirty="0"/>
              <a:t>Which of the following is not a safety guideline for a training pit?</a:t>
            </a:r>
          </a:p>
          <a:p>
            <a:pPr marL="925830" lvl="1" indent="-514350">
              <a:buFont typeface="+mj-lt"/>
              <a:buAutoNum type="alphaLcParenR"/>
            </a:pPr>
            <a:r>
              <a:rPr lang="en-US" sz="2400" dirty="0"/>
              <a:t>Athletes should enter the pit one at a time</a:t>
            </a:r>
          </a:p>
          <a:p>
            <a:pPr marL="925830" lvl="1" indent="-514350">
              <a:buFont typeface="+mj-lt"/>
              <a:buAutoNum type="alphaLcParenR"/>
            </a:pPr>
            <a:r>
              <a:rPr lang="en-US" sz="2400" dirty="0"/>
              <a:t>Pits should be used only under supervision</a:t>
            </a:r>
          </a:p>
          <a:p>
            <a:pPr marL="925830" lvl="1" indent="-514350">
              <a:buFont typeface="+mj-lt"/>
              <a:buAutoNum type="alphaLcParenR"/>
            </a:pPr>
            <a:r>
              <a:rPr lang="en-US" sz="2400" dirty="0"/>
              <a:t>Horseplay is only permitted during birthday parties</a:t>
            </a:r>
          </a:p>
          <a:p>
            <a:pPr marL="925830" lvl="1" indent="-514350">
              <a:buFont typeface="+mj-lt"/>
              <a:buAutoNum type="alphaLcParenR"/>
            </a:pPr>
            <a:r>
              <a:rPr lang="en-US" sz="2400" dirty="0"/>
              <a:t>The best landing position in a pit are on the middle of the back, feet first, or sitting position. </a:t>
            </a:r>
          </a:p>
        </p:txBody>
      </p:sp>
    </p:spTree>
    <p:extLst>
      <p:ext uri="{BB962C8B-B14F-4D97-AF65-F5344CB8AC3E}">
        <p14:creationId xmlns:p14="http://schemas.microsoft.com/office/powerpoint/2010/main" val="372403672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Rebound Devices</a:t>
            </a:r>
          </a:p>
        </p:txBody>
      </p:sp>
      <p:sp>
        <p:nvSpPr>
          <p:cNvPr id="3" name="Text Placeholder 2"/>
          <p:cNvSpPr>
            <a:spLocks noGrp="1"/>
          </p:cNvSpPr>
          <p:nvPr>
            <p:ph type="body" idx="1"/>
          </p:nvPr>
        </p:nvSpPr>
        <p:spPr/>
        <p:txBody>
          <a:bodyPr>
            <a:normAutofit fontScale="85000" lnSpcReduction="20000"/>
          </a:bodyPr>
          <a:lstStyle/>
          <a:p>
            <a:r>
              <a:rPr lang="en-US" dirty="0"/>
              <a:t>“In a crisis, you don’t rise to the occasion. You sink to the level of your training” ~John </a:t>
            </a:r>
            <a:r>
              <a:rPr lang="en-US" dirty="0" err="1"/>
              <a:t>Rennie</a:t>
            </a:r>
            <a:endParaRPr lang="en-US" dirty="0"/>
          </a:p>
        </p:txBody>
      </p:sp>
    </p:spTree>
    <p:extLst>
      <p:ext uri="{BB962C8B-B14F-4D97-AF65-F5344CB8AC3E}">
        <p14:creationId xmlns:p14="http://schemas.microsoft.com/office/powerpoint/2010/main" val="16219570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Rebound devices</a:t>
            </a:r>
          </a:p>
        </p:txBody>
      </p:sp>
      <p:sp>
        <p:nvSpPr>
          <p:cNvPr id="3" name="Content Placeholder 2"/>
          <p:cNvSpPr>
            <a:spLocks noGrp="1"/>
          </p:cNvSpPr>
          <p:nvPr>
            <p:ph idx="1"/>
          </p:nvPr>
        </p:nvSpPr>
        <p:spPr>
          <a:xfrm>
            <a:off x="457200" y="1752600"/>
            <a:ext cx="8229600" cy="4867258"/>
          </a:xfrm>
        </p:spPr>
        <p:txBody>
          <a:bodyPr>
            <a:noAutofit/>
          </a:bodyPr>
          <a:lstStyle/>
          <a:p>
            <a:pPr marL="114300" indent="0" algn="ctr">
              <a:buNone/>
            </a:pPr>
            <a:r>
              <a:rPr lang="en-US" sz="3600" b="1" dirty="0">
                <a:solidFill>
                  <a:srgbClr val="800000"/>
                </a:solidFill>
              </a:rPr>
              <a:t>Include trampolines, mini trampolines, double mini trampolines, backyard-type trampolines, tumbling trampolines and inflatable rebound devices. Rebound devices provide greater bounce and air time for gymnasts to perform skills. </a:t>
            </a:r>
          </a:p>
        </p:txBody>
      </p:sp>
    </p:spTree>
    <p:extLst>
      <p:ext uri="{BB962C8B-B14F-4D97-AF65-F5344CB8AC3E}">
        <p14:creationId xmlns:p14="http://schemas.microsoft.com/office/powerpoint/2010/main" val="319835722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trampolines</a:t>
            </a:r>
          </a:p>
        </p:txBody>
      </p:sp>
      <p:sp>
        <p:nvSpPr>
          <p:cNvPr id="3" name="Content Placeholder 2"/>
          <p:cNvSpPr>
            <a:spLocks noGrp="1"/>
          </p:cNvSpPr>
          <p:nvPr>
            <p:ph idx="1"/>
          </p:nvPr>
        </p:nvSpPr>
        <p:spPr>
          <a:xfrm>
            <a:off x="0" y="1752600"/>
            <a:ext cx="9144000" cy="4944233"/>
          </a:xfrm>
        </p:spPr>
        <p:txBody>
          <a:bodyPr>
            <a:noAutofit/>
          </a:bodyPr>
          <a:lstStyle/>
          <a:p>
            <a:r>
              <a:rPr lang="en-US" sz="2800" dirty="0">
                <a:solidFill>
                  <a:srgbClr val="800000"/>
                </a:solidFill>
              </a:rPr>
              <a:t>Guidelines for the use of trampolines:</a:t>
            </a:r>
          </a:p>
          <a:p>
            <a:pPr lvl="1"/>
            <a:r>
              <a:rPr lang="en-US" sz="2300" dirty="0"/>
              <a:t>The most important aspect of performance on a trampoline is </a:t>
            </a:r>
            <a:r>
              <a:rPr lang="en-US" sz="2300" b="1" dirty="0">
                <a:solidFill>
                  <a:srgbClr val="800000"/>
                </a:solidFill>
              </a:rPr>
              <a:t>CONTROL</a:t>
            </a:r>
            <a:r>
              <a:rPr lang="en-US" sz="2300" dirty="0"/>
              <a:t>. Uncontrolled bouncing should not be allowed. </a:t>
            </a:r>
          </a:p>
          <a:p>
            <a:pPr lvl="1"/>
            <a:r>
              <a:rPr lang="en-US" sz="2300" dirty="0"/>
              <a:t>All athletes should learn to perform a “</a:t>
            </a:r>
            <a:r>
              <a:rPr lang="en-US" sz="2300" b="1" dirty="0">
                <a:solidFill>
                  <a:srgbClr val="800000"/>
                </a:solidFill>
              </a:rPr>
              <a:t>CHECK</a:t>
            </a:r>
            <a:r>
              <a:rPr lang="en-US" sz="2300" dirty="0"/>
              <a:t>” bounce or taught to “</a:t>
            </a:r>
            <a:r>
              <a:rPr lang="en-US" sz="2300" b="1" dirty="0">
                <a:solidFill>
                  <a:srgbClr val="800000"/>
                </a:solidFill>
              </a:rPr>
              <a:t>FREEZE</a:t>
            </a:r>
            <a:r>
              <a:rPr lang="en-US" sz="2300" dirty="0"/>
              <a:t>”</a:t>
            </a:r>
          </a:p>
          <a:p>
            <a:pPr lvl="1"/>
            <a:r>
              <a:rPr lang="en-US" sz="2300" dirty="0"/>
              <a:t>Athletes should wear proper clothing. Shoes and socks should </a:t>
            </a:r>
            <a:r>
              <a:rPr lang="en-US" sz="2300" b="1" dirty="0">
                <a:solidFill>
                  <a:srgbClr val="800000"/>
                </a:solidFill>
              </a:rPr>
              <a:t>NOT</a:t>
            </a:r>
            <a:r>
              <a:rPr lang="en-US" sz="2300" dirty="0"/>
              <a:t> be worn.</a:t>
            </a:r>
          </a:p>
          <a:p>
            <a:pPr lvl="1"/>
            <a:r>
              <a:rPr lang="en-US" sz="2300" dirty="0"/>
              <a:t>Athletes should climb on and off the trampoline. Athletes should </a:t>
            </a:r>
            <a:r>
              <a:rPr lang="en-US" sz="2300" b="1" dirty="0">
                <a:solidFill>
                  <a:srgbClr val="800000"/>
                </a:solidFill>
              </a:rPr>
              <a:t>NEVER</a:t>
            </a:r>
            <a:r>
              <a:rPr lang="en-US" sz="2300" dirty="0"/>
              <a:t> jump from the trampoline to another object, another trampoline or to he floor. Proper entry and exit from the trampoline should be included in each lesson plan. </a:t>
            </a:r>
          </a:p>
        </p:txBody>
      </p:sp>
    </p:spTree>
    <p:extLst>
      <p:ext uri="{BB962C8B-B14F-4D97-AF65-F5344CB8AC3E}">
        <p14:creationId xmlns:p14="http://schemas.microsoft.com/office/powerpoint/2010/main" val="285594156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trampolines</a:t>
            </a:r>
          </a:p>
        </p:txBody>
      </p:sp>
      <p:sp>
        <p:nvSpPr>
          <p:cNvPr id="3" name="Content Placeholder 2"/>
          <p:cNvSpPr>
            <a:spLocks noGrp="1"/>
          </p:cNvSpPr>
          <p:nvPr>
            <p:ph sz="half" idx="1"/>
          </p:nvPr>
        </p:nvSpPr>
        <p:spPr>
          <a:xfrm>
            <a:off x="134683" y="1719071"/>
            <a:ext cx="4330045" cy="4997006"/>
          </a:xfrm>
        </p:spPr>
        <p:txBody>
          <a:bodyPr>
            <a:normAutofit fontScale="92500" lnSpcReduction="10000"/>
          </a:bodyPr>
          <a:lstStyle/>
          <a:p>
            <a:r>
              <a:rPr lang="en-US" dirty="0"/>
              <a:t>Only one person should bounce on a trampoline at a time</a:t>
            </a:r>
          </a:p>
          <a:p>
            <a:r>
              <a:rPr lang="en-US" dirty="0"/>
              <a:t>Use only under proper supervision</a:t>
            </a:r>
          </a:p>
          <a:p>
            <a:r>
              <a:rPr lang="en-US" dirty="0"/>
              <a:t>Trampolines should only be used when instructed by a competent instructor or coach</a:t>
            </a:r>
          </a:p>
          <a:p>
            <a:r>
              <a:rPr lang="en-US" dirty="0"/>
              <a:t>Objects should not be placed under the trampoline</a:t>
            </a:r>
          </a:p>
        </p:txBody>
      </p:sp>
      <p:sp>
        <p:nvSpPr>
          <p:cNvPr id="4" name="Content Placeholder 3"/>
          <p:cNvSpPr>
            <a:spLocks noGrp="1"/>
          </p:cNvSpPr>
          <p:nvPr>
            <p:ph sz="half" idx="2"/>
          </p:nvPr>
        </p:nvSpPr>
        <p:spPr>
          <a:xfrm>
            <a:off x="4648200" y="1719071"/>
            <a:ext cx="4038600" cy="4997006"/>
          </a:xfrm>
        </p:spPr>
        <p:txBody>
          <a:bodyPr>
            <a:normAutofit fontScale="92500" lnSpcReduction="10000"/>
          </a:bodyPr>
          <a:lstStyle/>
          <a:p>
            <a:r>
              <a:rPr lang="en-US" dirty="0"/>
              <a:t>The “</a:t>
            </a:r>
            <a:r>
              <a:rPr lang="en-US" b="1" dirty="0">
                <a:solidFill>
                  <a:srgbClr val="800000"/>
                </a:solidFill>
              </a:rPr>
              <a:t>FREEZE</a:t>
            </a:r>
            <a:r>
              <a:rPr lang="en-US" dirty="0"/>
              <a:t>” position is used on the trampoline to stop a bounce. Flex the knees when the gymnast lands on the trampoline bed. Flexing knees results in immediate cessation of the bounce. This landing position should be reinforced with each lesson. </a:t>
            </a:r>
          </a:p>
        </p:txBody>
      </p:sp>
    </p:spTree>
    <p:extLst>
      <p:ext uri="{BB962C8B-B14F-4D97-AF65-F5344CB8AC3E}">
        <p14:creationId xmlns:p14="http://schemas.microsoft.com/office/powerpoint/2010/main" val="243678192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Mini-Trampolines</a:t>
            </a:r>
          </a:p>
        </p:txBody>
      </p:sp>
      <p:sp>
        <p:nvSpPr>
          <p:cNvPr id="3" name="Content Placeholder 2"/>
          <p:cNvSpPr>
            <a:spLocks noGrp="1"/>
          </p:cNvSpPr>
          <p:nvPr>
            <p:ph sz="half" idx="1"/>
          </p:nvPr>
        </p:nvSpPr>
        <p:spPr>
          <a:xfrm>
            <a:off x="134683" y="1719070"/>
            <a:ext cx="4330045" cy="5138929"/>
          </a:xfrm>
        </p:spPr>
        <p:txBody>
          <a:bodyPr/>
          <a:lstStyle/>
          <a:p>
            <a:r>
              <a:rPr lang="en-US" dirty="0"/>
              <a:t>Double Mini</a:t>
            </a:r>
          </a:p>
          <a:p>
            <a:pPr lvl="1"/>
            <a:r>
              <a:rPr lang="en-US" dirty="0"/>
              <a:t>Trampoline with along and relatively narrow bed</a:t>
            </a:r>
          </a:p>
          <a:p>
            <a:pPr lvl="1"/>
            <a:r>
              <a:rPr lang="en-US" dirty="0"/>
              <a:t>Only two-foot landing skills</a:t>
            </a:r>
          </a:p>
          <a:p>
            <a:pPr lvl="1"/>
            <a:r>
              <a:rPr lang="en-US" dirty="0"/>
              <a:t>Frame bars underneath should be padded</a:t>
            </a:r>
          </a:p>
          <a:p>
            <a:pPr lvl="1"/>
            <a:r>
              <a:rPr lang="en-US" dirty="0"/>
              <a:t>Landing mats should be in good condition </a:t>
            </a:r>
          </a:p>
        </p:txBody>
      </p:sp>
      <p:sp>
        <p:nvSpPr>
          <p:cNvPr id="4" name="Content Placeholder 3"/>
          <p:cNvSpPr>
            <a:spLocks noGrp="1"/>
          </p:cNvSpPr>
          <p:nvPr>
            <p:ph sz="half" idx="2"/>
          </p:nvPr>
        </p:nvSpPr>
        <p:spPr/>
        <p:txBody>
          <a:bodyPr/>
          <a:lstStyle/>
          <a:p>
            <a:r>
              <a:rPr lang="en-US" dirty="0"/>
              <a:t>Mini- Trampoline</a:t>
            </a:r>
          </a:p>
          <a:p>
            <a:pPr lvl="1"/>
            <a:r>
              <a:rPr lang="en-US" dirty="0"/>
              <a:t>Differ from full-size trampolines because of size and intended use</a:t>
            </a:r>
          </a:p>
          <a:p>
            <a:pPr lvl="1"/>
            <a:r>
              <a:rPr lang="en-US" dirty="0"/>
              <a:t>Mini trampolines, should be used under direct supervision by a competent instructor or coach</a:t>
            </a:r>
          </a:p>
        </p:txBody>
      </p:sp>
    </p:spTree>
    <p:extLst>
      <p:ext uri="{BB962C8B-B14F-4D97-AF65-F5344CB8AC3E}">
        <p14:creationId xmlns:p14="http://schemas.microsoft.com/office/powerpoint/2010/main" val="182233128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rebound devices</a:t>
            </a:r>
          </a:p>
        </p:txBody>
      </p:sp>
      <p:sp>
        <p:nvSpPr>
          <p:cNvPr id="3" name="Content Placeholder 2"/>
          <p:cNvSpPr>
            <a:spLocks noGrp="1"/>
          </p:cNvSpPr>
          <p:nvPr>
            <p:ph sz="half" idx="1"/>
          </p:nvPr>
        </p:nvSpPr>
        <p:spPr>
          <a:xfrm>
            <a:off x="173164" y="1719071"/>
            <a:ext cx="4291564" cy="4958518"/>
          </a:xfrm>
        </p:spPr>
        <p:txBody>
          <a:bodyPr>
            <a:normAutofit fontScale="92500"/>
          </a:bodyPr>
          <a:lstStyle/>
          <a:p>
            <a:r>
              <a:rPr lang="en-US" dirty="0"/>
              <a:t>Tumbling Trampoline</a:t>
            </a:r>
          </a:p>
          <a:p>
            <a:pPr lvl="1"/>
            <a:r>
              <a:rPr lang="en-US" dirty="0"/>
              <a:t>Have become popular additions to gymnastics facilities</a:t>
            </a:r>
          </a:p>
          <a:p>
            <a:pPr lvl="1"/>
            <a:r>
              <a:rPr lang="en-US" dirty="0"/>
              <a:t>Follow the general use guidelines of trampolines</a:t>
            </a:r>
          </a:p>
          <a:p>
            <a:pPr marL="411480" lvl="1" indent="0" algn="ctr">
              <a:buNone/>
            </a:pPr>
            <a:r>
              <a:rPr lang="en-US" b="1" dirty="0">
                <a:solidFill>
                  <a:srgbClr val="800000"/>
                </a:solidFill>
              </a:rPr>
              <a:t>Special attention to multiple users at once: if you don</a:t>
            </a:r>
            <a:r>
              <a:rPr lang="fr-FR" b="1" dirty="0">
                <a:solidFill>
                  <a:srgbClr val="800000"/>
                </a:solidFill>
              </a:rPr>
              <a:t>’</a:t>
            </a:r>
            <a:r>
              <a:rPr lang="en-US" b="1" dirty="0">
                <a:solidFill>
                  <a:srgbClr val="800000"/>
                </a:solidFill>
              </a:rPr>
              <a:t>t have athletes going one at a time, they should at the very least, be at opposite ends of the trampoline. </a:t>
            </a:r>
          </a:p>
          <a:p>
            <a:pPr lvl="1"/>
            <a:endParaRPr lang="en-US" dirty="0"/>
          </a:p>
        </p:txBody>
      </p:sp>
      <p:sp>
        <p:nvSpPr>
          <p:cNvPr id="4" name="Content Placeholder 3"/>
          <p:cNvSpPr>
            <a:spLocks noGrp="1"/>
          </p:cNvSpPr>
          <p:nvPr>
            <p:ph sz="half" idx="2"/>
          </p:nvPr>
        </p:nvSpPr>
        <p:spPr>
          <a:xfrm>
            <a:off x="4648200" y="1719070"/>
            <a:ext cx="4038600" cy="4958519"/>
          </a:xfrm>
        </p:spPr>
        <p:txBody>
          <a:bodyPr>
            <a:normAutofit fontScale="92500"/>
          </a:bodyPr>
          <a:lstStyle/>
          <a:p>
            <a:r>
              <a:rPr lang="en-US" dirty="0"/>
              <a:t>Inflatable Rebound Device</a:t>
            </a:r>
          </a:p>
          <a:p>
            <a:pPr lvl="1"/>
            <a:r>
              <a:rPr lang="en-US" dirty="0"/>
              <a:t>Have become popular in both gymnastics training and recreational setting</a:t>
            </a:r>
          </a:p>
          <a:p>
            <a:pPr lvl="1"/>
            <a:r>
              <a:rPr lang="en-US" dirty="0"/>
              <a:t>Follow the use guidelines fro trampolines and tumbling trampolines</a:t>
            </a:r>
          </a:p>
        </p:txBody>
      </p:sp>
    </p:spTree>
    <p:extLst>
      <p:ext uri="{BB962C8B-B14F-4D97-AF65-F5344CB8AC3E}">
        <p14:creationId xmlns:p14="http://schemas.microsoft.com/office/powerpoint/2010/main" val="43274283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Considerations</a:t>
            </a:r>
          </a:p>
        </p:txBody>
      </p:sp>
      <p:sp>
        <p:nvSpPr>
          <p:cNvPr id="3" name="Content Placeholder 2"/>
          <p:cNvSpPr>
            <a:spLocks noGrp="1"/>
          </p:cNvSpPr>
          <p:nvPr>
            <p:ph idx="1"/>
          </p:nvPr>
        </p:nvSpPr>
        <p:spPr>
          <a:xfrm>
            <a:off x="134683" y="1752600"/>
            <a:ext cx="8850584" cy="4944233"/>
          </a:xfrm>
        </p:spPr>
        <p:txBody>
          <a:bodyPr/>
          <a:lstStyle/>
          <a:p>
            <a:pPr marL="114300" indent="0" algn="ctr">
              <a:buNone/>
            </a:pPr>
            <a:r>
              <a:rPr lang="en-US" b="1" dirty="0">
                <a:solidFill>
                  <a:srgbClr val="800000"/>
                </a:solidFill>
              </a:rPr>
              <a:t>Gymnastics professionals should approach all trampoline activities with a safety mind-set and a vigilant commitment to injury prevention. </a:t>
            </a:r>
          </a:p>
          <a:p>
            <a:pPr marL="114300" indent="0" algn="ctr">
              <a:buNone/>
            </a:pPr>
            <a:endParaRPr lang="en-US" b="1" dirty="0">
              <a:solidFill>
                <a:srgbClr val="800000"/>
              </a:solidFill>
            </a:endParaRPr>
          </a:p>
          <a:p>
            <a:pPr marL="114300" indent="0">
              <a:buNone/>
            </a:pPr>
            <a:r>
              <a:rPr lang="en-US" b="1" dirty="0">
                <a:solidFill>
                  <a:srgbClr val="800000"/>
                </a:solidFill>
              </a:rPr>
              <a:t>Extracting an injured athlete from a trampoline:</a:t>
            </a:r>
          </a:p>
          <a:p>
            <a:r>
              <a:rPr lang="en-US" dirty="0"/>
              <a:t>Similar to foam pits, removing an injured athlete from a trampoline presents a unique set of challenges for EMS. The inherent instability of the bed makes it difficult to stabilize an injured gymnast. Additional guidance in this area is provided in the </a:t>
            </a:r>
            <a:r>
              <a:rPr lang="en-US" b="1" dirty="0">
                <a:solidFill>
                  <a:srgbClr val="800000"/>
                </a:solidFill>
              </a:rPr>
              <a:t>Gymnastics Risk Management Handbook. </a:t>
            </a:r>
          </a:p>
        </p:txBody>
      </p:sp>
    </p:spTree>
    <p:extLst>
      <p:ext uri="{BB962C8B-B14F-4D97-AF65-F5344CB8AC3E}">
        <p14:creationId xmlns:p14="http://schemas.microsoft.com/office/powerpoint/2010/main" val="1557757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34683" y="1752600"/>
            <a:ext cx="8869824" cy="5105400"/>
          </a:xfrm>
        </p:spPr>
        <p:txBody>
          <a:bodyPr>
            <a:normAutofit lnSpcReduction="10000"/>
          </a:bodyPr>
          <a:lstStyle/>
          <a:p>
            <a:r>
              <a:rPr lang="en-US" dirty="0"/>
              <a:t>Rebound devices are used to propel an athlete higher so that he/she has more air time.</a:t>
            </a:r>
          </a:p>
          <a:p>
            <a:r>
              <a:rPr lang="en-US" dirty="0"/>
              <a:t>Rebound devices are used to reduce the repetitive stress of acrobatic activities on normal competitive surfaces.</a:t>
            </a:r>
          </a:p>
          <a:p>
            <a:r>
              <a:rPr lang="en-US" dirty="0"/>
              <a:t>Rebound devices rend to be heavy and difficult to move. Care should be exercised when setting up and dismantling these devices. </a:t>
            </a:r>
          </a:p>
          <a:p>
            <a:r>
              <a:rPr lang="en-US" dirty="0"/>
              <a:t>The integrity of the trampoline bed is vital to safety. A worn bed or missing springs can result in a dangerous and unpredictable bounce for fall. </a:t>
            </a:r>
          </a:p>
          <a:p>
            <a:r>
              <a:rPr lang="en-US" dirty="0"/>
              <a:t>Athletes should learn fundamental bounces and landings prior to progressing to more difficult skills. Controlled bouncing is more important than height.  </a:t>
            </a:r>
          </a:p>
        </p:txBody>
      </p:sp>
    </p:spTree>
    <p:extLst>
      <p:ext uri="{BB962C8B-B14F-4D97-AF65-F5344CB8AC3E}">
        <p14:creationId xmlns:p14="http://schemas.microsoft.com/office/powerpoint/2010/main" val="1880890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model of risk management</a:t>
            </a:r>
          </a:p>
        </p:txBody>
      </p:sp>
      <p:sp>
        <p:nvSpPr>
          <p:cNvPr id="3" name="Text Placeholder 2"/>
          <p:cNvSpPr>
            <a:spLocks noGrp="1"/>
          </p:cNvSpPr>
          <p:nvPr>
            <p:ph type="body" idx="1"/>
          </p:nvPr>
        </p:nvSpPr>
        <p:spPr/>
        <p:txBody>
          <a:bodyPr>
            <a:normAutofit fontScale="85000" lnSpcReduction="20000"/>
          </a:bodyPr>
          <a:lstStyle/>
          <a:p>
            <a:r>
              <a:rPr lang="en-US" dirty="0"/>
              <a:t>“The purpose of models is not to fit the data but to sharpen the questions.” ~ Samuel </a:t>
            </a:r>
            <a:r>
              <a:rPr lang="en-US" dirty="0" err="1"/>
              <a:t>Karlin</a:t>
            </a:r>
            <a:endParaRPr lang="en-US" dirty="0"/>
          </a:p>
        </p:txBody>
      </p:sp>
    </p:spTree>
    <p:extLst>
      <p:ext uri="{BB962C8B-B14F-4D97-AF65-F5344CB8AC3E}">
        <p14:creationId xmlns:p14="http://schemas.microsoft.com/office/powerpoint/2010/main" val="397927703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000" dirty="0"/>
              <a:t>(cont.)</a:t>
            </a:r>
          </a:p>
        </p:txBody>
      </p:sp>
      <p:sp>
        <p:nvSpPr>
          <p:cNvPr id="3" name="Content Placeholder 2"/>
          <p:cNvSpPr>
            <a:spLocks noGrp="1"/>
          </p:cNvSpPr>
          <p:nvPr>
            <p:ph idx="1"/>
          </p:nvPr>
        </p:nvSpPr>
        <p:spPr>
          <a:xfrm>
            <a:off x="134683" y="1752600"/>
            <a:ext cx="8869824" cy="5105400"/>
          </a:xfrm>
        </p:spPr>
        <p:txBody>
          <a:bodyPr>
            <a:normAutofit/>
          </a:bodyPr>
          <a:lstStyle/>
          <a:p>
            <a:r>
              <a:rPr lang="en-US" sz="2800" dirty="0"/>
              <a:t>Only one person should use a rebound device at a time</a:t>
            </a:r>
          </a:p>
          <a:p>
            <a:r>
              <a:rPr lang="en-US" sz="2800" dirty="0"/>
              <a:t>Objects should never be placed under a trampoline bed</a:t>
            </a:r>
          </a:p>
          <a:p>
            <a:r>
              <a:rPr lang="en-US" sz="2800" dirty="0"/>
              <a:t>Extrication of an injured gymnast from a rebound device should include help from EMS personnel and be practiced to reach proficiency. </a:t>
            </a:r>
          </a:p>
        </p:txBody>
      </p:sp>
    </p:spTree>
    <p:extLst>
      <p:ext uri="{BB962C8B-B14F-4D97-AF65-F5344CB8AC3E}">
        <p14:creationId xmlns:p14="http://schemas.microsoft.com/office/powerpoint/2010/main" val="124421472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14 Quiz</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800" dirty="0"/>
              <a:t>What is the purpose of rebound devices?</a:t>
            </a:r>
          </a:p>
          <a:p>
            <a:pPr marL="114300" indent="0">
              <a:buNone/>
            </a:pPr>
            <a:endParaRPr lang="en-US" sz="2800" dirty="0"/>
          </a:p>
          <a:p>
            <a:pPr marL="868680" lvl="1" indent="-457200">
              <a:buFont typeface="+mj-lt"/>
              <a:buAutoNum type="alphaLcParenR"/>
            </a:pPr>
            <a:r>
              <a:rPr lang="en-US" sz="2400" dirty="0"/>
              <a:t>Increase skill spotting</a:t>
            </a:r>
          </a:p>
          <a:p>
            <a:pPr marL="868680" lvl="1" indent="-457200">
              <a:buFont typeface="+mj-lt"/>
              <a:buAutoNum type="alphaLcParenR"/>
            </a:pPr>
            <a:r>
              <a:rPr lang="en-US" sz="2400" dirty="0"/>
              <a:t>Reduce the repetitive stress of acrobatic activities on normal competitive surfaces</a:t>
            </a:r>
          </a:p>
          <a:p>
            <a:pPr marL="868680" lvl="1" indent="-457200">
              <a:buFont typeface="+mj-lt"/>
              <a:buAutoNum type="alphaLcParenR"/>
            </a:pPr>
            <a:r>
              <a:rPr lang="en-US" sz="2400" dirty="0"/>
              <a:t>Eliminate skill progressions</a:t>
            </a:r>
          </a:p>
          <a:p>
            <a:pPr marL="868680" lvl="1" indent="-457200">
              <a:buFont typeface="+mj-lt"/>
              <a:buAutoNum type="alphaLcParenR"/>
            </a:pPr>
            <a:r>
              <a:rPr lang="en-US" sz="2400" dirty="0"/>
              <a:t>Increase the amount of time it take a gymnast to learn skills on competitive apparatus</a:t>
            </a:r>
          </a:p>
        </p:txBody>
      </p:sp>
    </p:spTree>
    <p:extLst>
      <p:ext uri="{BB962C8B-B14F-4D97-AF65-F5344CB8AC3E}">
        <p14:creationId xmlns:p14="http://schemas.microsoft.com/office/powerpoint/2010/main" val="10821518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14 Quiz</a:t>
            </a:r>
          </a:p>
        </p:txBody>
      </p:sp>
      <p:sp>
        <p:nvSpPr>
          <p:cNvPr id="3" name="Content Placeholder 2"/>
          <p:cNvSpPr>
            <a:spLocks noGrp="1"/>
          </p:cNvSpPr>
          <p:nvPr>
            <p:ph idx="1"/>
          </p:nvPr>
        </p:nvSpPr>
        <p:spPr>
          <a:xfrm>
            <a:off x="457200" y="1752600"/>
            <a:ext cx="8229600" cy="4867258"/>
          </a:xfrm>
        </p:spPr>
        <p:txBody>
          <a:bodyPr>
            <a:normAutofit/>
          </a:bodyPr>
          <a:lstStyle/>
          <a:p>
            <a:pPr marL="628650" indent="-514350">
              <a:buFont typeface="+mj-lt"/>
              <a:buAutoNum type="arabicPeriod" startAt="2"/>
            </a:pPr>
            <a:r>
              <a:rPr lang="en-US" sz="2800" dirty="0"/>
              <a:t>Prior to learning difficult skills on ah trampoline, what should the athlete be capable of performing?</a:t>
            </a:r>
          </a:p>
          <a:p>
            <a:pPr marL="114300" indent="0">
              <a:buNone/>
            </a:pPr>
            <a:endParaRPr lang="en-US" sz="2800" dirty="0"/>
          </a:p>
          <a:p>
            <a:pPr marL="868680" lvl="1" indent="-457200">
              <a:buFont typeface="+mj-lt"/>
              <a:buAutoNum type="alphaLcParenR"/>
            </a:pPr>
            <a:r>
              <a:rPr lang="en-US" sz="2400" dirty="0"/>
              <a:t>Both fundamental bounces and landing</a:t>
            </a:r>
          </a:p>
          <a:p>
            <a:pPr marL="868680" lvl="1" indent="-457200">
              <a:buFont typeface="+mj-lt"/>
              <a:buAutoNum type="alphaLcParenR"/>
            </a:pPr>
            <a:r>
              <a:rPr lang="en-US" sz="2400" dirty="0"/>
              <a:t>Proper landings</a:t>
            </a:r>
          </a:p>
          <a:p>
            <a:pPr marL="868680" lvl="1" indent="-457200">
              <a:buFont typeface="+mj-lt"/>
              <a:buAutoNum type="alphaLcParenR"/>
            </a:pPr>
            <a:r>
              <a:rPr lang="en-US" sz="2400" dirty="0"/>
              <a:t>Fundamental bounces</a:t>
            </a:r>
          </a:p>
          <a:p>
            <a:pPr marL="868680" lvl="1" indent="-457200">
              <a:buFont typeface="+mj-lt"/>
              <a:buAutoNum type="alphaLcParenR"/>
            </a:pPr>
            <a:r>
              <a:rPr lang="en-US" sz="2400" dirty="0"/>
              <a:t>Seat drop</a:t>
            </a:r>
          </a:p>
        </p:txBody>
      </p:sp>
    </p:spTree>
    <p:extLst>
      <p:ext uri="{BB962C8B-B14F-4D97-AF65-F5344CB8AC3E}">
        <p14:creationId xmlns:p14="http://schemas.microsoft.com/office/powerpoint/2010/main" val="288989014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14 Quiz</a:t>
            </a:r>
          </a:p>
        </p:txBody>
      </p:sp>
      <p:sp>
        <p:nvSpPr>
          <p:cNvPr id="3" name="Content Placeholder 2"/>
          <p:cNvSpPr>
            <a:spLocks noGrp="1"/>
          </p:cNvSpPr>
          <p:nvPr>
            <p:ph idx="1"/>
          </p:nvPr>
        </p:nvSpPr>
        <p:spPr>
          <a:xfrm>
            <a:off x="457200" y="1752600"/>
            <a:ext cx="8229600" cy="4867258"/>
          </a:xfrm>
        </p:spPr>
        <p:txBody>
          <a:bodyPr>
            <a:normAutofit/>
          </a:bodyPr>
          <a:lstStyle/>
          <a:p>
            <a:pPr marL="628650" indent="-514350">
              <a:buFont typeface="+mj-lt"/>
              <a:buAutoNum type="arabicPeriod" startAt="3"/>
            </a:pPr>
            <a:r>
              <a:rPr lang="en-US" sz="2800" dirty="0"/>
              <a:t>Which of the following is a general guideline for rebound devices?</a:t>
            </a:r>
          </a:p>
          <a:p>
            <a:pPr marL="114300" indent="0">
              <a:buNone/>
            </a:pPr>
            <a:endParaRPr lang="en-US" sz="2800" dirty="0"/>
          </a:p>
          <a:p>
            <a:pPr marL="868680" lvl="1" indent="-457200">
              <a:buFont typeface="+mj-lt"/>
              <a:buAutoNum type="alphaLcParenR"/>
            </a:pPr>
            <a:r>
              <a:rPr lang="en-US" sz="2400" dirty="0"/>
              <a:t>Activities can be supervised</a:t>
            </a:r>
          </a:p>
          <a:p>
            <a:pPr marL="868680" lvl="1" indent="-457200">
              <a:buFont typeface="+mj-lt"/>
              <a:buAutoNum type="alphaLcParenR"/>
            </a:pPr>
            <a:r>
              <a:rPr lang="en-US" sz="2400" dirty="0"/>
              <a:t>It is alright to store objects under a trampoline bed</a:t>
            </a:r>
          </a:p>
          <a:p>
            <a:pPr marL="868680" lvl="1" indent="-457200">
              <a:buFont typeface="+mj-lt"/>
              <a:buAutoNum type="alphaLcParenR"/>
            </a:pPr>
            <a:r>
              <a:rPr lang="en-US" sz="2400" dirty="0"/>
              <a:t>Uncontrolled bouncing is acceptable</a:t>
            </a:r>
          </a:p>
          <a:p>
            <a:pPr marL="868680" lvl="1" indent="-457200">
              <a:buFont typeface="+mj-lt"/>
              <a:buAutoNum type="alphaLcParenR"/>
            </a:pPr>
            <a:r>
              <a:rPr lang="en-US" sz="2400" dirty="0"/>
              <a:t>Only one person should use a rebound device at a time</a:t>
            </a:r>
          </a:p>
        </p:txBody>
      </p:sp>
    </p:spTree>
    <p:extLst>
      <p:ext uri="{BB962C8B-B14F-4D97-AF65-F5344CB8AC3E}">
        <p14:creationId xmlns:p14="http://schemas.microsoft.com/office/powerpoint/2010/main" val="33914078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Responsibilities of the gymnast</a:t>
            </a:r>
          </a:p>
        </p:txBody>
      </p:sp>
      <p:sp>
        <p:nvSpPr>
          <p:cNvPr id="3" name="Text Placeholder 2"/>
          <p:cNvSpPr>
            <a:spLocks noGrp="1"/>
          </p:cNvSpPr>
          <p:nvPr>
            <p:ph type="body" idx="1"/>
          </p:nvPr>
        </p:nvSpPr>
        <p:spPr/>
        <p:txBody>
          <a:bodyPr>
            <a:normAutofit fontScale="85000" lnSpcReduction="20000"/>
          </a:bodyPr>
          <a:lstStyle/>
          <a:p>
            <a:r>
              <a:rPr lang="en-US" dirty="0"/>
              <a:t>“I am always willing to learn, however I do not always like to be taught.” ~ Winston Churchill</a:t>
            </a:r>
          </a:p>
        </p:txBody>
      </p:sp>
    </p:spTree>
    <p:extLst>
      <p:ext uri="{BB962C8B-B14F-4D97-AF65-F5344CB8AC3E}">
        <p14:creationId xmlns:p14="http://schemas.microsoft.com/office/powerpoint/2010/main" val="27503680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Gymnasts Responsibilities</a:t>
            </a:r>
          </a:p>
        </p:txBody>
      </p:sp>
      <p:sp>
        <p:nvSpPr>
          <p:cNvPr id="3" name="Content Placeholder 2"/>
          <p:cNvSpPr>
            <a:spLocks noGrp="1"/>
          </p:cNvSpPr>
          <p:nvPr>
            <p:ph idx="1"/>
          </p:nvPr>
        </p:nvSpPr>
        <p:spPr/>
        <p:txBody>
          <a:bodyPr>
            <a:normAutofit/>
          </a:bodyPr>
          <a:lstStyle/>
          <a:p>
            <a:r>
              <a:rPr lang="en-US" sz="3200" dirty="0"/>
              <a:t>Gymnasts should be involved in </a:t>
            </a:r>
            <a:r>
              <a:rPr lang="en-US" sz="3200" b="1" dirty="0">
                <a:solidFill>
                  <a:srgbClr val="800000"/>
                </a:solidFill>
              </a:rPr>
              <a:t>SAFETY</a:t>
            </a:r>
          </a:p>
          <a:p>
            <a:pPr lvl="1"/>
            <a:r>
              <a:rPr lang="en-US" sz="2800" dirty="0"/>
              <a:t>Their responsibility for injury prevention is based on:</a:t>
            </a:r>
          </a:p>
          <a:p>
            <a:pPr lvl="2"/>
            <a:r>
              <a:rPr lang="en-US" sz="2400" dirty="0"/>
              <a:t>Age</a:t>
            </a:r>
          </a:p>
          <a:p>
            <a:pPr lvl="2"/>
            <a:r>
              <a:rPr lang="en-US" sz="2400" dirty="0"/>
              <a:t>Experience</a:t>
            </a:r>
          </a:p>
          <a:p>
            <a:pPr lvl="2"/>
            <a:r>
              <a:rPr lang="en-US" sz="2400" dirty="0"/>
              <a:t>Specific situational context</a:t>
            </a:r>
          </a:p>
          <a:p>
            <a:pPr marL="411480" lvl="1" indent="0" algn="ctr">
              <a:buNone/>
            </a:pPr>
            <a:endParaRPr lang="en-US" sz="3200" b="1" dirty="0">
              <a:solidFill>
                <a:schemeClr val="accent5">
                  <a:lumMod val="75000"/>
                </a:schemeClr>
              </a:solidFill>
            </a:endParaRPr>
          </a:p>
          <a:p>
            <a:pPr marL="411480" lvl="1" indent="0" algn="ctr">
              <a:buNone/>
            </a:pPr>
            <a:r>
              <a:rPr lang="en-US" sz="3200" b="1" dirty="0">
                <a:solidFill>
                  <a:schemeClr val="accent5">
                    <a:lumMod val="75000"/>
                  </a:schemeClr>
                </a:solidFill>
              </a:rPr>
              <a:t>EDUCATE THE ATHLETE</a:t>
            </a:r>
          </a:p>
        </p:txBody>
      </p:sp>
    </p:spTree>
    <p:extLst>
      <p:ext uri="{BB962C8B-B14F-4D97-AF65-F5344CB8AC3E}">
        <p14:creationId xmlns:p14="http://schemas.microsoft.com/office/powerpoint/2010/main" val="293382580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Gymnasts Role</a:t>
            </a:r>
          </a:p>
        </p:txBody>
      </p:sp>
      <p:sp>
        <p:nvSpPr>
          <p:cNvPr id="3" name="Content Placeholder 2"/>
          <p:cNvSpPr>
            <a:spLocks noGrp="1"/>
          </p:cNvSpPr>
          <p:nvPr>
            <p:ph idx="1"/>
          </p:nvPr>
        </p:nvSpPr>
        <p:spPr>
          <a:xfrm>
            <a:off x="192404" y="1752600"/>
            <a:ext cx="8754382" cy="4848015"/>
          </a:xfrm>
        </p:spPr>
        <p:txBody>
          <a:bodyPr/>
          <a:lstStyle/>
          <a:p>
            <a:r>
              <a:rPr lang="en-US" b="1" dirty="0">
                <a:solidFill>
                  <a:srgbClr val="CD921B"/>
                </a:solidFill>
              </a:rPr>
              <a:t>Appreciate the risk of the activity:</a:t>
            </a:r>
          </a:p>
          <a:p>
            <a:pPr lvl="1"/>
            <a:r>
              <a:rPr lang="en-US" dirty="0"/>
              <a:t>Gymnasts should be familiar with the skills or activities they are performing and understand the difficulty level and risk involved. </a:t>
            </a:r>
          </a:p>
          <a:p>
            <a:r>
              <a:rPr lang="en-US" b="1" dirty="0">
                <a:solidFill>
                  <a:srgbClr val="CD921B"/>
                </a:solidFill>
              </a:rPr>
              <a:t>Be Supervised:</a:t>
            </a:r>
          </a:p>
          <a:p>
            <a:pPr lvl="1"/>
            <a:r>
              <a:rPr lang="en-US" dirty="0"/>
              <a:t>Gymnasts should never engage in gymnastics activities without supervision</a:t>
            </a:r>
          </a:p>
          <a:p>
            <a:r>
              <a:rPr lang="en-US" b="1" dirty="0">
                <a:solidFill>
                  <a:srgbClr val="CD921B"/>
                </a:solidFill>
              </a:rPr>
              <a:t>Dress Appropriately:</a:t>
            </a:r>
          </a:p>
          <a:p>
            <a:pPr lvl="1"/>
            <a:r>
              <a:rPr lang="en-US" dirty="0"/>
              <a:t>For almost all gymnastics activities, leotards are best for girls. Tights or non-baggy shorts may also be worn. For boys, T-shirts and athletic shirts are recommended. Stay away from clothing that is too baggy, has zippers, snaps, buckles, and/or strings. Bare feet are best to avoid slipping in the gym. Jewelry should not be worn. Eyeglasses should be secured to prevent slipping. </a:t>
            </a:r>
          </a:p>
        </p:txBody>
      </p:sp>
    </p:spTree>
    <p:extLst>
      <p:ext uri="{BB962C8B-B14F-4D97-AF65-F5344CB8AC3E}">
        <p14:creationId xmlns:p14="http://schemas.microsoft.com/office/powerpoint/2010/main" val="281421628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Gymnasts Role</a:t>
            </a:r>
          </a:p>
        </p:txBody>
      </p:sp>
      <p:sp>
        <p:nvSpPr>
          <p:cNvPr id="3" name="Content Placeholder 2"/>
          <p:cNvSpPr>
            <a:spLocks noGrp="1"/>
          </p:cNvSpPr>
          <p:nvPr>
            <p:ph idx="1"/>
          </p:nvPr>
        </p:nvSpPr>
        <p:spPr>
          <a:xfrm>
            <a:off x="192404" y="1752600"/>
            <a:ext cx="8754382" cy="4848015"/>
          </a:xfrm>
        </p:spPr>
        <p:txBody>
          <a:bodyPr>
            <a:normAutofit/>
          </a:bodyPr>
          <a:lstStyle/>
          <a:p>
            <a:r>
              <a:rPr lang="en-US" sz="2800" b="1" dirty="0">
                <a:solidFill>
                  <a:srgbClr val="CD921B"/>
                </a:solidFill>
              </a:rPr>
              <a:t>Control personal grooming:</a:t>
            </a:r>
          </a:p>
          <a:p>
            <a:pPr lvl="1"/>
            <a:r>
              <a:rPr lang="en-US" sz="2400" dirty="0"/>
              <a:t>Longer hair should be tied up and secured away from your eyes. </a:t>
            </a:r>
          </a:p>
          <a:p>
            <a:pPr lvl="1"/>
            <a:r>
              <a:rPr lang="en-US" sz="2400" dirty="0"/>
              <a:t>Fingernails and toenails should be trimmed. </a:t>
            </a:r>
          </a:p>
          <a:p>
            <a:r>
              <a:rPr lang="en-US" sz="2800" b="1" dirty="0">
                <a:solidFill>
                  <a:srgbClr val="CD921B"/>
                </a:solidFill>
              </a:rPr>
              <a:t>Check apparatus and equipment:</a:t>
            </a:r>
          </a:p>
          <a:p>
            <a:pPr lvl="1"/>
            <a:r>
              <a:rPr lang="en-US" sz="2400" dirty="0"/>
              <a:t>Visually survey and physically check to ensure that there are no gaps in matting, apparatus and equipment are set at the proper setting for the athletes use, and all cables and locks are securely tightened. If the athlete notices a problem it should be reported to the coach or instructor immediately. </a:t>
            </a:r>
          </a:p>
        </p:txBody>
      </p:sp>
    </p:spTree>
    <p:extLst>
      <p:ext uri="{BB962C8B-B14F-4D97-AF65-F5344CB8AC3E}">
        <p14:creationId xmlns:p14="http://schemas.microsoft.com/office/powerpoint/2010/main" val="28807218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Gymnasts Role</a:t>
            </a:r>
          </a:p>
        </p:txBody>
      </p:sp>
      <p:sp>
        <p:nvSpPr>
          <p:cNvPr id="3" name="Content Placeholder 2"/>
          <p:cNvSpPr>
            <a:spLocks noGrp="1"/>
          </p:cNvSpPr>
          <p:nvPr>
            <p:ph idx="1"/>
          </p:nvPr>
        </p:nvSpPr>
        <p:spPr>
          <a:xfrm>
            <a:off x="0" y="1752600"/>
            <a:ext cx="9144000" cy="5105400"/>
          </a:xfrm>
        </p:spPr>
        <p:txBody>
          <a:bodyPr>
            <a:normAutofit fontScale="92500" lnSpcReduction="10000"/>
          </a:bodyPr>
          <a:lstStyle/>
          <a:p>
            <a:r>
              <a:rPr lang="en-US" b="1" dirty="0">
                <a:solidFill>
                  <a:srgbClr val="CD921B"/>
                </a:solidFill>
              </a:rPr>
              <a:t>Check personal equipment:</a:t>
            </a:r>
          </a:p>
          <a:p>
            <a:pPr lvl="1"/>
            <a:r>
              <a:rPr lang="en-US" dirty="0"/>
              <a:t>Personal equipment such as grips, wrist bands, braces, weights, gymnastics shoes and pedestals should be checked prior to use to ensure proper fit as well as wear and tear. Do not use and/or replace worn equipment.</a:t>
            </a:r>
          </a:p>
          <a:p>
            <a:r>
              <a:rPr lang="en-US" b="1" dirty="0">
                <a:solidFill>
                  <a:srgbClr val="CD921B"/>
                </a:solidFill>
              </a:rPr>
              <a:t>Communicate clearly:</a:t>
            </a:r>
          </a:p>
          <a:p>
            <a:pPr lvl="1"/>
            <a:r>
              <a:rPr lang="en-US" dirty="0"/>
              <a:t>A key aspect of good communication is listening to your instructor or coach. Athletes should understand, follow instructions, and ask questions if unsure about something. Clear communication is particularly important when being spotted.</a:t>
            </a:r>
          </a:p>
          <a:p>
            <a:r>
              <a:rPr lang="en-US" b="1" dirty="0">
                <a:solidFill>
                  <a:srgbClr val="CD921B"/>
                </a:solidFill>
              </a:rPr>
              <a:t>Be prepared to participate:</a:t>
            </a:r>
          </a:p>
          <a:p>
            <a:pPr lvl="1"/>
            <a:r>
              <a:rPr lang="en-US" dirty="0"/>
              <a:t>This includes arriving before the scheduled start time, waiting in the designated area, being prepared physically, mentally, and emotionally, warming up properly, and reporting to the coach or instructor anything that may interfere with your performance such as illness, fatigue or emotional unease. </a:t>
            </a:r>
          </a:p>
        </p:txBody>
      </p:sp>
    </p:spTree>
    <p:extLst>
      <p:ext uri="{BB962C8B-B14F-4D97-AF65-F5344CB8AC3E}">
        <p14:creationId xmlns:p14="http://schemas.microsoft.com/office/powerpoint/2010/main" val="372242206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Gymnasts Role</a:t>
            </a:r>
          </a:p>
        </p:txBody>
      </p:sp>
      <p:sp>
        <p:nvSpPr>
          <p:cNvPr id="3" name="Content Placeholder 2"/>
          <p:cNvSpPr>
            <a:spLocks noGrp="1"/>
          </p:cNvSpPr>
          <p:nvPr>
            <p:ph idx="1"/>
          </p:nvPr>
        </p:nvSpPr>
        <p:spPr>
          <a:xfrm>
            <a:off x="192404" y="1752600"/>
            <a:ext cx="8754382" cy="4848015"/>
          </a:xfrm>
        </p:spPr>
        <p:txBody>
          <a:bodyPr>
            <a:noAutofit/>
          </a:bodyPr>
          <a:lstStyle/>
          <a:p>
            <a:r>
              <a:rPr lang="en-US" sz="2000" b="1" dirty="0">
                <a:solidFill>
                  <a:srgbClr val="CD921B"/>
                </a:solidFill>
              </a:rPr>
              <a:t>Master basic skills first:</a:t>
            </a:r>
          </a:p>
          <a:p>
            <a:pPr lvl="1"/>
            <a:r>
              <a:rPr lang="en-US" sz="1800" dirty="0"/>
              <a:t>Athletes should know how to perform basic skills prior to learning more advanced skills, additionally, gymnasts should follow proper progressions in learning new ad more difficult skills.</a:t>
            </a:r>
          </a:p>
          <a:p>
            <a:r>
              <a:rPr lang="en-US" sz="2000" b="1" dirty="0">
                <a:solidFill>
                  <a:srgbClr val="CD921B"/>
                </a:solidFill>
              </a:rPr>
              <a:t>Know the skill:</a:t>
            </a:r>
          </a:p>
          <a:p>
            <a:pPr lvl="1"/>
            <a:r>
              <a:rPr lang="en-US" sz="1800" dirty="0"/>
              <a:t>Athletes should thoroughly understand all skills attempted. Skills can be studied by learning parts of the skill and performing drills that lead up to the skill, viewing video of the skill, watching other athletes perform the skill, or by other methods. Athletes should ask their coach or instructor or help is they don</a:t>
            </a:r>
            <a:r>
              <a:rPr lang="fr-FR" sz="1800" dirty="0"/>
              <a:t>’</a:t>
            </a:r>
            <a:r>
              <a:rPr lang="en-US" sz="1800" dirty="0"/>
              <a:t>t understand the skill.</a:t>
            </a:r>
          </a:p>
          <a:p>
            <a:r>
              <a:rPr lang="en-US" sz="2000" b="1" dirty="0">
                <a:solidFill>
                  <a:srgbClr val="CD921B"/>
                </a:solidFill>
              </a:rPr>
              <a:t>Commit to the entire skill:</a:t>
            </a:r>
          </a:p>
          <a:p>
            <a:pPr lvl="1"/>
            <a:r>
              <a:rPr lang="en-US" sz="1800" dirty="0"/>
              <a:t>Always follow through and perform the entire skill. If a skill is stopped in the middle, regardless of the reason, the risk of injury increases to both the athlete and the spotter. Always avoid landing on the head, neck or with straight legs. </a:t>
            </a:r>
          </a:p>
        </p:txBody>
      </p:sp>
    </p:spTree>
    <p:extLst>
      <p:ext uri="{BB962C8B-B14F-4D97-AF65-F5344CB8AC3E}">
        <p14:creationId xmlns:p14="http://schemas.microsoft.com/office/powerpoint/2010/main" val="3426400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 ~ Select ~ 	</a:t>
            </a:r>
            <a:br>
              <a:rPr lang="en-US" dirty="0"/>
            </a:br>
            <a:r>
              <a:rPr lang="en-US" dirty="0"/>
              <a:t>Implement ~ Monitor</a:t>
            </a:r>
          </a:p>
        </p:txBody>
      </p:sp>
      <p:sp>
        <p:nvSpPr>
          <p:cNvPr id="3" name="Content Placeholder 2"/>
          <p:cNvSpPr>
            <a:spLocks noGrp="1"/>
          </p:cNvSpPr>
          <p:nvPr>
            <p:ph idx="1"/>
          </p:nvPr>
        </p:nvSpPr>
        <p:spPr>
          <a:xfrm>
            <a:off x="457200" y="2436875"/>
            <a:ext cx="8229600" cy="3689288"/>
          </a:xfrm>
        </p:spPr>
        <p:txBody>
          <a:bodyPr>
            <a:normAutofit/>
          </a:bodyPr>
          <a:lstStyle/>
          <a:p>
            <a:pPr marL="114300" indent="0" algn="ctr">
              <a:buNone/>
            </a:pPr>
            <a:r>
              <a:rPr lang="en-US" sz="4400" b="1" dirty="0">
                <a:solidFill>
                  <a:srgbClr val="800000"/>
                </a:solidFill>
              </a:rPr>
              <a:t>Models</a:t>
            </a:r>
            <a:r>
              <a:rPr lang="en-US" sz="4400" dirty="0"/>
              <a:t>: are used to simplify things and make complex concepts more understandable </a:t>
            </a:r>
          </a:p>
        </p:txBody>
      </p:sp>
    </p:spTree>
    <p:extLst>
      <p:ext uri="{BB962C8B-B14F-4D97-AF65-F5344CB8AC3E}">
        <p14:creationId xmlns:p14="http://schemas.microsoft.com/office/powerpoint/2010/main" val="235364186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Bullying</a:t>
            </a:r>
          </a:p>
        </p:txBody>
      </p:sp>
      <p:sp>
        <p:nvSpPr>
          <p:cNvPr id="3" name="Content Placeholder 2"/>
          <p:cNvSpPr>
            <a:spLocks noGrp="1"/>
          </p:cNvSpPr>
          <p:nvPr>
            <p:ph sz="half" idx="1"/>
          </p:nvPr>
        </p:nvSpPr>
        <p:spPr>
          <a:xfrm>
            <a:off x="134683" y="1719070"/>
            <a:ext cx="4330045" cy="4958519"/>
          </a:xfrm>
        </p:spPr>
        <p:txBody>
          <a:bodyPr/>
          <a:lstStyle/>
          <a:p>
            <a:pPr marL="114300" indent="0" algn="ctr">
              <a:buNone/>
            </a:pPr>
            <a:r>
              <a:rPr lang="en-US" b="1" dirty="0">
                <a:solidFill>
                  <a:srgbClr val="CD921B"/>
                </a:solidFill>
              </a:rPr>
              <a:t>Bullying &amp; Hazing </a:t>
            </a:r>
            <a:r>
              <a:rPr lang="en-US" dirty="0"/>
              <a:t>behavior can include a wide range of aggressive conduct, such as physical abuse, verbal attacks, exclusion, spreading rumors, intimidation and harassment.</a:t>
            </a:r>
          </a:p>
        </p:txBody>
      </p:sp>
      <p:sp>
        <p:nvSpPr>
          <p:cNvPr id="4" name="Content Placeholder 3"/>
          <p:cNvSpPr>
            <a:spLocks noGrp="1"/>
          </p:cNvSpPr>
          <p:nvPr>
            <p:ph sz="half" idx="2"/>
          </p:nvPr>
        </p:nvSpPr>
        <p:spPr>
          <a:xfrm>
            <a:off x="4648200" y="1719071"/>
            <a:ext cx="4298586" cy="4958518"/>
          </a:xfrm>
        </p:spPr>
        <p:txBody>
          <a:bodyPr/>
          <a:lstStyle/>
          <a:p>
            <a:r>
              <a:rPr lang="en-US" dirty="0"/>
              <a:t>Bullying can occur with student, staff, and parents.</a:t>
            </a:r>
          </a:p>
          <a:p>
            <a:r>
              <a:rPr lang="en-US" dirty="0"/>
              <a:t>Be aware of any potential problems and address behaviors:</a:t>
            </a:r>
          </a:p>
          <a:p>
            <a:pPr lvl="1"/>
            <a:r>
              <a:rPr lang="en-US" dirty="0"/>
              <a:t>Use problem solving, communication, and responsibility</a:t>
            </a:r>
          </a:p>
        </p:txBody>
      </p:sp>
    </p:spTree>
    <p:extLst>
      <p:ext uri="{BB962C8B-B14F-4D97-AF65-F5344CB8AC3E}">
        <p14:creationId xmlns:p14="http://schemas.microsoft.com/office/powerpoint/2010/main" val="409957724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rmAutofit/>
          </a:bodyPr>
          <a:lstStyle/>
          <a:p>
            <a:pPr marL="114300" indent="0" algn="ctr">
              <a:buNone/>
            </a:pPr>
            <a:r>
              <a:rPr lang="en-US" sz="3200" dirty="0">
                <a:solidFill>
                  <a:srgbClr val="CD921B"/>
                </a:solidFill>
              </a:rPr>
              <a:t>Gymnasts should be trained so that they are aware of, and thus partially responsible for, the safe conduct of gymnastics. As such, gymnasts can enhance their own safety by becoming a better educated member of the safety team. </a:t>
            </a:r>
          </a:p>
        </p:txBody>
      </p:sp>
    </p:spTree>
    <p:extLst>
      <p:ext uri="{BB962C8B-B14F-4D97-AF65-F5344CB8AC3E}">
        <p14:creationId xmlns:p14="http://schemas.microsoft.com/office/powerpoint/2010/main" val="36206268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15 Quiz</a:t>
            </a:r>
          </a:p>
        </p:txBody>
      </p:sp>
      <p:sp>
        <p:nvSpPr>
          <p:cNvPr id="3" name="Content Placeholder 2"/>
          <p:cNvSpPr>
            <a:spLocks noGrp="1"/>
          </p:cNvSpPr>
          <p:nvPr>
            <p:ph sz="half" idx="1"/>
          </p:nvPr>
        </p:nvSpPr>
        <p:spPr>
          <a:xfrm>
            <a:off x="173164" y="1719070"/>
            <a:ext cx="4291564" cy="4900787"/>
          </a:xfrm>
        </p:spPr>
        <p:txBody>
          <a:bodyPr>
            <a:normAutofit fontScale="92500"/>
          </a:bodyPr>
          <a:lstStyle/>
          <a:p>
            <a:pPr marL="628650" indent="-514350">
              <a:buFont typeface="+mj-lt"/>
              <a:buAutoNum type="arabicPeriod"/>
            </a:pPr>
            <a:r>
              <a:rPr lang="en-US" dirty="0"/>
              <a:t>All of the following are responsibilities of gymnasts EXCEPT:</a:t>
            </a:r>
          </a:p>
          <a:p>
            <a:pPr marL="114300" indent="0">
              <a:buNone/>
            </a:pPr>
            <a:endParaRPr lang="en-US" dirty="0"/>
          </a:p>
          <a:p>
            <a:pPr marL="868680" lvl="1" indent="-457200">
              <a:buFont typeface="+mj-lt"/>
              <a:buAutoNum type="alphaLcParenR"/>
            </a:pPr>
            <a:r>
              <a:rPr lang="en-US" dirty="0"/>
              <a:t>Dress appropriately</a:t>
            </a:r>
          </a:p>
          <a:p>
            <a:pPr marL="868680" lvl="1" indent="-457200">
              <a:buFont typeface="+mj-lt"/>
              <a:buAutoNum type="alphaLcParenR"/>
            </a:pPr>
            <a:r>
              <a:rPr lang="en-US" dirty="0"/>
              <a:t>Be prepared to participate</a:t>
            </a:r>
          </a:p>
          <a:p>
            <a:pPr marL="868680" lvl="1" indent="-457200">
              <a:buFont typeface="+mj-lt"/>
              <a:buAutoNum type="alphaLcParenR"/>
            </a:pPr>
            <a:r>
              <a:rPr lang="en-US" dirty="0"/>
              <a:t>Show up late to practice</a:t>
            </a:r>
          </a:p>
          <a:p>
            <a:pPr marL="868680" lvl="1" indent="-457200">
              <a:buFont typeface="+mj-lt"/>
              <a:buAutoNum type="alphaLcParenR"/>
            </a:pPr>
            <a:r>
              <a:rPr lang="en-US" dirty="0"/>
              <a:t>Be supervised</a:t>
            </a:r>
          </a:p>
        </p:txBody>
      </p:sp>
      <p:sp>
        <p:nvSpPr>
          <p:cNvPr id="4" name="Content Placeholder 3"/>
          <p:cNvSpPr>
            <a:spLocks noGrp="1"/>
          </p:cNvSpPr>
          <p:nvPr>
            <p:ph sz="half" idx="2"/>
          </p:nvPr>
        </p:nvSpPr>
        <p:spPr>
          <a:xfrm>
            <a:off x="4194407" y="1719071"/>
            <a:ext cx="4949593" cy="4900786"/>
          </a:xfrm>
        </p:spPr>
        <p:txBody>
          <a:bodyPr>
            <a:normAutofit fontScale="92500"/>
          </a:bodyPr>
          <a:lstStyle/>
          <a:p>
            <a:pPr marL="628650" indent="-514350">
              <a:buFont typeface="+mj-lt"/>
              <a:buAutoNum type="arabicPeriod" startAt="2"/>
            </a:pPr>
            <a:r>
              <a:rPr lang="en-US" dirty="0"/>
              <a:t>Gymnasts should be trained so they are aware of, and thus partially responsible for, the safe conduct of gymnastics.</a:t>
            </a:r>
          </a:p>
          <a:p>
            <a:pPr marL="925830" lvl="1" indent="-514350">
              <a:buFont typeface="+mj-lt"/>
              <a:buAutoNum type="alphaLcParenR"/>
            </a:pPr>
            <a:r>
              <a:rPr lang="en-US" dirty="0"/>
              <a:t>True</a:t>
            </a:r>
          </a:p>
          <a:p>
            <a:pPr marL="925830" lvl="1" indent="-514350">
              <a:buFont typeface="+mj-lt"/>
              <a:buAutoNum type="alphaLcParenR"/>
            </a:pPr>
            <a:r>
              <a:rPr lang="en-US" dirty="0"/>
              <a:t>True, with the exception of specific pieces of apparatus</a:t>
            </a:r>
          </a:p>
          <a:p>
            <a:pPr marL="925830" lvl="1" indent="-514350">
              <a:buFont typeface="+mj-lt"/>
              <a:buAutoNum type="alphaLcParenR"/>
            </a:pPr>
            <a:r>
              <a:rPr lang="en-US" dirty="0"/>
              <a:t>False</a:t>
            </a:r>
          </a:p>
          <a:p>
            <a:pPr marL="925830" lvl="1" indent="-514350">
              <a:buFont typeface="+mj-lt"/>
              <a:buAutoNum type="alphaLcParenR"/>
            </a:pPr>
            <a:r>
              <a:rPr lang="en-US" dirty="0"/>
              <a:t>This only applies to competitive gymnasts</a:t>
            </a:r>
          </a:p>
        </p:txBody>
      </p:sp>
    </p:spTree>
    <p:extLst>
      <p:ext uri="{BB962C8B-B14F-4D97-AF65-F5344CB8AC3E}">
        <p14:creationId xmlns:p14="http://schemas.microsoft.com/office/powerpoint/2010/main" val="15232131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15 Quiz</a:t>
            </a:r>
          </a:p>
        </p:txBody>
      </p:sp>
      <p:sp>
        <p:nvSpPr>
          <p:cNvPr id="3" name="Content Placeholder 2"/>
          <p:cNvSpPr>
            <a:spLocks noGrp="1"/>
          </p:cNvSpPr>
          <p:nvPr>
            <p:ph sz="half" idx="1"/>
          </p:nvPr>
        </p:nvSpPr>
        <p:spPr>
          <a:xfrm>
            <a:off x="173164" y="1719070"/>
            <a:ext cx="4291564" cy="4900787"/>
          </a:xfrm>
        </p:spPr>
        <p:txBody>
          <a:bodyPr>
            <a:normAutofit lnSpcReduction="10000"/>
          </a:bodyPr>
          <a:lstStyle/>
          <a:p>
            <a:pPr marL="628650" indent="-514350">
              <a:buFont typeface="+mj-lt"/>
              <a:buAutoNum type="arabicPeriod" startAt="3"/>
            </a:pPr>
            <a:r>
              <a:rPr lang="en-US" dirty="0"/>
              <a:t>Which of the following is NOT part of the gymnast’s role in safety?</a:t>
            </a:r>
          </a:p>
          <a:p>
            <a:pPr marL="868680" lvl="1" indent="-457200">
              <a:buFont typeface="+mj-lt"/>
              <a:buAutoNum type="alphaLcParenR"/>
            </a:pPr>
            <a:r>
              <a:rPr lang="en-US" dirty="0"/>
              <a:t>Commit to the entire skill</a:t>
            </a:r>
          </a:p>
          <a:p>
            <a:pPr marL="868680" lvl="1" indent="-457200">
              <a:buFont typeface="+mj-lt"/>
              <a:buAutoNum type="alphaLcParenR"/>
            </a:pPr>
            <a:r>
              <a:rPr lang="en-US" dirty="0"/>
              <a:t>Control personal grooming</a:t>
            </a:r>
          </a:p>
          <a:p>
            <a:pPr marL="868680" lvl="1" indent="-457200">
              <a:buFont typeface="+mj-lt"/>
              <a:buAutoNum type="alphaLcParenR"/>
            </a:pPr>
            <a:r>
              <a:rPr lang="en-US" dirty="0"/>
              <a:t>Appreciate the risk of the activity</a:t>
            </a:r>
          </a:p>
          <a:p>
            <a:pPr marL="868680" lvl="1" indent="-457200">
              <a:buFont typeface="+mj-lt"/>
              <a:buAutoNum type="alphaLcParenR"/>
            </a:pPr>
            <a:r>
              <a:rPr lang="en-US" dirty="0"/>
              <a:t>Assume apparatus and equipment have been checked.</a:t>
            </a:r>
          </a:p>
        </p:txBody>
      </p:sp>
      <p:sp>
        <p:nvSpPr>
          <p:cNvPr id="4" name="Content Placeholder 3"/>
          <p:cNvSpPr>
            <a:spLocks noGrp="1"/>
          </p:cNvSpPr>
          <p:nvPr>
            <p:ph sz="half" idx="2"/>
          </p:nvPr>
        </p:nvSpPr>
        <p:spPr>
          <a:xfrm>
            <a:off x="4464728" y="1719070"/>
            <a:ext cx="4679272" cy="5138929"/>
          </a:xfrm>
        </p:spPr>
        <p:txBody>
          <a:bodyPr>
            <a:normAutofit lnSpcReduction="10000"/>
          </a:bodyPr>
          <a:lstStyle/>
          <a:p>
            <a:pPr marL="628650" indent="-514350">
              <a:buFont typeface="+mj-lt"/>
              <a:buAutoNum type="arabicPeriod" startAt="4"/>
            </a:pPr>
            <a:r>
              <a:rPr lang="en-US" dirty="0"/>
              <a:t>A gymnast’s responsibilities in preventing injuries should be based on which of the following?</a:t>
            </a:r>
          </a:p>
          <a:p>
            <a:pPr marL="925830" lvl="1" indent="-514350">
              <a:buFont typeface="+mj-lt"/>
              <a:buAutoNum type="alphaLcParenR"/>
            </a:pPr>
            <a:r>
              <a:rPr lang="en-US" dirty="0"/>
              <a:t>Experience</a:t>
            </a:r>
          </a:p>
          <a:p>
            <a:pPr marL="925830" lvl="1" indent="-514350">
              <a:buFont typeface="+mj-lt"/>
              <a:buAutoNum type="alphaLcParenR"/>
            </a:pPr>
            <a:r>
              <a:rPr lang="en-US" dirty="0"/>
              <a:t>Age</a:t>
            </a:r>
          </a:p>
          <a:p>
            <a:pPr marL="925830" lvl="1" indent="-514350">
              <a:buFont typeface="+mj-lt"/>
              <a:buAutoNum type="alphaLcParenR"/>
            </a:pPr>
            <a:r>
              <a:rPr lang="en-US" dirty="0"/>
              <a:t>All of these factors should be considered</a:t>
            </a:r>
          </a:p>
          <a:p>
            <a:pPr marL="925830" lvl="1" indent="-514350">
              <a:buFont typeface="+mj-lt"/>
              <a:buAutoNum type="alphaLcParenR"/>
            </a:pPr>
            <a:r>
              <a:rPr lang="en-US" dirty="0"/>
              <a:t>Specific situational context</a:t>
            </a:r>
          </a:p>
        </p:txBody>
      </p:sp>
    </p:spTree>
    <p:extLst>
      <p:ext uri="{BB962C8B-B14F-4D97-AF65-F5344CB8AC3E}">
        <p14:creationId xmlns:p14="http://schemas.microsoft.com/office/powerpoint/2010/main" val="232206953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351525582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First!</a:t>
            </a:r>
          </a:p>
        </p:txBody>
      </p:sp>
      <p:sp>
        <p:nvSpPr>
          <p:cNvPr id="3" name="Content Placeholder 2"/>
          <p:cNvSpPr>
            <a:spLocks noGrp="1"/>
          </p:cNvSpPr>
          <p:nvPr>
            <p:ph idx="1"/>
          </p:nvPr>
        </p:nvSpPr>
        <p:spPr/>
        <p:txBody>
          <a:bodyPr/>
          <a:lstStyle/>
          <a:p>
            <a:r>
              <a:rPr lang="en-US" dirty="0"/>
              <a:t>Safety should encompass the entire gymnastics picture!</a:t>
            </a:r>
          </a:p>
          <a:p>
            <a:r>
              <a:rPr lang="en-US" dirty="0"/>
              <a:t>Use common sense and good judgment, keep documentation, be professional and always think:</a:t>
            </a:r>
          </a:p>
          <a:p>
            <a:pPr marL="411480" lvl="1" indent="0" algn="ctr">
              <a:buNone/>
            </a:pPr>
            <a:r>
              <a:rPr lang="en-US" sz="4400" b="1" dirty="0">
                <a:solidFill>
                  <a:srgbClr val="CD921B"/>
                </a:solidFill>
              </a:rPr>
              <a:t>SAFETY FIRST</a:t>
            </a:r>
          </a:p>
        </p:txBody>
      </p:sp>
    </p:spTree>
    <p:extLst>
      <p:ext uri="{BB962C8B-B14F-4D97-AF65-F5344CB8AC3E}">
        <p14:creationId xmlns:p14="http://schemas.microsoft.com/office/powerpoint/2010/main" val="281745057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Exam</a:t>
            </a:r>
          </a:p>
        </p:txBody>
      </p:sp>
      <p:sp>
        <p:nvSpPr>
          <p:cNvPr id="3" name="Content Placeholder 2"/>
          <p:cNvSpPr>
            <a:spLocks noGrp="1"/>
          </p:cNvSpPr>
          <p:nvPr>
            <p:ph idx="1"/>
          </p:nvPr>
        </p:nvSpPr>
        <p:spPr/>
        <p:txBody>
          <a:bodyPr/>
          <a:lstStyle/>
          <a:p>
            <a:r>
              <a:rPr lang="en-US" dirty="0"/>
              <a:t>You are allowed to miss up to 3 Questions.</a:t>
            </a:r>
          </a:p>
          <a:p>
            <a:r>
              <a:rPr lang="en-US" dirty="0"/>
              <a:t>If you do not pass the test the first time, you may take a second test.</a:t>
            </a:r>
          </a:p>
          <a:p>
            <a:r>
              <a:rPr lang="en-US" dirty="0"/>
              <a:t>If you do not pass the second test, you will need to retake the course.</a:t>
            </a:r>
          </a:p>
          <a:p>
            <a:r>
              <a:rPr lang="en-US" dirty="0"/>
              <a:t>You have thirty (30minutes) to complete the exam.</a:t>
            </a:r>
          </a:p>
          <a:p>
            <a:endParaRPr lang="en-US" dirty="0"/>
          </a:p>
          <a:p>
            <a:pPr marL="114300" indent="0" algn="ctr">
              <a:buNone/>
            </a:pPr>
            <a:r>
              <a:rPr lang="en-US" sz="3200" b="1" dirty="0">
                <a:solidFill>
                  <a:srgbClr val="CD921B"/>
                </a:solidFill>
              </a:rPr>
              <a:t>Good Luck &amp; Think “Stay Safe”</a:t>
            </a:r>
          </a:p>
        </p:txBody>
      </p:sp>
    </p:spTree>
    <p:extLst>
      <p:ext uri="{BB962C8B-B14F-4D97-AF65-F5344CB8AC3E}">
        <p14:creationId xmlns:p14="http://schemas.microsoft.com/office/powerpoint/2010/main" val="3309335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idx="1"/>
          </p:nvPr>
        </p:nvSpPr>
        <p:spPr>
          <a:xfrm>
            <a:off x="171637" y="1752600"/>
            <a:ext cx="8822179" cy="4974547"/>
          </a:xfrm>
        </p:spPr>
        <p:txBody>
          <a:bodyPr>
            <a:noAutofit/>
          </a:bodyPr>
          <a:lstStyle/>
          <a:p>
            <a:r>
              <a:rPr lang="en-US" sz="3200" dirty="0">
                <a:solidFill>
                  <a:srgbClr val="800000"/>
                </a:solidFill>
              </a:rPr>
              <a:t>Identify:</a:t>
            </a:r>
          </a:p>
          <a:p>
            <a:pPr lvl="1"/>
            <a:r>
              <a:rPr lang="en-US" sz="2800" dirty="0">
                <a:solidFill>
                  <a:srgbClr val="000090"/>
                </a:solidFill>
              </a:rPr>
              <a:t>Look closely at all aspects of the gymnastics program</a:t>
            </a:r>
          </a:p>
          <a:p>
            <a:r>
              <a:rPr lang="en-US" sz="3200" dirty="0">
                <a:solidFill>
                  <a:srgbClr val="800000"/>
                </a:solidFill>
              </a:rPr>
              <a:t>Analyze:</a:t>
            </a:r>
          </a:p>
          <a:p>
            <a:pPr lvl="1"/>
            <a:r>
              <a:rPr lang="en-US" sz="2800" dirty="0">
                <a:solidFill>
                  <a:srgbClr val="000090"/>
                </a:solidFill>
              </a:rPr>
              <a:t>Gather and process data to help understand the likelihood, severity and frequency of an injury or incident</a:t>
            </a:r>
          </a:p>
          <a:p>
            <a:r>
              <a:rPr lang="en-US" sz="3200" dirty="0">
                <a:solidFill>
                  <a:srgbClr val="800000"/>
                </a:solidFill>
              </a:rPr>
              <a:t>Prioritize:</a:t>
            </a:r>
          </a:p>
          <a:p>
            <a:pPr lvl="1"/>
            <a:r>
              <a:rPr lang="en-US" sz="2800" dirty="0">
                <a:solidFill>
                  <a:srgbClr val="000090"/>
                </a:solidFill>
              </a:rPr>
              <a:t>Organize and address according to significance</a:t>
            </a:r>
          </a:p>
        </p:txBody>
      </p:sp>
    </p:spTree>
    <p:extLst>
      <p:ext uri="{BB962C8B-B14F-4D97-AF65-F5344CB8AC3E}">
        <p14:creationId xmlns:p14="http://schemas.microsoft.com/office/powerpoint/2010/main" val="56418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Staffing</a:t>
            </a:r>
          </a:p>
        </p:txBody>
      </p:sp>
      <p:sp>
        <p:nvSpPr>
          <p:cNvPr id="3" name="Content Placeholder 2"/>
          <p:cNvSpPr>
            <a:spLocks noGrp="1"/>
          </p:cNvSpPr>
          <p:nvPr>
            <p:ph idx="1"/>
          </p:nvPr>
        </p:nvSpPr>
        <p:spPr>
          <a:xfrm>
            <a:off x="240293" y="1752600"/>
            <a:ext cx="8702033" cy="4940225"/>
          </a:xfrm>
        </p:spPr>
        <p:txBody>
          <a:bodyPr>
            <a:normAutofit fontScale="92500" lnSpcReduction="20000"/>
          </a:bodyPr>
          <a:lstStyle/>
          <a:p>
            <a:r>
              <a:rPr lang="en-US" b="1" dirty="0">
                <a:solidFill>
                  <a:srgbClr val="000090"/>
                </a:solidFill>
              </a:rPr>
              <a:t>Staffing requirements should consider:</a:t>
            </a:r>
          </a:p>
          <a:p>
            <a:pPr lvl="1"/>
            <a:r>
              <a:rPr lang="en-US" dirty="0"/>
              <a:t>Number of personnel needed to operate safely</a:t>
            </a:r>
          </a:p>
          <a:p>
            <a:pPr lvl="1"/>
            <a:r>
              <a:rPr lang="en-US" dirty="0"/>
              <a:t>Hiring plans and policies</a:t>
            </a:r>
          </a:p>
          <a:p>
            <a:pPr lvl="1"/>
            <a:r>
              <a:rPr lang="en-US" dirty="0"/>
              <a:t>Applicable regulations</a:t>
            </a:r>
          </a:p>
          <a:p>
            <a:r>
              <a:rPr lang="en-US" b="1" dirty="0">
                <a:solidFill>
                  <a:srgbClr val="000090"/>
                </a:solidFill>
              </a:rPr>
              <a:t>Staffing assignments should consider:</a:t>
            </a:r>
          </a:p>
          <a:p>
            <a:pPr lvl="1"/>
            <a:r>
              <a:rPr lang="en-US" dirty="0"/>
              <a:t>Instructor/coach : athlete ratios</a:t>
            </a:r>
          </a:p>
          <a:p>
            <a:pPr lvl="1"/>
            <a:r>
              <a:rPr lang="en-US" dirty="0"/>
              <a:t>Areas and levels of expertise</a:t>
            </a:r>
          </a:p>
          <a:p>
            <a:pPr lvl="1"/>
            <a:r>
              <a:rPr lang="en-US" dirty="0"/>
              <a:t>Supervisory roles</a:t>
            </a:r>
          </a:p>
          <a:p>
            <a:r>
              <a:rPr lang="en-US" b="1" dirty="0">
                <a:solidFill>
                  <a:srgbClr val="000090"/>
                </a:solidFill>
              </a:rPr>
              <a:t>Staff members should:</a:t>
            </a:r>
          </a:p>
          <a:p>
            <a:pPr lvl="1"/>
            <a:r>
              <a:rPr lang="en-US" dirty="0"/>
              <a:t>Be competent</a:t>
            </a:r>
          </a:p>
          <a:p>
            <a:pPr lvl="1"/>
            <a:r>
              <a:rPr lang="en-US" dirty="0"/>
              <a:t>Have current certifications</a:t>
            </a:r>
          </a:p>
          <a:p>
            <a:pPr lvl="1"/>
            <a:r>
              <a:rPr lang="en-US" dirty="0"/>
              <a:t>Receive “green light” on background checks</a:t>
            </a:r>
          </a:p>
          <a:p>
            <a:pPr lvl="1"/>
            <a:r>
              <a:rPr lang="en-US" dirty="0"/>
              <a:t>Comply with laws and regulations</a:t>
            </a:r>
          </a:p>
          <a:p>
            <a:pPr lvl="1"/>
            <a:r>
              <a:rPr lang="en-US" dirty="0"/>
              <a:t>Know their areas of responsibility</a:t>
            </a:r>
          </a:p>
          <a:p>
            <a:pPr lvl="1"/>
            <a:r>
              <a:rPr lang="en-US" dirty="0"/>
              <a:t>Participate in continuing education</a:t>
            </a:r>
          </a:p>
        </p:txBody>
      </p:sp>
    </p:spTree>
    <p:extLst>
      <p:ext uri="{BB962C8B-B14F-4D97-AF65-F5344CB8AC3E}">
        <p14:creationId xmlns:p14="http://schemas.microsoft.com/office/powerpoint/2010/main" val="3779536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Assessment: policies &amp; procedures</a:t>
            </a:r>
          </a:p>
        </p:txBody>
      </p:sp>
      <p:sp>
        <p:nvSpPr>
          <p:cNvPr id="3" name="Content Placeholder 2"/>
          <p:cNvSpPr>
            <a:spLocks noGrp="1"/>
          </p:cNvSpPr>
          <p:nvPr>
            <p:ph idx="1"/>
          </p:nvPr>
        </p:nvSpPr>
        <p:spPr>
          <a:xfrm>
            <a:off x="188802" y="1752600"/>
            <a:ext cx="8753524" cy="4854419"/>
          </a:xfrm>
        </p:spPr>
        <p:txBody>
          <a:bodyPr>
            <a:noAutofit/>
          </a:bodyPr>
          <a:lstStyle/>
          <a:p>
            <a:pPr marL="411480" lvl="1" indent="0" algn="ctr">
              <a:buNone/>
            </a:pPr>
            <a:r>
              <a:rPr lang="en-US" sz="3600" dirty="0"/>
              <a:t>Gymnastics professionals should teach, and constantly reinforce, safety policies and procedures. Administrators, instructors, coaches, judges, and meet directors should do all they can to ensure that safety rules are followed. </a:t>
            </a:r>
          </a:p>
        </p:txBody>
      </p:sp>
    </p:spTree>
    <p:extLst>
      <p:ext uri="{BB962C8B-B14F-4D97-AF65-F5344CB8AC3E}">
        <p14:creationId xmlns:p14="http://schemas.microsoft.com/office/powerpoint/2010/main" val="1143917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Assessment: </a:t>
            </a:r>
            <a:br>
              <a:rPr lang="en-US" dirty="0"/>
            </a:br>
            <a:r>
              <a:rPr lang="en-US" dirty="0"/>
              <a:t>Organizational Culture</a:t>
            </a:r>
          </a:p>
        </p:txBody>
      </p:sp>
      <p:sp>
        <p:nvSpPr>
          <p:cNvPr id="3" name="Content Placeholder 2"/>
          <p:cNvSpPr>
            <a:spLocks noGrp="1"/>
          </p:cNvSpPr>
          <p:nvPr>
            <p:ph idx="1"/>
          </p:nvPr>
        </p:nvSpPr>
        <p:spPr>
          <a:xfrm>
            <a:off x="457200" y="2265264"/>
            <a:ext cx="8229600" cy="3860899"/>
          </a:xfrm>
        </p:spPr>
        <p:txBody>
          <a:bodyPr/>
          <a:lstStyle/>
          <a:p>
            <a:r>
              <a:rPr lang="en-US" sz="2800" dirty="0"/>
              <a:t>Gymnastics </a:t>
            </a:r>
            <a:r>
              <a:rPr lang="en-US" sz="2800" b="1" dirty="0">
                <a:solidFill>
                  <a:srgbClr val="000090"/>
                </a:solidFill>
              </a:rPr>
              <a:t>culture</a:t>
            </a:r>
            <a:r>
              <a:rPr lang="en-US" sz="2800" dirty="0"/>
              <a:t> can be thought of as the “tone” or “character” of a program.</a:t>
            </a:r>
          </a:p>
          <a:p>
            <a:endParaRPr lang="en-US" sz="2800" dirty="0"/>
          </a:p>
          <a:p>
            <a:endParaRPr lang="en-US" dirty="0"/>
          </a:p>
          <a:p>
            <a:pPr marL="114300" indent="0" algn="ctr">
              <a:buNone/>
            </a:pPr>
            <a:r>
              <a:rPr lang="en-US" sz="4800" b="1" dirty="0">
                <a:solidFill>
                  <a:srgbClr val="800000"/>
                </a:solidFill>
              </a:rPr>
              <a:t>AVOID ABUSIVE CULTURES</a:t>
            </a:r>
          </a:p>
        </p:txBody>
      </p:sp>
    </p:spTree>
    <p:extLst>
      <p:ext uri="{BB962C8B-B14F-4D97-AF65-F5344CB8AC3E}">
        <p14:creationId xmlns:p14="http://schemas.microsoft.com/office/powerpoint/2010/main" val="2426333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Catastrophic injury 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9274625"/>
              </p:ext>
            </p:extLst>
          </p:nvPr>
        </p:nvGraphicFramePr>
        <p:xfrm>
          <a:off x="457200" y="1752600"/>
          <a:ext cx="8229600" cy="4373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8521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a:t>
            </a:r>
          </a:p>
        </p:txBody>
      </p:sp>
      <p:sp>
        <p:nvSpPr>
          <p:cNvPr id="3" name="Content Placeholder 2"/>
          <p:cNvSpPr>
            <a:spLocks noGrp="1"/>
          </p:cNvSpPr>
          <p:nvPr>
            <p:ph idx="1"/>
          </p:nvPr>
        </p:nvSpPr>
        <p:spPr>
          <a:xfrm>
            <a:off x="205965" y="1752600"/>
            <a:ext cx="8684869" cy="4923063"/>
          </a:xfrm>
        </p:spPr>
        <p:txBody>
          <a:bodyPr>
            <a:normAutofit/>
          </a:bodyPr>
          <a:lstStyle/>
          <a:p>
            <a:r>
              <a:rPr lang="en-US" sz="3600" dirty="0">
                <a:solidFill>
                  <a:srgbClr val="000090"/>
                </a:solidFill>
              </a:rPr>
              <a:t>Research</a:t>
            </a:r>
            <a:r>
              <a:rPr lang="en-US" sz="3600" dirty="0"/>
              <a:t>:</a:t>
            </a:r>
          </a:p>
          <a:p>
            <a:pPr lvl="1"/>
            <a:r>
              <a:rPr lang="en-US" sz="3200" dirty="0"/>
              <a:t>Understanding management and control methods</a:t>
            </a:r>
          </a:p>
          <a:p>
            <a:r>
              <a:rPr lang="en-US" sz="3600" dirty="0">
                <a:solidFill>
                  <a:srgbClr val="000090"/>
                </a:solidFill>
              </a:rPr>
              <a:t>Determine</a:t>
            </a:r>
            <a:r>
              <a:rPr lang="en-US" sz="3600" dirty="0"/>
              <a:t>:</a:t>
            </a:r>
          </a:p>
          <a:p>
            <a:pPr lvl="1"/>
            <a:r>
              <a:rPr lang="en-US" sz="3200" dirty="0"/>
              <a:t>Techniques most appropriate for each risk</a:t>
            </a:r>
          </a:p>
          <a:p>
            <a:pPr marL="411480" lvl="1" indent="0" algn="ctr">
              <a:buNone/>
            </a:pPr>
            <a:r>
              <a:rPr lang="en-US" sz="6000" b="1" dirty="0">
                <a:solidFill>
                  <a:srgbClr val="800000"/>
                </a:solidFill>
              </a:rPr>
              <a:t>PLAN</a:t>
            </a:r>
            <a:endParaRPr lang="en-US" b="1" dirty="0">
              <a:solidFill>
                <a:srgbClr val="800000"/>
              </a:solidFill>
            </a:endParaRPr>
          </a:p>
        </p:txBody>
      </p:sp>
    </p:spTree>
    <p:extLst>
      <p:ext uri="{BB962C8B-B14F-4D97-AF65-F5344CB8AC3E}">
        <p14:creationId xmlns:p14="http://schemas.microsoft.com/office/powerpoint/2010/main" val="3366393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a:t>
            </a:r>
          </a:p>
        </p:txBody>
      </p:sp>
      <p:sp>
        <p:nvSpPr>
          <p:cNvPr id="3" name="Content Placeholder 2"/>
          <p:cNvSpPr>
            <a:spLocks noGrp="1"/>
          </p:cNvSpPr>
          <p:nvPr>
            <p:ph idx="1"/>
          </p:nvPr>
        </p:nvSpPr>
        <p:spPr>
          <a:xfrm>
            <a:off x="205965" y="1752600"/>
            <a:ext cx="8736361" cy="4974547"/>
          </a:xfrm>
        </p:spPr>
        <p:txBody>
          <a:bodyPr>
            <a:normAutofit/>
          </a:bodyPr>
          <a:lstStyle/>
          <a:p>
            <a:r>
              <a:rPr lang="en-US" sz="3200" dirty="0">
                <a:solidFill>
                  <a:srgbClr val="000090"/>
                </a:solidFill>
              </a:rPr>
              <a:t>Risk management &amp; control techniques include:</a:t>
            </a:r>
          </a:p>
          <a:p>
            <a:pPr lvl="1"/>
            <a:r>
              <a:rPr lang="en-US" sz="2800" dirty="0">
                <a:solidFill>
                  <a:srgbClr val="800000"/>
                </a:solidFill>
              </a:rPr>
              <a:t>Policy and procedure development</a:t>
            </a:r>
          </a:p>
          <a:p>
            <a:pPr lvl="1"/>
            <a:r>
              <a:rPr lang="en-US" sz="2800" dirty="0">
                <a:solidFill>
                  <a:srgbClr val="800000"/>
                </a:solidFill>
              </a:rPr>
              <a:t>Staff education</a:t>
            </a:r>
          </a:p>
          <a:p>
            <a:pPr lvl="1"/>
            <a:r>
              <a:rPr lang="en-US" sz="2800" dirty="0">
                <a:solidFill>
                  <a:srgbClr val="800000"/>
                </a:solidFill>
              </a:rPr>
              <a:t>Emergency action plans</a:t>
            </a:r>
          </a:p>
          <a:p>
            <a:pPr lvl="1"/>
            <a:r>
              <a:rPr lang="en-US" sz="2800" dirty="0">
                <a:solidFill>
                  <a:srgbClr val="800000"/>
                </a:solidFill>
              </a:rPr>
              <a:t>Supervision</a:t>
            </a:r>
          </a:p>
          <a:p>
            <a:pPr lvl="1"/>
            <a:r>
              <a:rPr lang="en-US" sz="2800" dirty="0">
                <a:solidFill>
                  <a:srgbClr val="800000"/>
                </a:solidFill>
              </a:rPr>
              <a:t>Removing or eliminating hazards</a:t>
            </a:r>
          </a:p>
          <a:p>
            <a:pPr lvl="1"/>
            <a:r>
              <a:rPr lang="en-US" sz="2800" dirty="0">
                <a:solidFill>
                  <a:srgbClr val="800000"/>
                </a:solidFill>
              </a:rPr>
              <a:t>Risk transfer (e.g., insurance, legal forms)</a:t>
            </a:r>
          </a:p>
        </p:txBody>
      </p:sp>
    </p:spTree>
    <p:extLst>
      <p:ext uri="{BB962C8B-B14F-4D97-AF65-F5344CB8AC3E}">
        <p14:creationId xmlns:p14="http://schemas.microsoft.com/office/powerpoint/2010/main" val="867251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sp>
        <p:nvSpPr>
          <p:cNvPr id="3" name="Content Placeholder 2"/>
          <p:cNvSpPr>
            <a:spLocks noGrp="1"/>
          </p:cNvSpPr>
          <p:nvPr>
            <p:ph idx="1"/>
          </p:nvPr>
        </p:nvSpPr>
        <p:spPr>
          <a:xfrm>
            <a:off x="205965" y="1752600"/>
            <a:ext cx="8736361" cy="4888741"/>
          </a:xfrm>
        </p:spPr>
        <p:txBody>
          <a:bodyPr/>
          <a:lstStyle/>
          <a:p>
            <a:r>
              <a:rPr lang="en-US" sz="3200" dirty="0"/>
              <a:t>Include written plans and checklists</a:t>
            </a:r>
          </a:p>
          <a:p>
            <a:r>
              <a:rPr lang="en-US" sz="3200" dirty="0"/>
              <a:t>Occur before activities begin</a:t>
            </a:r>
          </a:p>
          <a:p>
            <a:r>
              <a:rPr lang="en-US" sz="3200" dirty="0"/>
              <a:t>Educate and communicate the plan</a:t>
            </a:r>
          </a:p>
          <a:p>
            <a:r>
              <a:rPr lang="en-US" sz="3200" dirty="0"/>
              <a:t>Follow the plan</a:t>
            </a:r>
          </a:p>
          <a:p>
            <a:r>
              <a:rPr lang="en-US" sz="3200" dirty="0"/>
              <a:t>Practice, monitor and record the plan</a:t>
            </a:r>
          </a:p>
          <a:p>
            <a:r>
              <a:rPr lang="en-US" sz="3200" dirty="0"/>
              <a:t>Involve the safety team</a:t>
            </a:r>
          </a:p>
          <a:p>
            <a:pPr marL="114300" indent="0" algn="ctr">
              <a:buNone/>
            </a:pPr>
            <a:r>
              <a:rPr lang="en-US" sz="4400" b="1" dirty="0">
                <a:solidFill>
                  <a:srgbClr val="800000"/>
                </a:solidFill>
              </a:rPr>
              <a:t>ACTION</a:t>
            </a:r>
            <a:endParaRPr lang="en-US" sz="4400" dirty="0"/>
          </a:p>
        </p:txBody>
      </p:sp>
    </p:spTree>
    <p:extLst>
      <p:ext uri="{BB962C8B-B14F-4D97-AF65-F5344CB8AC3E}">
        <p14:creationId xmlns:p14="http://schemas.microsoft.com/office/powerpoint/2010/main" val="313760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Implementation: </a:t>
            </a:r>
            <a:br>
              <a:rPr lang="en-US" dirty="0"/>
            </a:br>
            <a:r>
              <a:rPr lang="en-US" dirty="0"/>
              <a:t>written plans</a:t>
            </a:r>
          </a:p>
        </p:txBody>
      </p:sp>
      <p:sp>
        <p:nvSpPr>
          <p:cNvPr id="3" name="Content Placeholder 2"/>
          <p:cNvSpPr>
            <a:spLocks noGrp="1"/>
          </p:cNvSpPr>
          <p:nvPr>
            <p:ph idx="1"/>
          </p:nvPr>
        </p:nvSpPr>
        <p:spPr>
          <a:xfrm>
            <a:off x="205965" y="1752600"/>
            <a:ext cx="8805016" cy="4905902"/>
          </a:xfrm>
        </p:spPr>
        <p:txBody>
          <a:bodyPr>
            <a:normAutofit/>
          </a:bodyPr>
          <a:lstStyle/>
          <a:p>
            <a:r>
              <a:rPr lang="en-US" sz="3600" dirty="0"/>
              <a:t>Plans should be:</a:t>
            </a:r>
          </a:p>
          <a:p>
            <a:pPr lvl="1"/>
            <a:r>
              <a:rPr lang="en-US" sz="3200" dirty="0"/>
              <a:t>Written</a:t>
            </a:r>
          </a:p>
          <a:p>
            <a:pPr lvl="1"/>
            <a:r>
              <a:rPr lang="en-US" sz="3200" dirty="0"/>
              <a:t>Distributed</a:t>
            </a:r>
          </a:p>
          <a:p>
            <a:pPr lvl="1"/>
            <a:r>
              <a:rPr lang="en-US" sz="3200" dirty="0"/>
              <a:t>Constantly available </a:t>
            </a:r>
          </a:p>
          <a:p>
            <a:pPr lvl="1"/>
            <a:r>
              <a:rPr lang="en-US" sz="3200" dirty="0"/>
              <a:t>Reviewed</a:t>
            </a:r>
          </a:p>
          <a:p>
            <a:pPr lvl="1"/>
            <a:r>
              <a:rPr lang="en-US" sz="3200" dirty="0"/>
              <a:t>Explained</a:t>
            </a:r>
          </a:p>
          <a:p>
            <a:pPr lvl="1"/>
            <a:r>
              <a:rPr lang="en-US" sz="3200" dirty="0"/>
              <a:t>Reinforced</a:t>
            </a:r>
          </a:p>
        </p:txBody>
      </p:sp>
    </p:spTree>
    <p:extLst>
      <p:ext uri="{BB962C8B-B14F-4D97-AF65-F5344CB8AC3E}">
        <p14:creationId xmlns:p14="http://schemas.microsoft.com/office/powerpoint/2010/main" val="556031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Implementation:</a:t>
            </a:r>
            <a:br>
              <a:rPr lang="en-US" dirty="0"/>
            </a:br>
            <a:r>
              <a:rPr lang="en-US" dirty="0"/>
              <a:t>Safety Team</a:t>
            </a:r>
          </a:p>
        </p:txBody>
      </p:sp>
      <p:sp>
        <p:nvSpPr>
          <p:cNvPr id="3" name="Content Placeholder 2"/>
          <p:cNvSpPr>
            <a:spLocks noGrp="1"/>
          </p:cNvSpPr>
          <p:nvPr>
            <p:ph idx="1"/>
          </p:nvPr>
        </p:nvSpPr>
        <p:spPr>
          <a:xfrm>
            <a:off x="223129" y="1752600"/>
            <a:ext cx="8920871" cy="4957386"/>
          </a:xfrm>
        </p:spPr>
        <p:txBody>
          <a:bodyPr>
            <a:normAutofit/>
          </a:bodyPr>
          <a:lstStyle/>
          <a:p>
            <a:r>
              <a:rPr lang="en-US" sz="3200" dirty="0"/>
              <a:t>Method of implementation</a:t>
            </a:r>
          </a:p>
          <a:p>
            <a:r>
              <a:rPr lang="en-US" sz="3200" dirty="0"/>
              <a:t>Increase safety awareness</a:t>
            </a:r>
          </a:p>
          <a:p>
            <a:pPr lvl="1"/>
            <a:r>
              <a:rPr lang="en-US" sz="2800" dirty="0">
                <a:solidFill>
                  <a:srgbClr val="800000"/>
                </a:solidFill>
              </a:rPr>
              <a:t>Aware of activities</a:t>
            </a:r>
          </a:p>
          <a:p>
            <a:pPr lvl="1"/>
            <a:r>
              <a:rPr lang="en-US" sz="2800" dirty="0">
                <a:solidFill>
                  <a:srgbClr val="800000"/>
                </a:solidFill>
              </a:rPr>
              <a:t>Safety needs</a:t>
            </a:r>
          </a:p>
          <a:p>
            <a:pPr lvl="1"/>
            <a:r>
              <a:rPr lang="en-US" sz="2800" dirty="0">
                <a:solidFill>
                  <a:srgbClr val="800000"/>
                </a:solidFill>
              </a:rPr>
              <a:t>Injuries</a:t>
            </a:r>
          </a:p>
          <a:p>
            <a:pPr lvl="1"/>
            <a:r>
              <a:rPr lang="en-US" sz="2800" dirty="0">
                <a:solidFill>
                  <a:srgbClr val="800000"/>
                </a:solidFill>
              </a:rPr>
              <a:t>Administration</a:t>
            </a:r>
          </a:p>
          <a:p>
            <a:r>
              <a:rPr lang="en-US" sz="3200" dirty="0"/>
              <a:t>Could include administrators, coaches, instructors, athletes, parents, medical personnel</a:t>
            </a:r>
          </a:p>
        </p:txBody>
      </p:sp>
    </p:spTree>
    <p:extLst>
      <p:ext uri="{BB962C8B-B14F-4D97-AF65-F5344CB8AC3E}">
        <p14:creationId xmlns:p14="http://schemas.microsoft.com/office/powerpoint/2010/main" val="2889057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Implementation: communication</a:t>
            </a:r>
          </a:p>
        </p:txBody>
      </p:sp>
      <p:sp>
        <p:nvSpPr>
          <p:cNvPr id="3" name="Text Placeholder 2"/>
          <p:cNvSpPr>
            <a:spLocks noGrp="1"/>
          </p:cNvSpPr>
          <p:nvPr>
            <p:ph type="body" idx="1"/>
          </p:nvPr>
        </p:nvSpPr>
        <p:spPr>
          <a:xfrm>
            <a:off x="120146" y="1722438"/>
            <a:ext cx="4346170" cy="639762"/>
          </a:xfrm>
        </p:spPr>
        <p:txBody>
          <a:bodyPr/>
          <a:lstStyle/>
          <a:p>
            <a:r>
              <a:rPr lang="en-US" dirty="0">
                <a:solidFill>
                  <a:srgbClr val="800000"/>
                </a:solidFill>
              </a:rPr>
              <a:t>Safety team communications should include:</a:t>
            </a:r>
          </a:p>
        </p:txBody>
      </p:sp>
      <p:sp>
        <p:nvSpPr>
          <p:cNvPr id="4" name="Content Placeholder 3"/>
          <p:cNvSpPr>
            <a:spLocks noGrp="1"/>
          </p:cNvSpPr>
          <p:nvPr>
            <p:ph sz="half" idx="2"/>
          </p:nvPr>
        </p:nvSpPr>
        <p:spPr>
          <a:xfrm>
            <a:off x="120146" y="2438400"/>
            <a:ext cx="4346170" cy="4419600"/>
          </a:xfrm>
        </p:spPr>
        <p:txBody>
          <a:bodyPr>
            <a:normAutofit/>
          </a:bodyPr>
          <a:lstStyle/>
          <a:p>
            <a:r>
              <a:rPr lang="en-US" sz="2800" dirty="0">
                <a:solidFill>
                  <a:srgbClr val="000090"/>
                </a:solidFill>
              </a:rPr>
              <a:t>Latest information on injury trends</a:t>
            </a:r>
          </a:p>
          <a:p>
            <a:r>
              <a:rPr lang="en-US" sz="2800" dirty="0">
                <a:solidFill>
                  <a:srgbClr val="000090"/>
                </a:solidFill>
              </a:rPr>
              <a:t>Safety measures</a:t>
            </a:r>
          </a:p>
          <a:p>
            <a:r>
              <a:rPr lang="en-US" sz="2800" dirty="0">
                <a:solidFill>
                  <a:srgbClr val="000090"/>
                </a:solidFill>
              </a:rPr>
              <a:t>Rehabilitation techniques</a:t>
            </a:r>
          </a:p>
          <a:p>
            <a:r>
              <a:rPr lang="en-US" sz="2800" dirty="0">
                <a:solidFill>
                  <a:srgbClr val="000090"/>
                </a:solidFill>
              </a:rPr>
              <a:t>Athlete idiosyncrasies</a:t>
            </a:r>
          </a:p>
          <a:p>
            <a:r>
              <a:rPr lang="en-US" sz="2800" dirty="0">
                <a:solidFill>
                  <a:srgbClr val="000090"/>
                </a:solidFill>
              </a:rPr>
              <a:t>Apparatus &amp; equipment specifications</a:t>
            </a:r>
          </a:p>
        </p:txBody>
      </p:sp>
      <p:sp>
        <p:nvSpPr>
          <p:cNvPr id="5" name="Text Placeholder 4"/>
          <p:cNvSpPr>
            <a:spLocks noGrp="1"/>
          </p:cNvSpPr>
          <p:nvPr>
            <p:ph type="body" sz="quarter" idx="3"/>
          </p:nvPr>
        </p:nvSpPr>
        <p:spPr>
          <a:xfrm>
            <a:off x="4645025" y="1722438"/>
            <a:ext cx="4365956" cy="639762"/>
          </a:xfrm>
        </p:spPr>
        <p:txBody>
          <a:bodyPr/>
          <a:lstStyle/>
          <a:p>
            <a:r>
              <a:rPr lang="en-US" dirty="0">
                <a:solidFill>
                  <a:srgbClr val="800000"/>
                </a:solidFill>
              </a:rPr>
              <a:t>Parents &amp; Public should be informed of:</a:t>
            </a:r>
          </a:p>
        </p:txBody>
      </p:sp>
      <p:sp>
        <p:nvSpPr>
          <p:cNvPr id="6" name="Content Placeholder 5"/>
          <p:cNvSpPr>
            <a:spLocks noGrp="1"/>
          </p:cNvSpPr>
          <p:nvPr>
            <p:ph sz="quarter" idx="4"/>
          </p:nvPr>
        </p:nvSpPr>
        <p:spPr>
          <a:xfrm>
            <a:off x="4466316" y="2438400"/>
            <a:ext cx="4544665" cy="4419600"/>
          </a:xfrm>
        </p:spPr>
        <p:txBody>
          <a:bodyPr>
            <a:noAutofit/>
          </a:bodyPr>
          <a:lstStyle/>
          <a:p>
            <a:r>
              <a:rPr lang="en-US" sz="2800" dirty="0">
                <a:solidFill>
                  <a:srgbClr val="000090"/>
                </a:solidFill>
              </a:rPr>
              <a:t>Purpose and goals of the gymnastics program</a:t>
            </a:r>
          </a:p>
          <a:p>
            <a:r>
              <a:rPr lang="en-US" sz="2800" dirty="0">
                <a:solidFill>
                  <a:srgbClr val="000090"/>
                </a:solidFill>
              </a:rPr>
              <a:t>Inherent risks and reasons for safety rules</a:t>
            </a:r>
          </a:p>
          <a:p>
            <a:r>
              <a:rPr lang="en-US" sz="2800" dirty="0">
                <a:solidFill>
                  <a:srgbClr val="000090"/>
                </a:solidFill>
              </a:rPr>
              <a:t>Basic information about identifying, preventing and caring for injuries</a:t>
            </a:r>
          </a:p>
        </p:txBody>
      </p:sp>
    </p:spTree>
    <p:extLst>
      <p:ext uri="{BB962C8B-B14F-4D97-AF65-F5344CB8AC3E}">
        <p14:creationId xmlns:p14="http://schemas.microsoft.com/office/powerpoint/2010/main" val="901505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52901" y="1447798"/>
            <a:ext cx="5423751" cy="5245027"/>
          </a:xfrm>
        </p:spPr>
        <p:txBody>
          <a:bodyPr>
            <a:normAutofit/>
          </a:bodyPr>
          <a:lstStyle/>
          <a:p>
            <a:pPr marL="114300" indent="0" algn="ctr">
              <a:buNone/>
            </a:pPr>
            <a:r>
              <a:rPr lang="en-US" dirty="0"/>
              <a:t>Using your “</a:t>
            </a:r>
            <a:r>
              <a:rPr lang="en-US" dirty="0">
                <a:solidFill>
                  <a:srgbClr val="000090"/>
                </a:solidFill>
              </a:rPr>
              <a:t>common sense</a:t>
            </a:r>
            <a:r>
              <a:rPr lang="en-US" dirty="0"/>
              <a:t>” may be a good way to maintain good judgment in new situations. </a:t>
            </a:r>
          </a:p>
          <a:p>
            <a:pPr marL="114300" indent="0" algn="ctr">
              <a:buNone/>
            </a:pPr>
            <a:endParaRPr lang="en-US" sz="1800" dirty="0"/>
          </a:p>
          <a:p>
            <a:pPr marL="114300" indent="0" algn="ctr">
              <a:buNone/>
            </a:pPr>
            <a:r>
              <a:rPr lang="en-US" dirty="0"/>
              <a:t>Common sense is developed through knowledge, experience, and observation. </a:t>
            </a:r>
          </a:p>
        </p:txBody>
      </p:sp>
      <p:sp>
        <p:nvSpPr>
          <p:cNvPr id="3" name="Text Placeholder 2"/>
          <p:cNvSpPr>
            <a:spLocks noGrp="1"/>
          </p:cNvSpPr>
          <p:nvPr>
            <p:ph type="body" sz="half" idx="2"/>
          </p:nvPr>
        </p:nvSpPr>
        <p:spPr/>
        <p:txBody>
          <a:bodyPr/>
          <a:lstStyle/>
          <a:p>
            <a:r>
              <a:rPr lang="en-US" sz="3400" b="1" dirty="0">
                <a:solidFill>
                  <a:srgbClr val="800000"/>
                </a:solidFill>
              </a:rPr>
              <a:t>PRACTICE</a:t>
            </a:r>
          </a:p>
        </p:txBody>
      </p:sp>
      <p:sp>
        <p:nvSpPr>
          <p:cNvPr id="4" name="Title 3"/>
          <p:cNvSpPr>
            <a:spLocks noGrp="1"/>
          </p:cNvSpPr>
          <p:nvPr>
            <p:ph type="title"/>
          </p:nvPr>
        </p:nvSpPr>
        <p:spPr/>
        <p:txBody>
          <a:bodyPr>
            <a:normAutofit fontScale="90000"/>
          </a:bodyPr>
          <a:lstStyle/>
          <a:p>
            <a:r>
              <a:rPr lang="en-US" sz="2300" dirty="0"/>
              <a:t>Goal</a:t>
            </a:r>
            <a:br>
              <a:rPr lang="en-US" sz="2300" dirty="0"/>
            </a:br>
            <a:r>
              <a:rPr lang="en-US" sz="2300" dirty="0"/>
              <a:t>+ Instruction</a:t>
            </a:r>
            <a:br>
              <a:rPr lang="en-US" sz="2300" dirty="0"/>
            </a:br>
            <a:r>
              <a:rPr lang="en-US" sz="2300" dirty="0"/>
              <a:t>+ Repetition</a:t>
            </a:r>
            <a:br>
              <a:rPr lang="en-US" sz="2300" dirty="0"/>
            </a:br>
            <a:r>
              <a:rPr lang="en-US" dirty="0"/>
              <a:t>__________________</a:t>
            </a:r>
          </a:p>
        </p:txBody>
      </p:sp>
      <p:sp>
        <p:nvSpPr>
          <p:cNvPr id="5" name="Title 1"/>
          <p:cNvSpPr txBox="1">
            <a:spLocks/>
          </p:cNvSpPr>
          <p:nvPr/>
        </p:nvSpPr>
        <p:spPr>
          <a:xfrm>
            <a:off x="426128" y="408372"/>
            <a:ext cx="8260672" cy="741421"/>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2000" b="0" kern="1200" cap="all" baseline="0">
                <a:solidFill>
                  <a:schemeClr val="accent1">
                    <a:lumMod val="75000"/>
                  </a:schemeClr>
                </a:solidFill>
                <a:latin typeface="+mj-lt"/>
                <a:ea typeface="+mj-ea"/>
                <a:cs typeface="+mj-cs"/>
              </a:defRPr>
            </a:lvl1pPr>
          </a:lstStyle>
          <a:p>
            <a:pPr algn="ctr"/>
            <a:r>
              <a:rPr lang="en-US" sz="3200" dirty="0"/>
              <a:t>Implementation: Practice</a:t>
            </a:r>
          </a:p>
        </p:txBody>
      </p:sp>
    </p:spTree>
    <p:extLst>
      <p:ext uri="{BB962C8B-B14F-4D97-AF65-F5344CB8AC3E}">
        <p14:creationId xmlns:p14="http://schemas.microsoft.com/office/powerpoint/2010/main" val="2282154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Practice</a:t>
            </a:r>
          </a:p>
        </p:txBody>
      </p:sp>
      <p:sp>
        <p:nvSpPr>
          <p:cNvPr id="3" name="Content Placeholder 2"/>
          <p:cNvSpPr>
            <a:spLocks noGrp="1"/>
          </p:cNvSpPr>
          <p:nvPr>
            <p:ph idx="1"/>
          </p:nvPr>
        </p:nvSpPr>
        <p:spPr>
          <a:xfrm>
            <a:off x="188802" y="1752600"/>
            <a:ext cx="8753524" cy="4888741"/>
          </a:xfrm>
        </p:spPr>
        <p:txBody>
          <a:bodyPr>
            <a:noAutofit/>
          </a:bodyPr>
          <a:lstStyle/>
          <a:p>
            <a:r>
              <a:rPr lang="en-US" sz="4400" b="1" dirty="0">
                <a:solidFill>
                  <a:srgbClr val="000090"/>
                </a:solidFill>
              </a:rPr>
              <a:t>Practicing procedures helps:</a:t>
            </a:r>
          </a:p>
          <a:p>
            <a:pPr lvl="1"/>
            <a:r>
              <a:rPr lang="en-US" sz="3200" dirty="0"/>
              <a:t>Identify flaws in the plan</a:t>
            </a:r>
          </a:p>
          <a:p>
            <a:pPr lvl="1"/>
            <a:r>
              <a:rPr lang="en-US" sz="3200" dirty="0"/>
              <a:t>Give everyone a chance to be involved</a:t>
            </a:r>
          </a:p>
          <a:p>
            <a:pPr lvl="1"/>
            <a:r>
              <a:rPr lang="en-US" sz="3200" dirty="0"/>
              <a:t>Ensure that if an injury occurs, appropriate steps are taken</a:t>
            </a:r>
          </a:p>
          <a:p>
            <a:pPr lvl="1"/>
            <a:r>
              <a:rPr lang="en-US" sz="3200" dirty="0"/>
              <a:t>Ensure all staff and participants know what to look for</a:t>
            </a:r>
          </a:p>
        </p:txBody>
      </p:sp>
    </p:spTree>
    <p:extLst>
      <p:ext uri="{BB962C8B-B14F-4D97-AF65-F5344CB8AC3E}">
        <p14:creationId xmlns:p14="http://schemas.microsoft.com/office/powerpoint/2010/main" val="125147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sp>
        <p:nvSpPr>
          <p:cNvPr id="3" name="Content Placeholder 2"/>
          <p:cNvSpPr>
            <a:spLocks noGrp="1"/>
          </p:cNvSpPr>
          <p:nvPr>
            <p:ph idx="1"/>
          </p:nvPr>
        </p:nvSpPr>
        <p:spPr>
          <a:xfrm>
            <a:off x="154473" y="1752600"/>
            <a:ext cx="8839343" cy="4905902"/>
          </a:xfrm>
        </p:spPr>
        <p:txBody>
          <a:bodyPr>
            <a:normAutofit/>
          </a:bodyPr>
          <a:lstStyle/>
          <a:p>
            <a:r>
              <a:rPr lang="en-US" b="1" dirty="0">
                <a:solidFill>
                  <a:srgbClr val="800000"/>
                </a:solidFill>
              </a:rPr>
              <a:t>Evaluation Includes:</a:t>
            </a:r>
          </a:p>
          <a:p>
            <a:pPr lvl="1"/>
            <a:r>
              <a:rPr lang="en-US" dirty="0"/>
              <a:t>Feedback from assessments, safety team and others</a:t>
            </a:r>
          </a:p>
          <a:p>
            <a:pPr lvl="1"/>
            <a:r>
              <a:rPr lang="en-US" dirty="0"/>
              <a:t>Preseason, postseason or “off season” reviews</a:t>
            </a:r>
          </a:p>
          <a:p>
            <a:pPr lvl="1"/>
            <a:r>
              <a:rPr lang="en-US" dirty="0"/>
              <a:t>Reviews following special events (e.g., meets, shows, camps)</a:t>
            </a:r>
          </a:p>
          <a:p>
            <a:r>
              <a:rPr lang="en-US" b="1" dirty="0">
                <a:solidFill>
                  <a:srgbClr val="800000"/>
                </a:solidFill>
              </a:rPr>
              <a:t>Maintain Records:</a:t>
            </a:r>
          </a:p>
          <a:p>
            <a:pPr lvl="1"/>
            <a:r>
              <a:rPr lang="en-US" dirty="0"/>
              <a:t>Used to determine the effectiveness of safety plans and their implementation</a:t>
            </a:r>
          </a:p>
          <a:p>
            <a:r>
              <a:rPr lang="en-US" b="1" dirty="0">
                <a:solidFill>
                  <a:srgbClr val="800000"/>
                </a:solidFill>
              </a:rPr>
              <a:t>Adaptability</a:t>
            </a:r>
          </a:p>
          <a:p>
            <a:pPr lvl="1"/>
            <a:r>
              <a:rPr lang="en-US" dirty="0"/>
              <a:t>Continue to revise and improve plans as needed</a:t>
            </a:r>
          </a:p>
          <a:p>
            <a:pPr marL="114300" indent="0" algn="ctr">
              <a:buNone/>
            </a:pPr>
            <a:r>
              <a:rPr lang="en-US" sz="6600" b="1" dirty="0">
                <a:solidFill>
                  <a:srgbClr val="000090"/>
                </a:solidFill>
              </a:rPr>
              <a:t>RESULTS</a:t>
            </a:r>
            <a:endParaRPr lang="en-US" b="1" dirty="0">
              <a:solidFill>
                <a:srgbClr val="000090"/>
              </a:solidFill>
            </a:endParaRPr>
          </a:p>
        </p:txBody>
      </p:sp>
    </p:spTree>
    <p:extLst>
      <p:ext uri="{BB962C8B-B14F-4D97-AF65-F5344CB8AC3E}">
        <p14:creationId xmlns:p14="http://schemas.microsoft.com/office/powerpoint/2010/main" val="2692259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71637" y="1630303"/>
            <a:ext cx="8805015" cy="5079683"/>
          </a:xfrm>
        </p:spPr>
        <p:txBody>
          <a:bodyPr/>
          <a:lstStyle/>
          <a:p>
            <a:r>
              <a:rPr lang="en-US" sz="2200" dirty="0"/>
              <a:t>Risk management can easily proceed from a model that involves assessment, selection, implementation and monitoring.</a:t>
            </a:r>
          </a:p>
          <a:p>
            <a:r>
              <a:rPr lang="en-US" sz="2200" dirty="0"/>
              <a:t>Assessment involves identifying, analyzing and prioritizing risk throughout all aspects of the gymnastics program.</a:t>
            </a:r>
          </a:p>
          <a:p>
            <a:r>
              <a:rPr lang="en-US" sz="2200" dirty="0"/>
              <a:t>The selection phase is when the plan is formally developed. </a:t>
            </a:r>
          </a:p>
          <a:p>
            <a:r>
              <a:rPr lang="en-US" sz="2200" dirty="0"/>
              <a:t>Implementation should involve rich communication and education, occur well before activities begin, engage a safety team, establish policies and procedures in writing, and afford practice in safety plan implementation. </a:t>
            </a:r>
          </a:p>
          <a:p>
            <a:r>
              <a:rPr lang="en-US" sz="2200" dirty="0"/>
              <a:t>Success of the risk management process is dependent upon continual review and evaluation with changes being made as needed. </a:t>
            </a:r>
          </a:p>
          <a:p>
            <a:endParaRPr lang="en-US" dirty="0"/>
          </a:p>
        </p:txBody>
      </p:sp>
    </p:spTree>
    <p:extLst>
      <p:ext uri="{BB962C8B-B14F-4D97-AF65-F5344CB8AC3E}">
        <p14:creationId xmlns:p14="http://schemas.microsoft.com/office/powerpoint/2010/main" val="193961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Guidelines</a:t>
            </a:r>
          </a:p>
        </p:txBody>
      </p:sp>
      <p:sp>
        <p:nvSpPr>
          <p:cNvPr id="3" name="Content Placeholder 2"/>
          <p:cNvSpPr>
            <a:spLocks noGrp="1"/>
          </p:cNvSpPr>
          <p:nvPr>
            <p:ph idx="1"/>
          </p:nvPr>
        </p:nvSpPr>
        <p:spPr>
          <a:xfrm>
            <a:off x="203200" y="1752600"/>
            <a:ext cx="8788400" cy="4919133"/>
          </a:xfrm>
        </p:spPr>
        <p:txBody>
          <a:bodyPr>
            <a:noAutofit/>
          </a:bodyPr>
          <a:lstStyle/>
          <a:p>
            <a:pPr marL="571500" indent="-457200">
              <a:buFont typeface="+mj-lt"/>
              <a:buAutoNum type="arabicPeriod"/>
            </a:pPr>
            <a:r>
              <a:rPr lang="en-US" dirty="0"/>
              <a:t>Properly plan the activity</a:t>
            </a:r>
          </a:p>
          <a:p>
            <a:pPr lvl="1"/>
            <a:r>
              <a:rPr lang="en-US" dirty="0"/>
              <a:t>Includes lesson and training plans for class, practice and competition; skill progressions; conditioning and fitness programs; warm-up activities; ample rest and recovery time. Using well-prepared plans allows maximization of training time with athletes, helps to avoid downtime or horseplay, and aids with proper athlete development.</a:t>
            </a:r>
          </a:p>
          <a:p>
            <a:pPr marL="571500" indent="-457200">
              <a:buFont typeface="+mj-lt"/>
              <a:buAutoNum type="arabicPeriod"/>
            </a:pPr>
            <a:r>
              <a:rPr lang="en-US" dirty="0"/>
              <a:t>Supervise the activity appropriately </a:t>
            </a:r>
          </a:p>
          <a:p>
            <a:pPr lvl="1"/>
            <a:r>
              <a:rPr lang="en-US" dirty="0"/>
              <a:t>Incudes being present, watching the activity and all athletes within your care, controlling the situation through knowledge and planning, and ensuring safety measures are important. Supervision begins when the athlete enters the facility, continues through practice until the athlete leaves the property. </a:t>
            </a:r>
          </a:p>
        </p:txBody>
      </p:sp>
    </p:spTree>
    <p:extLst>
      <p:ext uri="{BB962C8B-B14F-4D97-AF65-F5344CB8AC3E}">
        <p14:creationId xmlns:p14="http://schemas.microsoft.com/office/powerpoint/2010/main" val="3623470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3 Quiz</a:t>
            </a:r>
          </a:p>
        </p:txBody>
      </p:sp>
      <p:sp>
        <p:nvSpPr>
          <p:cNvPr id="3" name="Content Placeholder 2"/>
          <p:cNvSpPr>
            <a:spLocks noGrp="1"/>
          </p:cNvSpPr>
          <p:nvPr>
            <p:ph sz="half" idx="1"/>
          </p:nvPr>
        </p:nvSpPr>
        <p:spPr>
          <a:xfrm>
            <a:off x="171638" y="1719070"/>
            <a:ext cx="4293090" cy="5138929"/>
          </a:xfrm>
        </p:spPr>
        <p:txBody>
          <a:bodyPr>
            <a:normAutofit/>
          </a:bodyPr>
          <a:lstStyle/>
          <a:p>
            <a:pPr marL="628650" indent="-514350">
              <a:buFont typeface="+mj-lt"/>
              <a:buAutoNum type="arabicPeriod"/>
            </a:pPr>
            <a:r>
              <a:rPr lang="en-US" dirty="0"/>
              <a:t>Who should be included as part of the “safety team”?</a:t>
            </a:r>
          </a:p>
          <a:p>
            <a:pPr marL="925830" lvl="1" indent="-514350">
              <a:buFont typeface="+mj-lt"/>
              <a:buAutoNum type="alphaLcParenR"/>
            </a:pPr>
            <a:r>
              <a:rPr lang="en-US" dirty="0"/>
              <a:t>Only coaches and instructors</a:t>
            </a:r>
          </a:p>
          <a:p>
            <a:pPr marL="925830" lvl="1" indent="-514350">
              <a:buFont typeface="+mj-lt"/>
              <a:buAutoNum type="alphaLcParenR"/>
            </a:pPr>
            <a:r>
              <a:rPr lang="en-US" dirty="0"/>
              <a:t>Club owners, coaches and instructors, judges, athletes and parents</a:t>
            </a:r>
          </a:p>
          <a:p>
            <a:pPr marL="925830" lvl="1" indent="-514350">
              <a:buFont typeface="+mj-lt"/>
              <a:buAutoNum type="alphaLcParenR"/>
            </a:pPr>
            <a:r>
              <a:rPr lang="en-US" dirty="0"/>
              <a:t>Only club owners</a:t>
            </a:r>
          </a:p>
          <a:p>
            <a:pPr marL="925830" lvl="1" indent="-514350">
              <a:buFont typeface="+mj-lt"/>
              <a:buAutoNum type="alphaLcParenR"/>
            </a:pPr>
            <a:r>
              <a:rPr lang="en-US" dirty="0"/>
              <a:t>Coaches and athletes</a:t>
            </a:r>
          </a:p>
        </p:txBody>
      </p:sp>
      <p:sp>
        <p:nvSpPr>
          <p:cNvPr id="4" name="Content Placeholder 3"/>
          <p:cNvSpPr>
            <a:spLocks noGrp="1"/>
          </p:cNvSpPr>
          <p:nvPr>
            <p:ph sz="half" idx="2"/>
          </p:nvPr>
        </p:nvSpPr>
        <p:spPr>
          <a:xfrm>
            <a:off x="4648200" y="1719071"/>
            <a:ext cx="4294126" cy="5008076"/>
          </a:xfrm>
        </p:spPr>
        <p:txBody>
          <a:bodyPr>
            <a:normAutofit/>
          </a:bodyPr>
          <a:lstStyle/>
          <a:p>
            <a:pPr marL="628650" indent="-514350">
              <a:buFont typeface="+mj-lt"/>
              <a:buAutoNum type="arabicPeriod" startAt="2"/>
            </a:pPr>
            <a:r>
              <a:rPr lang="en-US" dirty="0"/>
              <a:t>The “Selection Phase” involves developing the plan for managing risks.</a:t>
            </a:r>
          </a:p>
          <a:p>
            <a:pPr marL="114300" indent="0">
              <a:buNone/>
            </a:pPr>
            <a:endParaRPr lang="en-US" dirty="0"/>
          </a:p>
          <a:p>
            <a:pPr lvl="1"/>
            <a:r>
              <a:rPr lang="en-US" dirty="0"/>
              <a:t>TRUE</a:t>
            </a:r>
          </a:p>
          <a:p>
            <a:pPr lvl="1"/>
            <a:r>
              <a:rPr lang="en-US" dirty="0"/>
              <a:t>FALSE</a:t>
            </a:r>
          </a:p>
        </p:txBody>
      </p:sp>
    </p:spTree>
    <p:extLst>
      <p:ext uri="{BB962C8B-B14F-4D97-AF65-F5344CB8AC3E}">
        <p14:creationId xmlns:p14="http://schemas.microsoft.com/office/powerpoint/2010/main" val="2066112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3 Quiz</a:t>
            </a:r>
          </a:p>
        </p:txBody>
      </p:sp>
      <p:sp>
        <p:nvSpPr>
          <p:cNvPr id="3" name="Content Placeholder 2"/>
          <p:cNvSpPr>
            <a:spLocks noGrp="1"/>
          </p:cNvSpPr>
          <p:nvPr>
            <p:ph sz="half" idx="1"/>
          </p:nvPr>
        </p:nvSpPr>
        <p:spPr>
          <a:xfrm>
            <a:off x="171638" y="1719070"/>
            <a:ext cx="4293090" cy="5138929"/>
          </a:xfrm>
        </p:spPr>
        <p:txBody>
          <a:bodyPr>
            <a:normAutofit lnSpcReduction="10000"/>
          </a:bodyPr>
          <a:lstStyle/>
          <a:p>
            <a:pPr marL="628650" indent="-514350">
              <a:buFont typeface="+mj-lt"/>
              <a:buAutoNum type="arabicPeriod" startAt="3"/>
            </a:pPr>
            <a:r>
              <a:rPr lang="en-US" sz="2000" dirty="0"/>
              <a:t>Gymnastics “culture” can be thought of as the tone or character of a program. Which of the following cultures could lead to greater risk and potential for injuries?</a:t>
            </a:r>
          </a:p>
          <a:p>
            <a:pPr marL="925830" lvl="1" indent="-514350">
              <a:buFont typeface="+mj-lt"/>
              <a:buAutoNum type="alphaLcParenR"/>
            </a:pPr>
            <a:r>
              <a:rPr lang="en-US" dirty="0"/>
              <a:t>Learning correct gymnastics skills</a:t>
            </a:r>
          </a:p>
          <a:p>
            <a:pPr marL="925830" lvl="1" indent="-514350">
              <a:buFont typeface="+mj-lt"/>
              <a:buAutoNum type="alphaLcParenR"/>
            </a:pPr>
            <a:r>
              <a:rPr lang="en-US" dirty="0"/>
              <a:t>Gymnastics is fun</a:t>
            </a:r>
          </a:p>
          <a:p>
            <a:pPr marL="925830" lvl="1" indent="-514350">
              <a:buFont typeface="+mj-lt"/>
              <a:buAutoNum type="alphaLcParenR"/>
            </a:pPr>
            <a:r>
              <a:rPr lang="en-US" dirty="0"/>
              <a:t>Every child is a star</a:t>
            </a:r>
          </a:p>
          <a:p>
            <a:pPr marL="925830" lvl="1" indent="-514350">
              <a:buFont typeface="+mj-lt"/>
              <a:buAutoNum type="alphaLcParenR"/>
            </a:pPr>
            <a:r>
              <a:rPr lang="en-US" dirty="0"/>
              <a:t>Win at all costs</a:t>
            </a:r>
          </a:p>
        </p:txBody>
      </p:sp>
      <p:sp>
        <p:nvSpPr>
          <p:cNvPr id="4" name="Content Placeholder 3"/>
          <p:cNvSpPr>
            <a:spLocks noGrp="1"/>
          </p:cNvSpPr>
          <p:nvPr>
            <p:ph sz="half" idx="2"/>
          </p:nvPr>
        </p:nvSpPr>
        <p:spPr>
          <a:xfrm>
            <a:off x="4648200" y="1719071"/>
            <a:ext cx="4294126" cy="5008076"/>
          </a:xfrm>
        </p:spPr>
        <p:txBody>
          <a:bodyPr>
            <a:normAutofit lnSpcReduction="10000"/>
          </a:bodyPr>
          <a:lstStyle/>
          <a:p>
            <a:pPr marL="628650" indent="-514350">
              <a:buFont typeface="+mj-lt"/>
              <a:buAutoNum type="arabicPeriod" startAt="4"/>
            </a:pPr>
            <a:r>
              <a:rPr lang="en-US" dirty="0"/>
              <a:t>Assessing a gymnastics program for risks includes which of the following aspects?</a:t>
            </a:r>
          </a:p>
          <a:p>
            <a:pPr marL="925830" lvl="1" indent="-514350">
              <a:buFont typeface="+mj-lt"/>
              <a:buAutoNum type="alphaLcParenR"/>
            </a:pPr>
            <a:r>
              <a:rPr lang="en-US" dirty="0"/>
              <a:t>All of these aspects are involved with assessment</a:t>
            </a:r>
          </a:p>
          <a:p>
            <a:pPr marL="925830" lvl="1" indent="-514350">
              <a:buFont typeface="+mj-lt"/>
              <a:buAutoNum type="alphaLcParenR"/>
            </a:pPr>
            <a:r>
              <a:rPr lang="en-US" dirty="0"/>
              <a:t>Analyze risks</a:t>
            </a:r>
          </a:p>
          <a:p>
            <a:pPr marL="925830" lvl="1" indent="-514350">
              <a:buFont typeface="+mj-lt"/>
              <a:buAutoNum type="alphaLcParenR"/>
            </a:pPr>
            <a:r>
              <a:rPr lang="en-US" dirty="0"/>
              <a:t>Prioritize risks</a:t>
            </a:r>
          </a:p>
          <a:p>
            <a:pPr marL="925830" lvl="1" indent="-514350">
              <a:buFont typeface="+mj-lt"/>
              <a:buAutoNum type="alphaLcParenR"/>
            </a:pPr>
            <a:r>
              <a:rPr lang="en-US" dirty="0"/>
              <a:t>Identify risks</a:t>
            </a:r>
          </a:p>
        </p:txBody>
      </p:sp>
    </p:spTree>
    <p:extLst>
      <p:ext uri="{BB962C8B-B14F-4D97-AF65-F5344CB8AC3E}">
        <p14:creationId xmlns:p14="http://schemas.microsoft.com/office/powerpoint/2010/main" val="3182538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3 Quiz</a:t>
            </a:r>
          </a:p>
        </p:txBody>
      </p:sp>
      <p:sp>
        <p:nvSpPr>
          <p:cNvPr id="3" name="Content Placeholder 2"/>
          <p:cNvSpPr>
            <a:spLocks noGrp="1"/>
          </p:cNvSpPr>
          <p:nvPr>
            <p:ph idx="1"/>
          </p:nvPr>
        </p:nvSpPr>
        <p:spPr>
          <a:xfrm>
            <a:off x="457200" y="1752600"/>
            <a:ext cx="8229600" cy="4871580"/>
          </a:xfrm>
        </p:spPr>
        <p:txBody>
          <a:bodyPr>
            <a:normAutofit/>
          </a:bodyPr>
          <a:lstStyle/>
          <a:p>
            <a:pPr marL="571500" indent="-457200">
              <a:buFont typeface="+mj-lt"/>
              <a:buAutoNum type="arabicPeriod" startAt="5"/>
            </a:pPr>
            <a:r>
              <a:rPr lang="en-US" sz="2800" dirty="0"/>
              <a:t>Continually scrutinizing the results of the plan and making adjustments as needed is part of which phase in the risk management process?</a:t>
            </a:r>
          </a:p>
          <a:p>
            <a:pPr marL="868680" lvl="1" indent="-457200">
              <a:lnSpc>
                <a:spcPct val="150000"/>
              </a:lnSpc>
              <a:buFont typeface="+mj-lt"/>
              <a:buAutoNum type="alphaLcParenR"/>
            </a:pPr>
            <a:r>
              <a:rPr lang="en-US" sz="2400" dirty="0"/>
              <a:t>Monitoring</a:t>
            </a:r>
          </a:p>
          <a:p>
            <a:pPr marL="868680" lvl="1" indent="-457200">
              <a:lnSpc>
                <a:spcPct val="150000"/>
              </a:lnSpc>
              <a:buFont typeface="+mj-lt"/>
              <a:buAutoNum type="alphaLcParenR"/>
            </a:pPr>
            <a:r>
              <a:rPr lang="en-US" sz="2400" dirty="0"/>
              <a:t>Assessment</a:t>
            </a:r>
          </a:p>
          <a:p>
            <a:pPr marL="868680" lvl="1" indent="-457200">
              <a:lnSpc>
                <a:spcPct val="150000"/>
              </a:lnSpc>
              <a:buFont typeface="+mj-lt"/>
              <a:buAutoNum type="alphaLcParenR"/>
            </a:pPr>
            <a:r>
              <a:rPr lang="en-US" sz="2400" dirty="0"/>
              <a:t>Selection</a:t>
            </a:r>
          </a:p>
          <a:p>
            <a:pPr marL="868680" lvl="1" indent="-457200">
              <a:lnSpc>
                <a:spcPct val="150000"/>
              </a:lnSpc>
              <a:buFont typeface="+mj-lt"/>
              <a:buAutoNum type="alphaLcParenR"/>
            </a:pPr>
            <a:r>
              <a:rPr lang="en-US" sz="2400" dirty="0"/>
              <a:t>implementation</a:t>
            </a:r>
          </a:p>
        </p:txBody>
      </p:sp>
    </p:spTree>
    <p:extLst>
      <p:ext uri="{BB962C8B-B14F-4D97-AF65-F5344CB8AC3E}">
        <p14:creationId xmlns:p14="http://schemas.microsoft.com/office/powerpoint/2010/main" val="2050791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facilities</a:t>
            </a:r>
          </a:p>
        </p:txBody>
      </p:sp>
      <p:sp>
        <p:nvSpPr>
          <p:cNvPr id="3" name="Text Placeholder 2"/>
          <p:cNvSpPr>
            <a:spLocks noGrp="1"/>
          </p:cNvSpPr>
          <p:nvPr>
            <p:ph type="body" idx="1"/>
          </p:nvPr>
        </p:nvSpPr>
        <p:spPr/>
        <p:txBody>
          <a:bodyPr>
            <a:normAutofit fontScale="62500" lnSpcReduction="20000"/>
          </a:bodyPr>
          <a:lstStyle/>
          <a:p>
            <a:r>
              <a:rPr lang="en-US" dirty="0"/>
              <a:t>“Order is never observed; it is disorder that attracts attention because it is awkward and intrusive.” ~ </a:t>
            </a:r>
            <a:r>
              <a:rPr lang="en-US" dirty="0" err="1"/>
              <a:t>Eliphas</a:t>
            </a:r>
            <a:r>
              <a:rPr lang="en-US" dirty="0"/>
              <a:t> Levi</a:t>
            </a:r>
          </a:p>
        </p:txBody>
      </p:sp>
    </p:spTree>
    <p:extLst>
      <p:ext uri="{BB962C8B-B14F-4D97-AF65-F5344CB8AC3E}">
        <p14:creationId xmlns:p14="http://schemas.microsoft.com/office/powerpoint/2010/main" val="2597131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57" y="257416"/>
            <a:ext cx="8633377" cy="1321404"/>
          </a:xfrm>
        </p:spPr>
        <p:txBody>
          <a:bodyPr>
            <a:normAutofit/>
          </a:bodyPr>
          <a:lstStyle/>
          <a:p>
            <a:r>
              <a:rPr lang="en-US" dirty="0"/>
              <a:t>The Facility: </a:t>
            </a:r>
            <a:br>
              <a:rPr lang="en-US" dirty="0"/>
            </a:br>
            <a:r>
              <a:rPr lang="en-US" sz="2200" dirty="0"/>
              <a:t>Refers to the building and grounds of the gymnastics program</a:t>
            </a:r>
          </a:p>
        </p:txBody>
      </p:sp>
      <p:sp>
        <p:nvSpPr>
          <p:cNvPr id="3" name="Text Placeholder 2"/>
          <p:cNvSpPr>
            <a:spLocks noGrp="1"/>
          </p:cNvSpPr>
          <p:nvPr>
            <p:ph type="body" idx="1"/>
          </p:nvPr>
        </p:nvSpPr>
        <p:spPr>
          <a:xfrm>
            <a:off x="426128" y="3181131"/>
            <a:ext cx="8464706" cy="639762"/>
          </a:xfrm>
        </p:spPr>
        <p:txBody>
          <a:bodyPr/>
          <a:lstStyle/>
          <a:p>
            <a:r>
              <a:rPr lang="en-US" dirty="0"/>
              <a:t>Includes:</a:t>
            </a:r>
          </a:p>
        </p:txBody>
      </p:sp>
      <p:sp>
        <p:nvSpPr>
          <p:cNvPr id="4" name="Content Placeholder 3"/>
          <p:cNvSpPr>
            <a:spLocks noGrp="1"/>
          </p:cNvSpPr>
          <p:nvPr>
            <p:ph sz="half" idx="2"/>
          </p:nvPr>
        </p:nvSpPr>
        <p:spPr>
          <a:xfrm>
            <a:off x="257457" y="4032856"/>
            <a:ext cx="4208859" cy="2574161"/>
          </a:xfrm>
        </p:spPr>
        <p:txBody>
          <a:bodyPr>
            <a:normAutofit/>
          </a:bodyPr>
          <a:lstStyle/>
          <a:p>
            <a:r>
              <a:rPr lang="en-US" dirty="0"/>
              <a:t>The building itself</a:t>
            </a:r>
          </a:p>
          <a:p>
            <a:r>
              <a:rPr lang="en-US" dirty="0"/>
              <a:t>External areas and grounds</a:t>
            </a:r>
          </a:p>
          <a:p>
            <a:r>
              <a:rPr lang="en-US" dirty="0"/>
              <a:t>Gym areas</a:t>
            </a:r>
          </a:p>
          <a:p>
            <a:r>
              <a:rPr lang="en-US" dirty="0"/>
              <a:t>Locker rooms</a:t>
            </a:r>
          </a:p>
        </p:txBody>
      </p:sp>
      <p:sp>
        <p:nvSpPr>
          <p:cNvPr id="5" name="Text Placeholder 4"/>
          <p:cNvSpPr>
            <a:spLocks noGrp="1"/>
          </p:cNvSpPr>
          <p:nvPr>
            <p:ph type="body" sz="quarter" idx="3"/>
          </p:nvPr>
        </p:nvSpPr>
        <p:spPr>
          <a:xfrm>
            <a:off x="257457" y="1722438"/>
            <a:ext cx="8633377" cy="937532"/>
          </a:xfrm>
        </p:spPr>
        <p:txBody>
          <a:bodyPr/>
          <a:lstStyle/>
          <a:p>
            <a:r>
              <a:rPr lang="en-US" dirty="0">
                <a:solidFill>
                  <a:srgbClr val="800000"/>
                </a:solidFill>
              </a:rPr>
              <a:t>The facility is one of the most important and controllable factors in risk management</a:t>
            </a:r>
          </a:p>
        </p:txBody>
      </p:sp>
      <p:sp>
        <p:nvSpPr>
          <p:cNvPr id="6" name="Content Placeholder 5"/>
          <p:cNvSpPr>
            <a:spLocks noGrp="1"/>
          </p:cNvSpPr>
          <p:nvPr>
            <p:ph sz="quarter" idx="4"/>
          </p:nvPr>
        </p:nvSpPr>
        <p:spPr>
          <a:xfrm>
            <a:off x="4645025" y="4032856"/>
            <a:ext cx="4041775" cy="2574162"/>
          </a:xfrm>
        </p:spPr>
        <p:txBody>
          <a:bodyPr/>
          <a:lstStyle/>
          <a:p>
            <a:r>
              <a:rPr lang="en-US" dirty="0"/>
              <a:t>Rest rooms</a:t>
            </a:r>
          </a:p>
          <a:p>
            <a:r>
              <a:rPr lang="en-US" dirty="0"/>
              <a:t>Observation areas</a:t>
            </a:r>
          </a:p>
          <a:p>
            <a:r>
              <a:rPr lang="en-US" dirty="0"/>
              <a:t>Offices</a:t>
            </a:r>
          </a:p>
          <a:p>
            <a:r>
              <a:rPr lang="en-US" dirty="0"/>
              <a:t>Other ancillary areas</a:t>
            </a:r>
          </a:p>
        </p:txBody>
      </p:sp>
    </p:spTree>
    <p:extLst>
      <p:ext uri="{BB962C8B-B14F-4D97-AF65-F5344CB8AC3E}">
        <p14:creationId xmlns:p14="http://schemas.microsoft.com/office/powerpoint/2010/main" val="923523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visiting the facility?</a:t>
            </a:r>
          </a:p>
        </p:txBody>
      </p:sp>
      <p:sp>
        <p:nvSpPr>
          <p:cNvPr id="3" name="Text Placeholder 2"/>
          <p:cNvSpPr>
            <a:spLocks noGrp="1"/>
          </p:cNvSpPr>
          <p:nvPr>
            <p:ph type="body" idx="1"/>
          </p:nvPr>
        </p:nvSpPr>
        <p:spPr>
          <a:xfrm>
            <a:off x="137310" y="2917385"/>
            <a:ext cx="9006690" cy="617799"/>
          </a:xfrm>
        </p:spPr>
        <p:txBody>
          <a:bodyPr/>
          <a:lstStyle/>
          <a:p>
            <a:r>
              <a:rPr lang="en-US" dirty="0">
                <a:solidFill>
                  <a:srgbClr val="800000"/>
                </a:solidFill>
              </a:rPr>
              <a:t>Examples of individuals who may enter a gymnastics club:</a:t>
            </a:r>
          </a:p>
        </p:txBody>
      </p:sp>
      <p:sp>
        <p:nvSpPr>
          <p:cNvPr id="4" name="Content Placeholder 3"/>
          <p:cNvSpPr>
            <a:spLocks noGrp="1"/>
          </p:cNvSpPr>
          <p:nvPr>
            <p:ph sz="half" idx="2"/>
          </p:nvPr>
        </p:nvSpPr>
        <p:spPr>
          <a:xfrm>
            <a:off x="137310" y="3723956"/>
            <a:ext cx="4329006" cy="3003190"/>
          </a:xfrm>
        </p:spPr>
        <p:txBody>
          <a:bodyPr/>
          <a:lstStyle/>
          <a:p>
            <a:r>
              <a:rPr lang="en-US" dirty="0"/>
              <a:t>Athletes</a:t>
            </a:r>
          </a:p>
          <a:p>
            <a:r>
              <a:rPr lang="en-US" dirty="0"/>
              <a:t>Participants in order activities</a:t>
            </a:r>
          </a:p>
          <a:p>
            <a:r>
              <a:rPr lang="en-US" dirty="0"/>
              <a:t>Coaches, instructors, and other staff</a:t>
            </a:r>
          </a:p>
          <a:p>
            <a:r>
              <a:rPr lang="en-US" dirty="0"/>
              <a:t>Parents</a:t>
            </a:r>
          </a:p>
        </p:txBody>
      </p:sp>
      <p:sp>
        <p:nvSpPr>
          <p:cNvPr id="5" name="Text Placeholder 4"/>
          <p:cNvSpPr>
            <a:spLocks noGrp="1"/>
          </p:cNvSpPr>
          <p:nvPr>
            <p:ph type="body" sz="quarter" idx="3"/>
          </p:nvPr>
        </p:nvSpPr>
        <p:spPr>
          <a:xfrm>
            <a:off x="257457" y="1722438"/>
            <a:ext cx="8581886" cy="1332236"/>
          </a:xfrm>
        </p:spPr>
        <p:txBody>
          <a:bodyPr/>
          <a:lstStyle/>
          <a:p>
            <a:r>
              <a:rPr lang="en-US" dirty="0">
                <a:solidFill>
                  <a:srgbClr val="000090"/>
                </a:solidFill>
                <a:latin typeface="+mj-lt"/>
              </a:rPr>
              <a:t>Only those individuals educated about the safe use of the apparatus/equipment and have signed appropriate documentation, such as athletes or other participants, should use the apparatus/equipment.</a:t>
            </a:r>
          </a:p>
        </p:txBody>
      </p:sp>
      <p:sp>
        <p:nvSpPr>
          <p:cNvPr id="6" name="Content Placeholder 5"/>
          <p:cNvSpPr>
            <a:spLocks noGrp="1"/>
          </p:cNvSpPr>
          <p:nvPr>
            <p:ph sz="quarter" idx="4"/>
          </p:nvPr>
        </p:nvSpPr>
        <p:spPr>
          <a:xfrm>
            <a:off x="4645025" y="3723956"/>
            <a:ext cx="4348792" cy="3003190"/>
          </a:xfrm>
        </p:spPr>
        <p:txBody>
          <a:bodyPr/>
          <a:lstStyle/>
          <a:p>
            <a:r>
              <a:rPr lang="en-US" dirty="0"/>
              <a:t>Friends and family members</a:t>
            </a:r>
          </a:p>
          <a:p>
            <a:r>
              <a:rPr lang="en-US" dirty="0"/>
              <a:t>Spectators</a:t>
            </a:r>
          </a:p>
          <a:p>
            <a:r>
              <a:rPr lang="en-US" dirty="0"/>
              <a:t>Potential clients</a:t>
            </a:r>
          </a:p>
          <a:p>
            <a:r>
              <a:rPr lang="en-US" dirty="0"/>
              <a:t>Individuals who may wander in off the street</a:t>
            </a:r>
          </a:p>
        </p:txBody>
      </p:sp>
    </p:spTree>
    <p:extLst>
      <p:ext uri="{BB962C8B-B14F-4D97-AF65-F5344CB8AC3E}">
        <p14:creationId xmlns:p14="http://schemas.microsoft.com/office/powerpoint/2010/main" val="3243604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a:t>
            </a:r>
          </a:p>
        </p:txBody>
      </p:sp>
      <p:sp>
        <p:nvSpPr>
          <p:cNvPr id="3" name="Content Placeholder 2"/>
          <p:cNvSpPr>
            <a:spLocks noGrp="1"/>
          </p:cNvSpPr>
          <p:nvPr>
            <p:ph idx="1"/>
          </p:nvPr>
        </p:nvSpPr>
        <p:spPr>
          <a:xfrm>
            <a:off x="223129" y="1752600"/>
            <a:ext cx="8770688" cy="4923063"/>
          </a:xfrm>
        </p:spPr>
        <p:txBody>
          <a:bodyPr>
            <a:noAutofit/>
          </a:bodyPr>
          <a:lstStyle/>
          <a:p>
            <a:r>
              <a:rPr lang="en-US" sz="3200" dirty="0"/>
              <a:t>Hazards are causes of danger</a:t>
            </a:r>
          </a:p>
          <a:p>
            <a:r>
              <a:rPr lang="en-US" sz="3200" dirty="0"/>
              <a:t>Facility hazards usually come from:</a:t>
            </a:r>
          </a:p>
          <a:p>
            <a:pPr lvl="1"/>
            <a:r>
              <a:rPr lang="en-US" sz="2800" dirty="0"/>
              <a:t>Poor planning &amp; design</a:t>
            </a:r>
          </a:p>
          <a:p>
            <a:pPr lvl="1"/>
            <a:r>
              <a:rPr lang="en-US" sz="2800" dirty="0"/>
              <a:t>Poor facility management</a:t>
            </a:r>
          </a:p>
          <a:p>
            <a:pPr lvl="1"/>
            <a:endParaRPr lang="en-US" sz="2800" dirty="0"/>
          </a:p>
          <a:p>
            <a:pPr lvl="1"/>
            <a:r>
              <a:rPr lang="en-US" sz="2800" i="1" dirty="0">
                <a:solidFill>
                  <a:srgbClr val="FF0000"/>
                </a:solidFill>
              </a:rPr>
              <a:t>(Hazard caused by untidy mats, causes of trips, slips and falls)</a:t>
            </a:r>
          </a:p>
          <a:p>
            <a:pPr lvl="1"/>
            <a:r>
              <a:rPr lang="en-US" sz="2800" i="1" dirty="0">
                <a:solidFill>
                  <a:srgbClr val="FF0000"/>
                </a:solidFill>
              </a:rPr>
              <a:t>(Hazard caused by mats blocking the exit door)</a:t>
            </a:r>
          </a:p>
        </p:txBody>
      </p:sp>
    </p:spTree>
    <p:extLst>
      <p:ext uri="{BB962C8B-B14F-4D97-AF65-F5344CB8AC3E}">
        <p14:creationId xmlns:p14="http://schemas.microsoft.com/office/powerpoint/2010/main" val="416482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planning &amp; design</a:t>
            </a:r>
          </a:p>
        </p:txBody>
      </p:sp>
      <p:sp>
        <p:nvSpPr>
          <p:cNvPr id="3" name="Content Placeholder 2"/>
          <p:cNvSpPr>
            <a:spLocks noGrp="1"/>
          </p:cNvSpPr>
          <p:nvPr>
            <p:ph idx="1"/>
          </p:nvPr>
        </p:nvSpPr>
        <p:spPr>
          <a:xfrm>
            <a:off x="154474" y="1752600"/>
            <a:ext cx="8770688" cy="4923063"/>
          </a:xfrm>
        </p:spPr>
        <p:txBody>
          <a:bodyPr>
            <a:noAutofit/>
          </a:bodyPr>
          <a:lstStyle/>
          <a:p>
            <a:r>
              <a:rPr lang="en-US" sz="3600" dirty="0">
                <a:solidFill>
                  <a:srgbClr val="800000"/>
                </a:solidFill>
              </a:rPr>
              <a:t>Common design and planning problems in gymnastics facilities include:</a:t>
            </a:r>
          </a:p>
          <a:p>
            <a:pPr lvl="1"/>
            <a:r>
              <a:rPr lang="en-US" sz="2800" dirty="0">
                <a:solidFill>
                  <a:srgbClr val="000090"/>
                </a:solidFill>
              </a:rPr>
              <a:t>Inadequate safety zones around apparatus and performance areas</a:t>
            </a:r>
          </a:p>
          <a:p>
            <a:pPr lvl="1"/>
            <a:r>
              <a:rPr lang="en-US" sz="2800" dirty="0">
                <a:solidFill>
                  <a:srgbClr val="000090"/>
                </a:solidFill>
              </a:rPr>
              <a:t>Poor pedestrian traffic flow</a:t>
            </a:r>
          </a:p>
          <a:p>
            <a:pPr lvl="1"/>
            <a:r>
              <a:rPr lang="en-US" sz="2800" dirty="0">
                <a:solidFill>
                  <a:srgbClr val="000090"/>
                </a:solidFill>
              </a:rPr>
              <a:t>Lack of proper storage space</a:t>
            </a:r>
          </a:p>
          <a:p>
            <a:pPr lvl="1"/>
            <a:r>
              <a:rPr lang="en-US" sz="2800" dirty="0">
                <a:solidFill>
                  <a:srgbClr val="000090"/>
                </a:solidFill>
              </a:rPr>
              <a:t>Inappropriate building materials</a:t>
            </a:r>
          </a:p>
          <a:p>
            <a:pPr lvl="1"/>
            <a:r>
              <a:rPr lang="en-US" sz="2800" dirty="0">
                <a:solidFill>
                  <a:srgbClr val="000090"/>
                </a:solidFill>
              </a:rPr>
              <a:t>Standard glass walls near activity areas</a:t>
            </a:r>
          </a:p>
        </p:txBody>
      </p:sp>
    </p:spTree>
    <p:extLst>
      <p:ext uri="{BB962C8B-B14F-4D97-AF65-F5344CB8AC3E}">
        <p14:creationId xmlns:p14="http://schemas.microsoft.com/office/powerpoint/2010/main" val="2694101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Facility Management</a:t>
            </a:r>
          </a:p>
        </p:txBody>
      </p:sp>
      <p:sp>
        <p:nvSpPr>
          <p:cNvPr id="3" name="Content Placeholder 2"/>
          <p:cNvSpPr>
            <a:spLocks noGrp="1"/>
          </p:cNvSpPr>
          <p:nvPr>
            <p:ph idx="1"/>
          </p:nvPr>
        </p:nvSpPr>
        <p:spPr>
          <a:xfrm>
            <a:off x="205965" y="1752600"/>
            <a:ext cx="8787852" cy="4888741"/>
          </a:xfrm>
        </p:spPr>
        <p:txBody>
          <a:bodyPr/>
          <a:lstStyle/>
          <a:p>
            <a:r>
              <a:rPr lang="en-US" dirty="0">
                <a:solidFill>
                  <a:srgbClr val="000090"/>
                </a:solidFill>
              </a:rPr>
              <a:t>Examples of poor facility management include:</a:t>
            </a:r>
          </a:p>
          <a:p>
            <a:pPr lvl="1"/>
            <a:r>
              <a:rPr lang="en-US" dirty="0">
                <a:solidFill>
                  <a:srgbClr val="800000"/>
                </a:solidFill>
              </a:rPr>
              <a:t>Broken glass</a:t>
            </a:r>
          </a:p>
          <a:p>
            <a:pPr lvl="1"/>
            <a:r>
              <a:rPr lang="en-US" dirty="0">
                <a:solidFill>
                  <a:srgbClr val="800000"/>
                </a:solidFill>
              </a:rPr>
              <a:t>Water on the floor</a:t>
            </a:r>
          </a:p>
          <a:p>
            <a:pPr lvl="1"/>
            <a:r>
              <a:rPr lang="en-US" dirty="0">
                <a:solidFill>
                  <a:srgbClr val="800000"/>
                </a:solidFill>
              </a:rPr>
              <a:t>Equipment (out of place) blocking a pathway</a:t>
            </a:r>
          </a:p>
          <a:p>
            <a:pPr lvl="1"/>
            <a:r>
              <a:rPr lang="en-US" dirty="0">
                <a:solidFill>
                  <a:srgbClr val="800000"/>
                </a:solidFill>
              </a:rPr>
              <a:t>A blocked exit door</a:t>
            </a:r>
          </a:p>
          <a:p>
            <a:pPr lvl="1"/>
            <a:r>
              <a:rPr lang="en-US" dirty="0">
                <a:solidFill>
                  <a:srgbClr val="800000"/>
                </a:solidFill>
              </a:rPr>
              <a:t>Slippery sidewalks due to ice</a:t>
            </a:r>
          </a:p>
          <a:p>
            <a:pPr lvl="1"/>
            <a:r>
              <a:rPr lang="en-US" dirty="0">
                <a:solidFill>
                  <a:srgbClr val="800000"/>
                </a:solidFill>
              </a:rPr>
              <a:t>Uneven surfaces that may cause tripping</a:t>
            </a:r>
          </a:p>
          <a:p>
            <a:r>
              <a:rPr lang="en-US" dirty="0">
                <a:solidFill>
                  <a:srgbClr val="000090"/>
                </a:solidFill>
              </a:rPr>
              <a:t>Safety problems due to poor facility management, particularly poor maintenance, are estimated as the #1 complaint in facility related injury litigation. </a:t>
            </a:r>
          </a:p>
          <a:p>
            <a:pPr lvl="1"/>
            <a:r>
              <a:rPr lang="en-US" dirty="0">
                <a:solidFill>
                  <a:srgbClr val="800000"/>
                </a:solidFill>
              </a:rPr>
              <a:t>It is every employees responsibility to aid in the maintenance of a facility. </a:t>
            </a:r>
          </a:p>
        </p:txBody>
      </p:sp>
    </p:spTree>
    <p:extLst>
      <p:ext uri="{BB962C8B-B14F-4D97-AF65-F5344CB8AC3E}">
        <p14:creationId xmlns:p14="http://schemas.microsoft.com/office/powerpoint/2010/main" val="346812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Hazards</a:t>
            </a:r>
          </a:p>
        </p:txBody>
      </p:sp>
      <p:sp>
        <p:nvSpPr>
          <p:cNvPr id="3" name="Content Placeholder 2"/>
          <p:cNvSpPr>
            <a:spLocks noGrp="1"/>
          </p:cNvSpPr>
          <p:nvPr>
            <p:ph sz="half" idx="1"/>
          </p:nvPr>
        </p:nvSpPr>
        <p:spPr>
          <a:xfrm>
            <a:off x="202998" y="1719071"/>
            <a:ext cx="4293909" cy="4956592"/>
          </a:xfrm>
        </p:spPr>
        <p:txBody>
          <a:bodyPr>
            <a:normAutofit/>
          </a:bodyPr>
          <a:lstStyle/>
          <a:p>
            <a:r>
              <a:rPr lang="en-US" dirty="0"/>
              <a:t>Facilitates should be inspected for hazards each day before commencing activities.</a:t>
            </a:r>
          </a:p>
          <a:p>
            <a:r>
              <a:rPr lang="en-US" dirty="0"/>
              <a:t>Apparatus and equipment should be inspected by the instructor or coach prior to each usage. </a:t>
            </a:r>
          </a:p>
        </p:txBody>
      </p:sp>
      <p:sp>
        <p:nvSpPr>
          <p:cNvPr id="4" name="Content Placeholder 3"/>
          <p:cNvSpPr>
            <a:spLocks noGrp="1"/>
          </p:cNvSpPr>
          <p:nvPr>
            <p:ph sz="half" idx="2"/>
          </p:nvPr>
        </p:nvSpPr>
        <p:spPr>
          <a:xfrm>
            <a:off x="4648200" y="2694291"/>
            <a:ext cx="4038600" cy="3432187"/>
          </a:xfrm>
        </p:spPr>
        <p:txBody>
          <a:bodyPr>
            <a:normAutofit/>
          </a:bodyPr>
          <a:lstStyle/>
          <a:p>
            <a:pPr marL="114300" indent="0" algn="ctr">
              <a:buNone/>
            </a:pPr>
            <a:r>
              <a:rPr lang="en-US" i="1" dirty="0">
                <a:solidFill>
                  <a:srgbClr val="800000"/>
                </a:solidFill>
              </a:rPr>
              <a:t>Identifying hazards and taking corrective action are the major goals of facility risk management.</a:t>
            </a:r>
          </a:p>
        </p:txBody>
      </p:sp>
    </p:spTree>
    <p:extLst>
      <p:ext uri="{BB962C8B-B14F-4D97-AF65-F5344CB8AC3E}">
        <p14:creationId xmlns:p14="http://schemas.microsoft.com/office/powerpoint/2010/main" val="306476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Guidelines </a:t>
            </a:r>
            <a:r>
              <a:rPr lang="en-US" sz="2000" dirty="0"/>
              <a:t>(Cont..)</a:t>
            </a:r>
            <a:endParaRPr lang="en-US" dirty="0"/>
          </a:p>
        </p:txBody>
      </p:sp>
      <p:sp>
        <p:nvSpPr>
          <p:cNvPr id="3" name="Content Placeholder 2"/>
          <p:cNvSpPr>
            <a:spLocks noGrp="1"/>
          </p:cNvSpPr>
          <p:nvPr>
            <p:ph idx="1"/>
          </p:nvPr>
        </p:nvSpPr>
        <p:spPr>
          <a:xfrm>
            <a:off x="203200" y="1752600"/>
            <a:ext cx="8788400" cy="4919133"/>
          </a:xfrm>
        </p:spPr>
        <p:txBody>
          <a:bodyPr>
            <a:noAutofit/>
          </a:bodyPr>
          <a:lstStyle/>
          <a:p>
            <a:pPr marL="571500" indent="-457200">
              <a:buFont typeface="+mj-lt"/>
              <a:buAutoNum type="arabicPeriod" startAt="3"/>
            </a:pPr>
            <a:r>
              <a:rPr lang="en-US" dirty="0"/>
              <a:t>Provide proper instruction/coaching</a:t>
            </a:r>
          </a:p>
          <a:p>
            <a:pPr lvl="1"/>
            <a:r>
              <a:rPr lang="en-US" dirty="0"/>
              <a:t>Gymnastics professionals should </a:t>
            </a:r>
            <a:r>
              <a:rPr lang="en-US"/>
              <a:t>know the </a:t>
            </a:r>
            <a:r>
              <a:rPr lang="en-US" dirty="0"/>
              <a:t>skills and movements they are teaching, as well as the progressions and lead-ups for those skills and properly instruct the students in those activities. Proper instruction also includes continual review of safety practices, such as falling and landing drills, repetition and fundamental skills, demonstrations of correct skill technique, and ample practice time. </a:t>
            </a:r>
          </a:p>
          <a:p>
            <a:pPr marL="571500" indent="-457200">
              <a:buFont typeface="+mj-lt"/>
              <a:buAutoNum type="arabicPeriod" startAt="4"/>
            </a:pPr>
            <a:r>
              <a:rPr lang="en-US" dirty="0"/>
              <a:t>Provide a safe physical environment</a:t>
            </a:r>
          </a:p>
          <a:p>
            <a:pPr lvl="1"/>
            <a:r>
              <a:rPr lang="en-US" dirty="0"/>
              <a:t>Facilities should be safe and free from hazards. Establish a plan for regular inspections and maintenance. Environmental considerations may also include air temperature, moisture and humidity or other factors that would require special considerations. </a:t>
            </a:r>
          </a:p>
        </p:txBody>
      </p:sp>
    </p:spTree>
    <p:extLst>
      <p:ext uri="{BB962C8B-B14F-4D97-AF65-F5344CB8AC3E}">
        <p14:creationId xmlns:p14="http://schemas.microsoft.com/office/powerpoint/2010/main" val="286270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action</a:t>
            </a:r>
          </a:p>
        </p:txBody>
      </p:sp>
      <p:sp>
        <p:nvSpPr>
          <p:cNvPr id="3" name="Content Placeholder 2"/>
          <p:cNvSpPr>
            <a:spLocks noGrp="1"/>
          </p:cNvSpPr>
          <p:nvPr>
            <p:ph sz="half" idx="1"/>
          </p:nvPr>
        </p:nvSpPr>
        <p:spPr/>
        <p:txBody>
          <a:bodyPr>
            <a:normAutofit/>
          </a:bodyPr>
          <a:lstStyle/>
          <a:p>
            <a:r>
              <a:rPr lang="en-US" sz="3200" dirty="0">
                <a:solidFill>
                  <a:srgbClr val="800000"/>
                </a:solidFill>
              </a:rPr>
              <a:t>Eliminate the hazard (most desirable)</a:t>
            </a:r>
          </a:p>
          <a:p>
            <a:pPr lvl="1"/>
            <a:r>
              <a:rPr lang="en-US" sz="2800" dirty="0"/>
              <a:t>Replace broken glass, wood, or building materials; fix a source of leaking water or dry the floor </a:t>
            </a:r>
          </a:p>
        </p:txBody>
      </p:sp>
      <p:sp>
        <p:nvSpPr>
          <p:cNvPr id="4" name="Content Placeholder 3"/>
          <p:cNvSpPr>
            <a:spLocks noGrp="1"/>
          </p:cNvSpPr>
          <p:nvPr>
            <p:ph sz="half" idx="2"/>
          </p:nvPr>
        </p:nvSpPr>
        <p:spPr/>
        <p:txBody>
          <a:bodyPr>
            <a:normAutofit/>
          </a:bodyPr>
          <a:lstStyle/>
          <a:p>
            <a:r>
              <a:rPr lang="en-US" sz="3200" dirty="0">
                <a:solidFill>
                  <a:srgbClr val="000090"/>
                </a:solidFill>
              </a:rPr>
              <a:t>Eliminate exposure to the hazard (usually temporary measure)</a:t>
            </a:r>
          </a:p>
          <a:p>
            <a:pPr lvl="1"/>
            <a:r>
              <a:rPr lang="en-US" sz="2800" dirty="0"/>
              <a:t>Placing a “do not use” sign on a damaged door</a:t>
            </a:r>
          </a:p>
        </p:txBody>
      </p:sp>
    </p:spTree>
    <p:extLst>
      <p:ext uri="{BB962C8B-B14F-4D97-AF65-F5344CB8AC3E}">
        <p14:creationId xmlns:p14="http://schemas.microsoft.com/office/powerpoint/2010/main" val="509668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Facility risk management process</a:t>
            </a:r>
          </a:p>
        </p:txBody>
      </p:sp>
      <p:sp>
        <p:nvSpPr>
          <p:cNvPr id="3" name="Content Placeholder 2"/>
          <p:cNvSpPr>
            <a:spLocks noGrp="1"/>
          </p:cNvSpPr>
          <p:nvPr>
            <p:ph idx="1"/>
          </p:nvPr>
        </p:nvSpPr>
        <p:spPr>
          <a:xfrm>
            <a:off x="188801" y="1752600"/>
            <a:ext cx="8822179" cy="4923063"/>
          </a:xfrm>
        </p:spPr>
        <p:txBody>
          <a:bodyPr/>
          <a:lstStyle/>
          <a:p>
            <a:r>
              <a:rPr lang="en-US" b="1" dirty="0">
                <a:solidFill>
                  <a:srgbClr val="000090"/>
                </a:solidFill>
              </a:rPr>
              <a:t>Assess risk regularly</a:t>
            </a:r>
          </a:p>
          <a:p>
            <a:pPr lvl="1"/>
            <a:r>
              <a:rPr lang="en-US" dirty="0"/>
              <a:t>Identify potential risks the facility may present</a:t>
            </a:r>
          </a:p>
          <a:p>
            <a:pPr lvl="1"/>
            <a:r>
              <a:rPr lang="en-US" dirty="0"/>
              <a:t>List and prioritize identified hazards</a:t>
            </a:r>
          </a:p>
          <a:p>
            <a:r>
              <a:rPr lang="en-US" b="1" dirty="0">
                <a:solidFill>
                  <a:srgbClr val="000090"/>
                </a:solidFill>
              </a:rPr>
              <a:t>Plan periodic inspections</a:t>
            </a:r>
          </a:p>
          <a:p>
            <a:pPr lvl="1"/>
            <a:r>
              <a:rPr lang="en-US" dirty="0"/>
              <a:t>Develop inspection checklists</a:t>
            </a:r>
          </a:p>
          <a:p>
            <a:pPr lvl="1"/>
            <a:r>
              <a:rPr lang="en-US" dirty="0"/>
              <a:t>What and when to inspect, how often, by whom, procedures for repair</a:t>
            </a:r>
          </a:p>
          <a:p>
            <a:r>
              <a:rPr lang="en-US" b="1" dirty="0">
                <a:solidFill>
                  <a:srgbClr val="000090"/>
                </a:solidFill>
              </a:rPr>
              <a:t>Implement preventative measures</a:t>
            </a:r>
          </a:p>
          <a:p>
            <a:pPr lvl="1"/>
            <a:r>
              <a:rPr lang="en-US" dirty="0"/>
              <a:t>Ideally, maintain/repair something before it breaks</a:t>
            </a:r>
          </a:p>
          <a:p>
            <a:pPr lvl="1"/>
            <a:r>
              <a:rPr lang="en-US" dirty="0"/>
              <a:t>Include cleaning, disinfecting, lubrication, testing, and replacement of signage</a:t>
            </a:r>
          </a:p>
          <a:p>
            <a:r>
              <a:rPr lang="en-US" b="1" dirty="0">
                <a:solidFill>
                  <a:srgbClr val="000090"/>
                </a:solidFill>
              </a:rPr>
              <a:t>Monitor facility risk controls</a:t>
            </a:r>
          </a:p>
        </p:txBody>
      </p:sp>
    </p:spTree>
    <p:extLst>
      <p:ext uri="{BB962C8B-B14F-4D97-AF65-F5344CB8AC3E}">
        <p14:creationId xmlns:p14="http://schemas.microsoft.com/office/powerpoint/2010/main" val="60075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education &amp; Rules</a:t>
            </a:r>
          </a:p>
        </p:txBody>
      </p:sp>
      <p:sp>
        <p:nvSpPr>
          <p:cNvPr id="3" name="Content Placeholder 2"/>
          <p:cNvSpPr>
            <a:spLocks noGrp="1"/>
          </p:cNvSpPr>
          <p:nvPr>
            <p:ph sz="half" idx="1"/>
          </p:nvPr>
        </p:nvSpPr>
        <p:spPr>
          <a:xfrm>
            <a:off x="154474" y="1719071"/>
            <a:ext cx="4310254" cy="5008076"/>
          </a:xfrm>
        </p:spPr>
        <p:txBody>
          <a:bodyPr/>
          <a:lstStyle/>
          <a:p>
            <a:r>
              <a:rPr lang="en-US" dirty="0">
                <a:solidFill>
                  <a:srgbClr val="000090"/>
                </a:solidFill>
              </a:rPr>
              <a:t>Staff &amp; Participant Education: </a:t>
            </a:r>
            <a:r>
              <a:rPr lang="en-US" sz="2000" b="1" dirty="0">
                <a:solidFill>
                  <a:srgbClr val="800000"/>
                </a:solidFill>
              </a:rPr>
              <a:t>Staff Should</a:t>
            </a:r>
          </a:p>
          <a:p>
            <a:pPr marL="114300" indent="0">
              <a:buNone/>
            </a:pPr>
            <a:endParaRPr lang="en-US" sz="2000" b="1" dirty="0">
              <a:solidFill>
                <a:srgbClr val="800000"/>
              </a:solidFill>
            </a:endParaRPr>
          </a:p>
          <a:p>
            <a:pPr lvl="1"/>
            <a:r>
              <a:rPr lang="en-US" dirty="0"/>
              <a:t>Be aware of unique characteristics and potential hazards</a:t>
            </a:r>
          </a:p>
          <a:p>
            <a:pPr marL="411480" lvl="1" indent="0">
              <a:buNone/>
            </a:pPr>
            <a:endParaRPr lang="en-US" dirty="0"/>
          </a:p>
          <a:p>
            <a:pPr lvl="1"/>
            <a:r>
              <a:rPr lang="en-US" dirty="0"/>
              <a:t>Help to identify hazards that may arise and communicate those with appropriate supervisor</a:t>
            </a:r>
          </a:p>
        </p:txBody>
      </p:sp>
      <p:sp>
        <p:nvSpPr>
          <p:cNvPr id="4" name="Content Placeholder 3"/>
          <p:cNvSpPr>
            <a:spLocks noGrp="1"/>
          </p:cNvSpPr>
          <p:nvPr>
            <p:ph sz="half" idx="2"/>
          </p:nvPr>
        </p:nvSpPr>
        <p:spPr>
          <a:xfrm>
            <a:off x="4648199" y="1719071"/>
            <a:ext cx="4362781" cy="5008076"/>
          </a:xfrm>
        </p:spPr>
        <p:txBody>
          <a:bodyPr/>
          <a:lstStyle/>
          <a:p>
            <a:r>
              <a:rPr lang="en-US" dirty="0">
                <a:solidFill>
                  <a:srgbClr val="000090"/>
                </a:solidFill>
              </a:rPr>
              <a:t>Safety Rules: </a:t>
            </a:r>
            <a:r>
              <a:rPr lang="en-US" sz="2000" b="1" dirty="0">
                <a:solidFill>
                  <a:srgbClr val="800000"/>
                </a:solidFill>
              </a:rPr>
              <a:t>Include</a:t>
            </a:r>
          </a:p>
          <a:p>
            <a:pPr marL="114300" indent="0">
              <a:buNone/>
            </a:pPr>
            <a:endParaRPr lang="en-US" sz="1200" b="1" dirty="0"/>
          </a:p>
          <a:p>
            <a:pPr lvl="1"/>
            <a:r>
              <a:rPr lang="en-US" dirty="0"/>
              <a:t>Establishment of rules regarding the safe use of the facility</a:t>
            </a:r>
          </a:p>
          <a:p>
            <a:pPr marL="411480" lvl="1" indent="0">
              <a:buNone/>
            </a:pPr>
            <a:endParaRPr lang="en-US" sz="1200" dirty="0"/>
          </a:p>
          <a:p>
            <a:pPr lvl="1"/>
            <a:r>
              <a:rPr lang="en-US" dirty="0"/>
              <a:t>Communication of those rules to staff and participants – through education and signage</a:t>
            </a:r>
          </a:p>
          <a:p>
            <a:pPr marL="411480" lvl="1" indent="0">
              <a:buNone/>
            </a:pPr>
            <a:endParaRPr lang="en-US" sz="1200" dirty="0"/>
          </a:p>
          <a:p>
            <a:pPr lvl="1"/>
            <a:r>
              <a:rPr lang="en-US" dirty="0"/>
              <a:t>Enforcement of the rules</a:t>
            </a:r>
          </a:p>
        </p:txBody>
      </p:sp>
    </p:spTree>
    <p:extLst>
      <p:ext uri="{BB962C8B-B14F-4D97-AF65-F5344CB8AC3E}">
        <p14:creationId xmlns:p14="http://schemas.microsoft.com/office/powerpoint/2010/main" val="865849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Events &amp; facilities</a:t>
            </a:r>
          </a:p>
        </p:txBody>
      </p:sp>
      <p:sp>
        <p:nvSpPr>
          <p:cNvPr id="3" name="Content Placeholder 2"/>
          <p:cNvSpPr>
            <a:spLocks noGrp="1"/>
          </p:cNvSpPr>
          <p:nvPr>
            <p:ph idx="1"/>
          </p:nvPr>
        </p:nvSpPr>
        <p:spPr>
          <a:xfrm>
            <a:off x="137309" y="1752600"/>
            <a:ext cx="8856507" cy="5105400"/>
          </a:xfrm>
        </p:spPr>
        <p:txBody>
          <a:bodyPr/>
          <a:lstStyle/>
          <a:p>
            <a:r>
              <a:rPr lang="en-US" sz="2800" b="1" dirty="0">
                <a:solidFill>
                  <a:srgbClr val="000090"/>
                </a:solidFill>
              </a:rPr>
              <a:t>Event plans should consider the following:</a:t>
            </a:r>
          </a:p>
          <a:p>
            <a:pPr lvl="1"/>
            <a:r>
              <a:rPr lang="en-US" dirty="0"/>
              <a:t>Unique factors of public assembly facilities</a:t>
            </a:r>
          </a:p>
          <a:p>
            <a:pPr lvl="1"/>
            <a:r>
              <a:rPr lang="en-US" dirty="0"/>
              <a:t>Local special use permits ad zoning ordinances</a:t>
            </a:r>
          </a:p>
          <a:p>
            <a:pPr lvl="1"/>
            <a:r>
              <a:rPr lang="en-US" dirty="0"/>
              <a:t>Ticket sales and entrance enforcement</a:t>
            </a:r>
          </a:p>
          <a:p>
            <a:pPr lvl="1"/>
            <a:r>
              <a:rPr lang="en-US" dirty="0"/>
              <a:t>Contestant services, accommodations and security</a:t>
            </a:r>
          </a:p>
          <a:p>
            <a:pPr lvl="1"/>
            <a:r>
              <a:rPr lang="en-US" dirty="0"/>
              <a:t>Hospitality areas and liquor liability</a:t>
            </a:r>
          </a:p>
          <a:p>
            <a:pPr lvl="1"/>
            <a:r>
              <a:rPr lang="en-US" dirty="0"/>
              <a:t>Operations – crowd control</a:t>
            </a:r>
          </a:p>
          <a:p>
            <a:pPr lvl="1"/>
            <a:r>
              <a:rPr lang="en-US" dirty="0"/>
              <a:t>Site management – construction, electrical, maintenance and signage</a:t>
            </a:r>
          </a:p>
          <a:p>
            <a:pPr lvl="1"/>
            <a:r>
              <a:rPr lang="en-US" dirty="0"/>
              <a:t>Concessions – licenses and taxes</a:t>
            </a:r>
          </a:p>
          <a:p>
            <a:pPr lvl="1"/>
            <a:r>
              <a:rPr lang="en-US" dirty="0"/>
              <a:t>Support services – health and safety, communications, traffic control, transportation and parking</a:t>
            </a:r>
          </a:p>
          <a:p>
            <a:pPr lvl="1"/>
            <a:r>
              <a:rPr lang="en-US" dirty="0"/>
              <a:t>Cash management</a:t>
            </a:r>
          </a:p>
        </p:txBody>
      </p:sp>
    </p:spTree>
    <p:extLst>
      <p:ext uri="{BB962C8B-B14F-4D97-AF65-F5344CB8AC3E}">
        <p14:creationId xmlns:p14="http://schemas.microsoft.com/office/powerpoint/2010/main" val="372576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205965" y="1752600"/>
            <a:ext cx="8770688" cy="4940225"/>
          </a:xfrm>
        </p:spPr>
        <p:txBody>
          <a:bodyPr/>
          <a:lstStyle/>
          <a:p>
            <a:r>
              <a:rPr lang="en-US" dirty="0"/>
              <a:t>The facility is one of the most important and controllable factors in risk management.</a:t>
            </a:r>
          </a:p>
          <a:p>
            <a:r>
              <a:rPr lang="en-US" dirty="0"/>
              <a:t>Only athletes or participants who have been educated about the safe use of the apparatus / equipment and have (along with parents) signed appropriate documentation should be allowed to use the apparatus and equipment.</a:t>
            </a:r>
          </a:p>
          <a:p>
            <a:r>
              <a:rPr lang="en-US" dirty="0"/>
              <a:t>Hazards are dangers.</a:t>
            </a:r>
          </a:p>
          <a:p>
            <a:r>
              <a:rPr lang="en-US" dirty="0"/>
              <a:t>The goal of facility risk management is to identify hazard and take corrective actions.</a:t>
            </a:r>
          </a:p>
          <a:p>
            <a:r>
              <a:rPr lang="en-US" dirty="0"/>
              <a:t>Facilities should receive routine assessments, inspections and maintenance.</a:t>
            </a:r>
          </a:p>
          <a:p>
            <a:endParaRPr lang="en-US" dirty="0"/>
          </a:p>
        </p:txBody>
      </p:sp>
    </p:spTree>
    <p:extLst>
      <p:ext uri="{BB962C8B-B14F-4D97-AF65-F5344CB8AC3E}">
        <p14:creationId xmlns:p14="http://schemas.microsoft.com/office/powerpoint/2010/main" val="912002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400" dirty="0"/>
              <a:t>(cont.)</a:t>
            </a:r>
            <a:endParaRPr lang="en-US" dirty="0"/>
          </a:p>
        </p:txBody>
      </p:sp>
      <p:sp>
        <p:nvSpPr>
          <p:cNvPr id="3" name="Content Placeholder 2"/>
          <p:cNvSpPr>
            <a:spLocks noGrp="1"/>
          </p:cNvSpPr>
          <p:nvPr>
            <p:ph idx="1"/>
          </p:nvPr>
        </p:nvSpPr>
        <p:spPr>
          <a:xfrm>
            <a:off x="205965" y="1752600"/>
            <a:ext cx="8770688" cy="4940225"/>
          </a:xfrm>
        </p:spPr>
        <p:txBody>
          <a:bodyPr/>
          <a:lstStyle/>
          <a:p>
            <a:r>
              <a:rPr lang="en-US" dirty="0"/>
              <a:t>Staff and participants should be educated and informed regarding specific safety issues for each facility.</a:t>
            </a:r>
          </a:p>
          <a:p>
            <a:r>
              <a:rPr lang="en-US" dirty="0"/>
              <a:t>The facility can be divided into: (a) external areas and grounds, (b) the building, and (c) ancillary areas. Each area has unique characteristics that require specific inspection, maintenance and review policies and procedures. </a:t>
            </a:r>
          </a:p>
          <a:p>
            <a:r>
              <a:rPr lang="en-US" dirty="0"/>
              <a:t>Gymnastics events, whether in your facility or in a public facility, require the same kind of safety planning and vigilant use as other gymnastics facilities, as well as additional considerations. </a:t>
            </a:r>
          </a:p>
        </p:txBody>
      </p:sp>
    </p:spTree>
    <p:extLst>
      <p:ext uri="{BB962C8B-B14F-4D97-AF65-F5344CB8AC3E}">
        <p14:creationId xmlns:p14="http://schemas.microsoft.com/office/powerpoint/2010/main" val="1670633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4 Quiz</a:t>
            </a:r>
          </a:p>
        </p:txBody>
      </p:sp>
      <p:sp>
        <p:nvSpPr>
          <p:cNvPr id="3" name="Content Placeholder 2"/>
          <p:cNvSpPr>
            <a:spLocks noGrp="1"/>
          </p:cNvSpPr>
          <p:nvPr>
            <p:ph sz="half" idx="1"/>
          </p:nvPr>
        </p:nvSpPr>
        <p:spPr>
          <a:xfrm>
            <a:off x="426128" y="1719071"/>
            <a:ext cx="3984962" cy="5008076"/>
          </a:xfrm>
        </p:spPr>
        <p:txBody>
          <a:bodyPr>
            <a:normAutofit lnSpcReduction="10000"/>
          </a:bodyPr>
          <a:lstStyle/>
          <a:p>
            <a:pPr marL="628650" indent="-514350">
              <a:buFont typeface="+mj-lt"/>
              <a:buAutoNum type="arabicPeriod"/>
            </a:pPr>
            <a:r>
              <a:rPr lang="en-US" dirty="0"/>
              <a:t>What is one of the most important and controllable factors in risk management?</a:t>
            </a:r>
          </a:p>
          <a:p>
            <a:pPr marL="925830" lvl="1" indent="-514350">
              <a:lnSpc>
                <a:spcPct val="160000"/>
              </a:lnSpc>
              <a:buFont typeface="+mj-lt"/>
              <a:buAutoNum type="alphaLcParenR"/>
            </a:pPr>
            <a:r>
              <a:rPr lang="en-US" dirty="0"/>
              <a:t>Lawsuits</a:t>
            </a:r>
          </a:p>
          <a:p>
            <a:pPr marL="925830" lvl="1" indent="-514350">
              <a:lnSpc>
                <a:spcPct val="160000"/>
              </a:lnSpc>
              <a:buFont typeface="+mj-lt"/>
              <a:buAutoNum type="alphaLcParenR"/>
            </a:pPr>
            <a:r>
              <a:rPr lang="en-US" dirty="0"/>
              <a:t>Enrollment</a:t>
            </a:r>
          </a:p>
          <a:p>
            <a:pPr marL="925830" lvl="1" indent="-514350">
              <a:lnSpc>
                <a:spcPct val="160000"/>
              </a:lnSpc>
              <a:buFont typeface="+mj-lt"/>
              <a:buAutoNum type="alphaLcParenR"/>
            </a:pPr>
            <a:r>
              <a:rPr lang="en-US" dirty="0"/>
              <a:t>Facilities</a:t>
            </a:r>
          </a:p>
          <a:p>
            <a:pPr marL="925830" lvl="1" indent="-514350">
              <a:lnSpc>
                <a:spcPct val="160000"/>
              </a:lnSpc>
              <a:buFont typeface="+mj-lt"/>
              <a:buAutoNum type="alphaLcParenR"/>
            </a:pPr>
            <a:r>
              <a:rPr lang="en-US" dirty="0"/>
              <a:t>Official's Scores</a:t>
            </a:r>
          </a:p>
        </p:txBody>
      </p:sp>
      <p:sp>
        <p:nvSpPr>
          <p:cNvPr id="4" name="Content Placeholder 3"/>
          <p:cNvSpPr>
            <a:spLocks noGrp="1"/>
          </p:cNvSpPr>
          <p:nvPr>
            <p:ph sz="half" idx="2"/>
          </p:nvPr>
        </p:nvSpPr>
        <p:spPr>
          <a:xfrm>
            <a:off x="4411090" y="1719071"/>
            <a:ext cx="4565563" cy="5008076"/>
          </a:xfrm>
        </p:spPr>
        <p:txBody>
          <a:bodyPr>
            <a:normAutofit lnSpcReduction="10000"/>
          </a:bodyPr>
          <a:lstStyle/>
          <a:p>
            <a:pPr marL="628650" indent="-514350">
              <a:buFont typeface="+mj-lt"/>
              <a:buAutoNum type="arabicPeriod" startAt="2"/>
            </a:pPr>
            <a:r>
              <a:rPr lang="en-US" dirty="0"/>
              <a:t>Which of the following is considered part of the “facility”?</a:t>
            </a:r>
          </a:p>
          <a:p>
            <a:pPr marL="925830" lvl="1" indent="-514350">
              <a:lnSpc>
                <a:spcPct val="150000"/>
              </a:lnSpc>
              <a:buFont typeface="+mj-lt"/>
              <a:buAutoNum type="alphaLcParenR"/>
            </a:pPr>
            <a:r>
              <a:rPr lang="en-US" dirty="0"/>
              <a:t>External grounds</a:t>
            </a:r>
          </a:p>
          <a:p>
            <a:pPr marL="925830" lvl="1" indent="-514350">
              <a:lnSpc>
                <a:spcPct val="150000"/>
              </a:lnSpc>
              <a:buFont typeface="+mj-lt"/>
              <a:buAutoNum type="alphaLcParenR"/>
            </a:pPr>
            <a:r>
              <a:rPr lang="en-US" dirty="0"/>
              <a:t>The gym area</a:t>
            </a:r>
          </a:p>
          <a:p>
            <a:pPr marL="925830" lvl="1" indent="-514350">
              <a:lnSpc>
                <a:spcPct val="150000"/>
              </a:lnSpc>
              <a:buFont typeface="+mj-lt"/>
              <a:buAutoNum type="alphaLcParenR"/>
            </a:pPr>
            <a:r>
              <a:rPr lang="en-US" dirty="0"/>
              <a:t>All of these are considered part of the facility</a:t>
            </a:r>
          </a:p>
          <a:p>
            <a:pPr marL="925830" lvl="1" indent="-514350">
              <a:lnSpc>
                <a:spcPct val="150000"/>
              </a:lnSpc>
              <a:buFont typeface="+mj-lt"/>
              <a:buAutoNum type="alphaLcParenR"/>
            </a:pPr>
            <a:r>
              <a:rPr lang="en-US" dirty="0"/>
              <a:t>offices</a:t>
            </a:r>
          </a:p>
        </p:txBody>
      </p:sp>
    </p:spTree>
    <p:extLst>
      <p:ext uri="{BB962C8B-B14F-4D97-AF65-F5344CB8AC3E}">
        <p14:creationId xmlns:p14="http://schemas.microsoft.com/office/powerpoint/2010/main" val="3763217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4 Quiz</a:t>
            </a:r>
          </a:p>
        </p:txBody>
      </p:sp>
      <p:sp>
        <p:nvSpPr>
          <p:cNvPr id="3" name="Content Placeholder 2"/>
          <p:cNvSpPr>
            <a:spLocks noGrp="1"/>
          </p:cNvSpPr>
          <p:nvPr>
            <p:ph sz="half" idx="1"/>
          </p:nvPr>
        </p:nvSpPr>
        <p:spPr>
          <a:xfrm>
            <a:off x="120145" y="1719071"/>
            <a:ext cx="8856507" cy="5008076"/>
          </a:xfrm>
        </p:spPr>
        <p:txBody>
          <a:bodyPr>
            <a:normAutofit/>
          </a:bodyPr>
          <a:lstStyle/>
          <a:p>
            <a:pPr marL="628650" indent="-514350">
              <a:buFont typeface="+mj-lt"/>
              <a:buAutoNum type="arabicPeriod" startAt="3"/>
            </a:pPr>
            <a:r>
              <a:rPr lang="en-US" dirty="0"/>
              <a:t>Who should be allowed to use the apparatuses and equipment?</a:t>
            </a:r>
          </a:p>
          <a:p>
            <a:pPr marL="925830" lvl="1" indent="-514350">
              <a:lnSpc>
                <a:spcPct val="110000"/>
              </a:lnSpc>
              <a:buFont typeface="+mj-lt"/>
              <a:buAutoNum type="alphaLcParenR"/>
            </a:pPr>
            <a:r>
              <a:rPr lang="en-US" dirty="0"/>
              <a:t>Anyone who has paid tuition</a:t>
            </a:r>
          </a:p>
          <a:p>
            <a:pPr marL="925830" lvl="1" indent="-514350">
              <a:lnSpc>
                <a:spcPct val="110000"/>
              </a:lnSpc>
              <a:buFont typeface="+mj-lt"/>
              <a:buAutoNum type="alphaLcParenR"/>
            </a:pPr>
            <a:r>
              <a:rPr lang="en-US" dirty="0"/>
              <a:t>Siblings of registered athletes who are potential new customers</a:t>
            </a:r>
          </a:p>
          <a:p>
            <a:pPr marL="925830" lvl="1" indent="-514350">
              <a:lnSpc>
                <a:spcPct val="110000"/>
              </a:lnSpc>
              <a:buFont typeface="+mj-lt"/>
              <a:buAutoNum type="alphaLcParenR"/>
            </a:pPr>
            <a:r>
              <a:rPr lang="en-US" dirty="0"/>
              <a:t>Only participants who have been educated about he safe use of the apparatus / equipment and have (along with parents) signed appropriate documentation</a:t>
            </a:r>
          </a:p>
          <a:p>
            <a:pPr marL="925830" lvl="1" indent="-514350">
              <a:lnSpc>
                <a:spcPct val="110000"/>
              </a:lnSpc>
              <a:buFont typeface="+mj-lt"/>
              <a:buAutoNum type="alphaLcParenR"/>
            </a:pPr>
            <a:r>
              <a:rPr lang="en-US" dirty="0"/>
              <a:t>Staff and athletes with experience</a:t>
            </a:r>
          </a:p>
          <a:p>
            <a:pPr marL="925830" lvl="1" indent="-514350">
              <a:lnSpc>
                <a:spcPct val="160000"/>
              </a:lnSpc>
              <a:buFont typeface="+mj-lt"/>
              <a:buAutoNum type="alphaLcParenR"/>
            </a:pPr>
            <a:endParaRPr lang="en-US" dirty="0"/>
          </a:p>
        </p:txBody>
      </p:sp>
    </p:spTree>
    <p:extLst>
      <p:ext uri="{BB962C8B-B14F-4D97-AF65-F5344CB8AC3E}">
        <p14:creationId xmlns:p14="http://schemas.microsoft.com/office/powerpoint/2010/main" val="1876224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4 Quiz</a:t>
            </a:r>
          </a:p>
        </p:txBody>
      </p:sp>
      <p:sp>
        <p:nvSpPr>
          <p:cNvPr id="3" name="Content Placeholder 2"/>
          <p:cNvSpPr>
            <a:spLocks noGrp="1"/>
          </p:cNvSpPr>
          <p:nvPr>
            <p:ph sz="half" idx="1"/>
          </p:nvPr>
        </p:nvSpPr>
        <p:spPr>
          <a:xfrm>
            <a:off x="120146" y="1719071"/>
            <a:ext cx="4290944" cy="5008076"/>
          </a:xfrm>
        </p:spPr>
        <p:txBody>
          <a:bodyPr>
            <a:normAutofit fontScale="92500"/>
          </a:bodyPr>
          <a:lstStyle/>
          <a:p>
            <a:pPr marL="628650" indent="-514350">
              <a:buFont typeface="+mj-lt"/>
              <a:buAutoNum type="arabicPeriod" startAt="4"/>
            </a:pPr>
            <a:r>
              <a:rPr lang="en-US" dirty="0"/>
              <a:t>When a hazard is identified, what steps should be taken?</a:t>
            </a:r>
          </a:p>
          <a:p>
            <a:pPr marL="925830" lvl="1" indent="-514350">
              <a:lnSpc>
                <a:spcPct val="160000"/>
              </a:lnSpc>
              <a:buFont typeface="+mj-lt"/>
              <a:buAutoNum type="alphaLcParenR"/>
            </a:pPr>
            <a:r>
              <a:rPr lang="en-US" dirty="0"/>
              <a:t>Ignore he hazard</a:t>
            </a:r>
          </a:p>
          <a:p>
            <a:pPr marL="925830" lvl="1" indent="-514350">
              <a:lnSpc>
                <a:spcPct val="160000"/>
              </a:lnSpc>
              <a:buFont typeface="+mj-lt"/>
              <a:buAutoNum type="alphaLcParenR"/>
            </a:pPr>
            <a:r>
              <a:rPr lang="en-US" dirty="0"/>
              <a:t>Eliminate the hazard or exposure to the hazard</a:t>
            </a:r>
          </a:p>
          <a:p>
            <a:pPr marL="925830" lvl="1" indent="-514350">
              <a:lnSpc>
                <a:spcPct val="160000"/>
              </a:lnSpc>
              <a:buFont typeface="+mj-lt"/>
              <a:buAutoNum type="alphaLcParenR"/>
            </a:pPr>
            <a:r>
              <a:rPr lang="en-US" dirty="0"/>
              <a:t>Complain to a fellow coach</a:t>
            </a:r>
          </a:p>
          <a:p>
            <a:pPr marL="925830" lvl="1" indent="-514350">
              <a:lnSpc>
                <a:spcPct val="160000"/>
              </a:lnSpc>
              <a:buFont typeface="+mj-lt"/>
              <a:buAutoNum type="alphaLcParenR"/>
            </a:pPr>
            <a:r>
              <a:rPr lang="en-US" dirty="0"/>
              <a:t>None of the items listed</a:t>
            </a:r>
          </a:p>
        </p:txBody>
      </p:sp>
      <p:sp>
        <p:nvSpPr>
          <p:cNvPr id="4" name="Content Placeholder 3"/>
          <p:cNvSpPr>
            <a:spLocks noGrp="1"/>
          </p:cNvSpPr>
          <p:nvPr>
            <p:ph sz="half" idx="2"/>
          </p:nvPr>
        </p:nvSpPr>
        <p:spPr>
          <a:xfrm>
            <a:off x="4411090" y="1719071"/>
            <a:ext cx="4565563" cy="5008076"/>
          </a:xfrm>
        </p:spPr>
        <p:txBody>
          <a:bodyPr>
            <a:normAutofit fontScale="92500"/>
          </a:bodyPr>
          <a:lstStyle/>
          <a:p>
            <a:pPr marL="628650" indent="-514350">
              <a:buFont typeface="+mj-lt"/>
              <a:buAutoNum type="arabicPeriod" startAt="5"/>
            </a:pPr>
            <a:r>
              <a:rPr lang="en-US" dirty="0"/>
              <a:t>Staff and participants do not need specific education regarding unique safety issues for the facility?</a:t>
            </a:r>
          </a:p>
          <a:p>
            <a:pPr lvl="3">
              <a:lnSpc>
                <a:spcPct val="150000"/>
              </a:lnSpc>
            </a:pPr>
            <a:r>
              <a:rPr lang="en-US" sz="2600" dirty="0"/>
              <a:t>TRUE</a:t>
            </a:r>
          </a:p>
          <a:p>
            <a:pPr lvl="3">
              <a:lnSpc>
                <a:spcPct val="150000"/>
              </a:lnSpc>
            </a:pPr>
            <a:r>
              <a:rPr lang="en-US" sz="2600" dirty="0"/>
              <a:t>FALSE</a:t>
            </a:r>
          </a:p>
        </p:txBody>
      </p:sp>
    </p:spTree>
    <p:extLst>
      <p:ext uri="{BB962C8B-B14F-4D97-AF65-F5344CB8AC3E}">
        <p14:creationId xmlns:p14="http://schemas.microsoft.com/office/powerpoint/2010/main" val="3960438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Gymnastics apparatus &amp; equipment</a:t>
            </a:r>
          </a:p>
        </p:txBody>
      </p:sp>
      <p:sp>
        <p:nvSpPr>
          <p:cNvPr id="3" name="Text Placeholder 2"/>
          <p:cNvSpPr>
            <a:spLocks noGrp="1"/>
          </p:cNvSpPr>
          <p:nvPr>
            <p:ph type="body" idx="1"/>
          </p:nvPr>
        </p:nvSpPr>
        <p:spPr/>
        <p:txBody>
          <a:bodyPr>
            <a:normAutofit fontScale="70000" lnSpcReduction="20000"/>
          </a:bodyPr>
          <a:lstStyle/>
          <a:p>
            <a:r>
              <a:rPr lang="en-US" dirty="0"/>
              <a:t>“duct tape is like the force. It has a light side, and a dark side, and it holds the universe together.” ~ Carl </a:t>
            </a:r>
            <a:r>
              <a:rPr lang="en-US" dirty="0" err="1"/>
              <a:t>Swanzig</a:t>
            </a:r>
            <a:endParaRPr lang="en-US" dirty="0"/>
          </a:p>
        </p:txBody>
      </p:sp>
    </p:spTree>
    <p:extLst>
      <p:ext uri="{BB962C8B-B14F-4D97-AF65-F5344CB8AC3E}">
        <p14:creationId xmlns:p14="http://schemas.microsoft.com/office/powerpoint/2010/main" val="3916555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Guidelines </a:t>
            </a:r>
            <a:r>
              <a:rPr lang="en-US" sz="2000" dirty="0"/>
              <a:t>(Cont..)</a:t>
            </a:r>
            <a:endParaRPr lang="en-US" dirty="0"/>
          </a:p>
        </p:txBody>
      </p:sp>
      <p:sp>
        <p:nvSpPr>
          <p:cNvPr id="3" name="Content Placeholder 2"/>
          <p:cNvSpPr>
            <a:spLocks noGrp="1"/>
          </p:cNvSpPr>
          <p:nvPr>
            <p:ph idx="1"/>
          </p:nvPr>
        </p:nvSpPr>
        <p:spPr>
          <a:xfrm>
            <a:off x="203200" y="1752600"/>
            <a:ext cx="8788400" cy="4919133"/>
          </a:xfrm>
        </p:spPr>
        <p:txBody>
          <a:bodyPr>
            <a:noAutofit/>
          </a:bodyPr>
          <a:lstStyle/>
          <a:p>
            <a:pPr marL="571500" indent="-457200">
              <a:buFont typeface="+mj-lt"/>
              <a:buAutoNum type="arabicPeriod" startAt="5"/>
            </a:pPr>
            <a:r>
              <a:rPr lang="en-US" dirty="0"/>
              <a:t>Provide adequate and proper apparatus and equipment</a:t>
            </a:r>
          </a:p>
          <a:p>
            <a:pPr lvl="1"/>
            <a:r>
              <a:rPr lang="en-US" dirty="0"/>
              <a:t>Apparatus and equipment should be inspected prior to each use. Ensure apparatus/equipment is secure, mats are properly placed and there are no obstacles in the way. Avoid modifying apparatus or equipment and using it for activities other than intended purpose. </a:t>
            </a:r>
          </a:p>
          <a:p>
            <a:pPr marL="571500" indent="-457200">
              <a:buFont typeface="+mj-lt"/>
              <a:buAutoNum type="arabicPeriod" startAt="6"/>
            </a:pPr>
            <a:r>
              <a:rPr lang="en-US" dirty="0"/>
              <a:t>Educate regularly</a:t>
            </a:r>
          </a:p>
          <a:p>
            <a:pPr lvl="1"/>
            <a:r>
              <a:rPr lang="en-US" dirty="0"/>
              <a:t>Gymnastics professionals should continually educate athletes and other participants regarding appropriate and safe behaviors. Education should be done regularly and be presented in a written and oral form.  </a:t>
            </a:r>
          </a:p>
        </p:txBody>
      </p:sp>
    </p:spTree>
    <p:extLst>
      <p:ext uri="{BB962C8B-B14F-4D97-AF65-F5344CB8AC3E}">
        <p14:creationId xmlns:p14="http://schemas.microsoft.com/office/powerpoint/2010/main" val="1545204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Gymnastics injuries usually involve gymnastics apparatus &amp; equipment</a:t>
            </a:r>
          </a:p>
        </p:txBody>
      </p:sp>
      <p:sp>
        <p:nvSpPr>
          <p:cNvPr id="3" name="Content Placeholder 2"/>
          <p:cNvSpPr>
            <a:spLocks noGrp="1"/>
          </p:cNvSpPr>
          <p:nvPr>
            <p:ph sz="half" idx="1"/>
          </p:nvPr>
        </p:nvSpPr>
        <p:spPr>
          <a:xfrm>
            <a:off x="426128" y="1719071"/>
            <a:ext cx="4038600" cy="2056368"/>
          </a:xfrm>
        </p:spPr>
        <p:txBody>
          <a:bodyPr/>
          <a:lstStyle/>
          <a:p>
            <a:r>
              <a:rPr lang="en-US" b="1" dirty="0">
                <a:solidFill>
                  <a:srgbClr val="000090"/>
                </a:solidFill>
              </a:rPr>
              <a:t>Apparatus</a:t>
            </a:r>
            <a:r>
              <a:rPr lang="en-US" dirty="0"/>
              <a:t> are those items used directly for competition</a:t>
            </a:r>
          </a:p>
        </p:txBody>
      </p:sp>
      <p:sp>
        <p:nvSpPr>
          <p:cNvPr id="4" name="Content Placeholder 3"/>
          <p:cNvSpPr>
            <a:spLocks noGrp="1"/>
          </p:cNvSpPr>
          <p:nvPr>
            <p:ph sz="half" idx="2"/>
          </p:nvPr>
        </p:nvSpPr>
        <p:spPr>
          <a:xfrm>
            <a:off x="4648200" y="1719071"/>
            <a:ext cx="4038600" cy="2348107"/>
          </a:xfrm>
        </p:spPr>
        <p:txBody>
          <a:bodyPr/>
          <a:lstStyle/>
          <a:p>
            <a:r>
              <a:rPr lang="en-US" b="1" dirty="0">
                <a:solidFill>
                  <a:srgbClr val="000090"/>
                </a:solidFill>
              </a:rPr>
              <a:t>Equipment</a:t>
            </a:r>
            <a:r>
              <a:rPr lang="en-US" dirty="0"/>
              <a:t> are those items used for all other purposes, such as teaching progressions</a:t>
            </a:r>
          </a:p>
        </p:txBody>
      </p:sp>
      <p:pic>
        <p:nvPicPr>
          <p:cNvPr id="5" name="Picture 4"/>
          <p:cNvPicPr>
            <a:picLocks noChangeAspect="1"/>
          </p:cNvPicPr>
          <p:nvPr/>
        </p:nvPicPr>
        <p:blipFill>
          <a:blip r:embed="rId2"/>
          <a:stretch>
            <a:fillRect/>
          </a:stretch>
        </p:blipFill>
        <p:spPr>
          <a:xfrm>
            <a:off x="958850" y="4168097"/>
            <a:ext cx="2660650" cy="2375581"/>
          </a:xfrm>
          <a:prstGeom prst="rect">
            <a:avLst/>
          </a:prstGeom>
        </p:spPr>
      </p:pic>
      <p:pic>
        <p:nvPicPr>
          <p:cNvPr id="6" name="Picture 5"/>
          <p:cNvPicPr>
            <a:picLocks noChangeAspect="1"/>
          </p:cNvPicPr>
          <p:nvPr/>
        </p:nvPicPr>
        <p:blipFill>
          <a:blip r:embed="rId3"/>
          <a:stretch>
            <a:fillRect/>
          </a:stretch>
        </p:blipFill>
        <p:spPr>
          <a:xfrm>
            <a:off x="5543550" y="4067178"/>
            <a:ext cx="2476500" cy="2476500"/>
          </a:xfrm>
          <a:prstGeom prst="rect">
            <a:avLst/>
          </a:prstGeom>
        </p:spPr>
      </p:pic>
    </p:spTree>
    <p:extLst>
      <p:ext uri="{BB962C8B-B14F-4D97-AF65-F5344CB8AC3E}">
        <p14:creationId xmlns:p14="http://schemas.microsoft.com/office/powerpoint/2010/main" val="666669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Apparatus and equipment should be in proper working condition</a:t>
            </a:r>
          </a:p>
        </p:txBody>
      </p:sp>
      <p:pic>
        <p:nvPicPr>
          <p:cNvPr id="4" name="Picture 3"/>
          <p:cNvPicPr>
            <a:picLocks noChangeAspect="1"/>
          </p:cNvPicPr>
          <p:nvPr/>
        </p:nvPicPr>
        <p:blipFill>
          <a:blip r:embed="rId2"/>
          <a:stretch>
            <a:fillRect/>
          </a:stretch>
        </p:blipFill>
        <p:spPr>
          <a:xfrm>
            <a:off x="426128" y="1993900"/>
            <a:ext cx="3810000" cy="2857500"/>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4570076" y="1930845"/>
            <a:ext cx="4280508" cy="2920555"/>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2665076" y="4346458"/>
            <a:ext cx="3810000" cy="2184400"/>
          </a:xfrm>
          <a:prstGeom prst="rect">
            <a:avLst/>
          </a:prstGeom>
          <a:ln>
            <a:noFill/>
          </a:ln>
          <a:effectLst>
            <a:softEdge rad="112500"/>
          </a:effectLst>
        </p:spPr>
      </p:pic>
    </p:spTree>
    <p:extLst>
      <p:ext uri="{BB962C8B-B14F-4D97-AF65-F5344CB8AC3E}">
        <p14:creationId xmlns:p14="http://schemas.microsoft.com/office/powerpoint/2010/main" val="3602508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recommendations</a:t>
            </a:r>
          </a:p>
        </p:txBody>
      </p:sp>
      <p:sp>
        <p:nvSpPr>
          <p:cNvPr id="3" name="Content Placeholder 2"/>
          <p:cNvSpPr>
            <a:spLocks noGrp="1"/>
          </p:cNvSpPr>
          <p:nvPr>
            <p:ph sz="half" idx="1"/>
          </p:nvPr>
        </p:nvSpPr>
        <p:spPr>
          <a:xfrm>
            <a:off x="134683" y="1719071"/>
            <a:ext cx="4330045" cy="3419017"/>
          </a:xfrm>
        </p:spPr>
        <p:txBody>
          <a:bodyPr/>
          <a:lstStyle/>
          <a:p>
            <a:r>
              <a:rPr lang="en-US" b="1" dirty="0">
                <a:solidFill>
                  <a:srgbClr val="000090"/>
                </a:solidFill>
              </a:rPr>
              <a:t>Proper use:</a:t>
            </a:r>
          </a:p>
          <a:p>
            <a:pPr lvl="1"/>
            <a:r>
              <a:rPr lang="en-US" dirty="0"/>
              <a:t>Adequate for the skills, ages, sizes, and abilities of the gymnasts</a:t>
            </a:r>
          </a:p>
          <a:p>
            <a:pPr lvl="1"/>
            <a:r>
              <a:rPr lang="en-US" dirty="0"/>
              <a:t>Used for its intended purpose</a:t>
            </a:r>
          </a:p>
          <a:p>
            <a:pPr lvl="1"/>
            <a:r>
              <a:rPr lang="en-US" dirty="0"/>
              <a:t>Review and follow instruction manuals</a:t>
            </a:r>
          </a:p>
        </p:txBody>
      </p:sp>
      <p:sp>
        <p:nvSpPr>
          <p:cNvPr id="4" name="Content Placeholder 3"/>
          <p:cNvSpPr>
            <a:spLocks noGrp="1"/>
          </p:cNvSpPr>
          <p:nvPr>
            <p:ph sz="half" idx="2"/>
          </p:nvPr>
        </p:nvSpPr>
        <p:spPr>
          <a:xfrm>
            <a:off x="4648199" y="1719071"/>
            <a:ext cx="4356307" cy="4977762"/>
          </a:xfrm>
        </p:spPr>
        <p:txBody>
          <a:bodyPr/>
          <a:lstStyle/>
          <a:p>
            <a:r>
              <a:rPr lang="en-US" b="1" dirty="0">
                <a:solidFill>
                  <a:srgbClr val="000090"/>
                </a:solidFill>
              </a:rPr>
              <a:t>Regular inspections:</a:t>
            </a:r>
          </a:p>
          <a:p>
            <a:pPr lvl="1"/>
            <a:r>
              <a:rPr lang="en-US" dirty="0"/>
              <a:t>Develop and follow a plan for regular inspection, maintenance, cleansing, repair, and replacement</a:t>
            </a:r>
          </a:p>
          <a:p>
            <a:pPr lvl="1"/>
            <a:r>
              <a:rPr lang="en-US" dirty="0"/>
              <a:t>Keep records noting these inspections</a:t>
            </a:r>
          </a:p>
          <a:p>
            <a:pPr lvl="1"/>
            <a:r>
              <a:rPr lang="en-US" dirty="0"/>
              <a:t>Don’t forget about cleaning!</a:t>
            </a:r>
          </a:p>
        </p:txBody>
      </p:sp>
    </p:spTree>
    <p:extLst>
      <p:ext uri="{BB962C8B-B14F-4D97-AF65-F5344CB8AC3E}">
        <p14:creationId xmlns:p14="http://schemas.microsoft.com/office/powerpoint/2010/main" val="829573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recommendations</a:t>
            </a:r>
          </a:p>
        </p:txBody>
      </p:sp>
      <p:sp>
        <p:nvSpPr>
          <p:cNvPr id="3" name="Content Placeholder 2"/>
          <p:cNvSpPr>
            <a:spLocks noGrp="1"/>
          </p:cNvSpPr>
          <p:nvPr>
            <p:ph sz="half" idx="1"/>
          </p:nvPr>
        </p:nvSpPr>
        <p:spPr>
          <a:xfrm>
            <a:off x="211644" y="1719071"/>
            <a:ext cx="4253084" cy="4881544"/>
          </a:xfrm>
        </p:spPr>
        <p:txBody>
          <a:bodyPr>
            <a:normAutofit/>
          </a:bodyPr>
          <a:lstStyle/>
          <a:p>
            <a:r>
              <a:rPr lang="en-US" sz="3200" b="1" dirty="0">
                <a:solidFill>
                  <a:srgbClr val="000090"/>
                </a:solidFill>
              </a:rPr>
              <a:t>Supervised usage:</a:t>
            </a:r>
          </a:p>
          <a:p>
            <a:pPr lvl="1"/>
            <a:r>
              <a:rPr lang="en-US" sz="2800" dirty="0"/>
              <a:t>Do not allow athletes or others to use apparatus and equipment without supervision</a:t>
            </a:r>
          </a:p>
        </p:txBody>
      </p:sp>
      <p:sp>
        <p:nvSpPr>
          <p:cNvPr id="4" name="Content Placeholder 3"/>
          <p:cNvSpPr>
            <a:spLocks noGrp="1"/>
          </p:cNvSpPr>
          <p:nvPr>
            <p:ph sz="half" idx="2"/>
          </p:nvPr>
        </p:nvSpPr>
        <p:spPr>
          <a:xfrm>
            <a:off x="4648200" y="1719071"/>
            <a:ext cx="4298586" cy="4881544"/>
          </a:xfrm>
        </p:spPr>
        <p:txBody>
          <a:bodyPr>
            <a:noAutofit/>
          </a:bodyPr>
          <a:lstStyle/>
          <a:p>
            <a:r>
              <a:rPr lang="en-US" sz="3200" b="1" dirty="0">
                <a:solidFill>
                  <a:srgbClr val="000090"/>
                </a:solidFill>
              </a:rPr>
              <a:t>Different environments:</a:t>
            </a:r>
          </a:p>
          <a:p>
            <a:pPr lvl="1"/>
            <a:r>
              <a:rPr lang="en-US" sz="2800" dirty="0"/>
              <a:t>Understand different mechanical behaviors of apparatuses and equipment when used in different environments</a:t>
            </a:r>
          </a:p>
        </p:txBody>
      </p:sp>
    </p:spTree>
    <p:extLst>
      <p:ext uri="{BB962C8B-B14F-4D97-AF65-F5344CB8AC3E}">
        <p14:creationId xmlns:p14="http://schemas.microsoft.com/office/powerpoint/2010/main" val="1006948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a:t>
            </a:r>
          </a:p>
        </p:txBody>
      </p:sp>
      <p:sp>
        <p:nvSpPr>
          <p:cNvPr id="3" name="Content Placeholder 2"/>
          <p:cNvSpPr>
            <a:spLocks noGrp="1"/>
          </p:cNvSpPr>
          <p:nvPr>
            <p:ph idx="1"/>
          </p:nvPr>
        </p:nvSpPr>
        <p:spPr>
          <a:xfrm>
            <a:off x="134683" y="1752600"/>
            <a:ext cx="8831343" cy="4751796"/>
          </a:xfrm>
        </p:spPr>
        <p:txBody>
          <a:bodyPr>
            <a:normAutofit/>
          </a:bodyPr>
          <a:lstStyle/>
          <a:p>
            <a:r>
              <a:rPr lang="en-US" sz="3600" b="1" dirty="0">
                <a:solidFill>
                  <a:srgbClr val="000090"/>
                </a:solidFill>
              </a:rPr>
              <a:t>Standards organizations:</a:t>
            </a:r>
          </a:p>
          <a:p>
            <a:pPr lvl="1"/>
            <a:r>
              <a:rPr lang="en-US" sz="2800" dirty="0"/>
              <a:t>International gymnastics federation (FIG)</a:t>
            </a:r>
          </a:p>
          <a:p>
            <a:pPr lvl="1"/>
            <a:r>
              <a:rPr lang="en-US" sz="2800" dirty="0"/>
              <a:t>USA Gymnastics</a:t>
            </a:r>
          </a:p>
          <a:p>
            <a:pPr lvl="1"/>
            <a:r>
              <a:rPr lang="en-US" sz="2800" dirty="0"/>
              <a:t>National Collegiate Athletic Association (NCAA)</a:t>
            </a:r>
          </a:p>
          <a:p>
            <a:pPr lvl="1"/>
            <a:r>
              <a:rPr lang="en-US" sz="2800" dirty="0"/>
              <a:t>National Operating Committee for Standards in Athletic Equipment (NOCSAE)</a:t>
            </a:r>
          </a:p>
          <a:p>
            <a:pPr lvl="1"/>
            <a:r>
              <a:rPr lang="en-US" sz="2800" dirty="0"/>
              <a:t>American Society for Testing and Materials (ASTM)</a:t>
            </a:r>
          </a:p>
        </p:txBody>
      </p:sp>
    </p:spTree>
    <p:extLst>
      <p:ext uri="{BB962C8B-B14F-4D97-AF65-F5344CB8AC3E}">
        <p14:creationId xmlns:p14="http://schemas.microsoft.com/office/powerpoint/2010/main" val="1902427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equipment</a:t>
            </a:r>
          </a:p>
        </p:txBody>
      </p:sp>
      <p:sp>
        <p:nvSpPr>
          <p:cNvPr id="3" name="Content Placeholder 2"/>
          <p:cNvSpPr>
            <a:spLocks noGrp="1"/>
          </p:cNvSpPr>
          <p:nvPr>
            <p:ph idx="1"/>
          </p:nvPr>
        </p:nvSpPr>
        <p:spPr>
          <a:xfrm>
            <a:off x="211644" y="1752600"/>
            <a:ext cx="6176169" cy="2923637"/>
          </a:xfrm>
        </p:spPr>
        <p:txBody>
          <a:bodyPr/>
          <a:lstStyle/>
          <a:p>
            <a:r>
              <a:rPr lang="en-US" dirty="0"/>
              <a:t>Grips and wrist bands</a:t>
            </a:r>
          </a:p>
          <a:p>
            <a:r>
              <a:rPr lang="en-US" dirty="0"/>
              <a:t>Gymnastics shoes</a:t>
            </a:r>
          </a:p>
          <a:p>
            <a:r>
              <a:rPr lang="en-US" dirty="0"/>
              <a:t>Braces</a:t>
            </a:r>
          </a:p>
          <a:p>
            <a:r>
              <a:rPr lang="en-US" dirty="0"/>
              <a:t>Wrist guards</a:t>
            </a:r>
          </a:p>
          <a:p>
            <a:r>
              <a:rPr lang="en-US" dirty="0"/>
              <a:t>Rhythmic gymnastics hand apparatus</a:t>
            </a:r>
          </a:p>
          <a:p>
            <a:r>
              <a:rPr lang="en-US" dirty="0"/>
              <a:t>Clothing and hair devices</a:t>
            </a:r>
          </a:p>
        </p:txBody>
      </p:sp>
      <p:pic>
        <p:nvPicPr>
          <p:cNvPr id="4" name="Picture 3"/>
          <p:cNvPicPr>
            <a:picLocks noChangeAspect="1"/>
          </p:cNvPicPr>
          <p:nvPr/>
        </p:nvPicPr>
        <p:blipFill>
          <a:blip r:embed="rId2"/>
          <a:stretch>
            <a:fillRect/>
          </a:stretch>
        </p:blipFill>
        <p:spPr>
          <a:xfrm rot="568241">
            <a:off x="6706746" y="1752600"/>
            <a:ext cx="1777152" cy="2613459"/>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137187" y="4366059"/>
            <a:ext cx="3713397" cy="2288053"/>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426129" y="4553653"/>
            <a:ext cx="1918872" cy="2100460"/>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rot="20731848">
            <a:off x="2217588" y="4499902"/>
            <a:ext cx="3529814" cy="1740840"/>
          </a:xfrm>
          <a:prstGeom prst="rect">
            <a:avLst/>
          </a:prstGeom>
          <a:ln>
            <a:noFill/>
          </a:ln>
          <a:effectLst>
            <a:softEdge rad="112500"/>
          </a:effectLst>
        </p:spPr>
      </p:pic>
    </p:spTree>
    <p:extLst>
      <p:ext uri="{BB962C8B-B14F-4D97-AF65-F5344CB8AC3E}">
        <p14:creationId xmlns:p14="http://schemas.microsoft.com/office/powerpoint/2010/main" val="2952679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a:xfrm>
            <a:off x="192404" y="1752600"/>
            <a:ext cx="8773622" cy="4944233"/>
          </a:xfrm>
        </p:spPr>
        <p:txBody>
          <a:bodyPr>
            <a:normAutofit lnSpcReduction="10000"/>
          </a:bodyPr>
          <a:lstStyle/>
          <a:p>
            <a:r>
              <a:rPr lang="en-US" dirty="0"/>
              <a:t>Product liability refers to the special legal considerations that are applied to apparatus and equipment. The behavior and use of apparatus and equipment should be monitored and inspected.</a:t>
            </a:r>
          </a:p>
          <a:p>
            <a:r>
              <a:rPr lang="en-US" dirty="0"/>
              <a:t>Gymnastics apparatus and equipment should be adequate for the skills, ages, sizes and abilities of the gymnasts using the apparatus and/or equipment.</a:t>
            </a:r>
          </a:p>
          <a:p>
            <a:r>
              <a:rPr lang="en-US" dirty="0"/>
              <a:t>Gymnastics professionals and athletes should use apparatus and equipment that meets the standards established by the relevant governing body for their area of gymnastics.</a:t>
            </a:r>
          </a:p>
          <a:p>
            <a:r>
              <a:rPr lang="en-US" dirty="0"/>
              <a:t>Gymnastics professionals should adhere to the intended use of gymnastics apparatus and equipment. </a:t>
            </a:r>
          </a:p>
        </p:txBody>
      </p:sp>
    </p:spTree>
    <p:extLst>
      <p:ext uri="{BB962C8B-B14F-4D97-AF65-F5344CB8AC3E}">
        <p14:creationId xmlns:p14="http://schemas.microsoft.com/office/powerpoint/2010/main" val="1225793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2400" dirty="0"/>
              <a:t>(cont.)</a:t>
            </a:r>
          </a:p>
        </p:txBody>
      </p:sp>
      <p:sp>
        <p:nvSpPr>
          <p:cNvPr id="3" name="Content Placeholder 2"/>
          <p:cNvSpPr>
            <a:spLocks noGrp="1"/>
          </p:cNvSpPr>
          <p:nvPr>
            <p:ph idx="1"/>
          </p:nvPr>
        </p:nvSpPr>
        <p:spPr>
          <a:xfrm>
            <a:off x="192404" y="1752600"/>
            <a:ext cx="8773622" cy="4944233"/>
          </a:xfrm>
        </p:spPr>
        <p:txBody>
          <a:bodyPr>
            <a:normAutofit/>
          </a:bodyPr>
          <a:lstStyle/>
          <a:p>
            <a:r>
              <a:rPr lang="en-US" dirty="0"/>
              <a:t>Gymnastics uses a number of different types of apparatus and equipment. Each of these items requires special consideration and specific care and maintenance. </a:t>
            </a:r>
          </a:p>
          <a:p>
            <a:r>
              <a:rPr lang="en-US" dirty="0"/>
              <a:t>Gymnasts can use their own personal equipment. Coaches, instructors and athletes should work together to ensure the fit, safety and appropriate use of such equipment.</a:t>
            </a:r>
          </a:p>
          <a:p>
            <a:r>
              <a:rPr lang="en-US" dirty="0"/>
              <a:t>Coaches, instructors, judges and athletes should develop a vigilant habit of checking the settings and condition of all apparatus and equipment routinely prior to use. </a:t>
            </a:r>
          </a:p>
        </p:txBody>
      </p:sp>
    </p:spTree>
    <p:extLst>
      <p:ext uri="{BB962C8B-B14F-4D97-AF65-F5344CB8AC3E}">
        <p14:creationId xmlns:p14="http://schemas.microsoft.com/office/powerpoint/2010/main" val="1156829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5 Quiz</a:t>
            </a:r>
          </a:p>
        </p:txBody>
      </p:sp>
      <p:sp>
        <p:nvSpPr>
          <p:cNvPr id="3" name="Content Placeholder 2"/>
          <p:cNvSpPr>
            <a:spLocks noGrp="1"/>
          </p:cNvSpPr>
          <p:nvPr>
            <p:ph sz="half" idx="1"/>
          </p:nvPr>
        </p:nvSpPr>
        <p:spPr>
          <a:xfrm>
            <a:off x="192404" y="1719070"/>
            <a:ext cx="8735142" cy="4939275"/>
          </a:xfrm>
        </p:spPr>
        <p:txBody>
          <a:bodyPr/>
          <a:lstStyle/>
          <a:p>
            <a:pPr marL="628650" indent="-514350">
              <a:buFont typeface="+mj-lt"/>
              <a:buAutoNum type="arabicPeriod"/>
            </a:pPr>
            <a:r>
              <a:rPr lang="en-US" dirty="0"/>
              <a:t>What is the difference between apparatus and equipment?</a:t>
            </a:r>
          </a:p>
          <a:p>
            <a:pPr marL="925830" lvl="1" indent="-514350">
              <a:lnSpc>
                <a:spcPct val="150000"/>
              </a:lnSpc>
              <a:buFont typeface="+mj-lt"/>
              <a:buAutoNum type="alphaLcParenR"/>
            </a:pPr>
            <a:r>
              <a:rPr lang="en-US" dirty="0"/>
              <a:t>There is no difference</a:t>
            </a:r>
          </a:p>
          <a:p>
            <a:pPr marL="925830" lvl="1" indent="-514350">
              <a:lnSpc>
                <a:spcPct val="150000"/>
              </a:lnSpc>
              <a:buFont typeface="+mj-lt"/>
              <a:buAutoNum type="alphaLcParenR"/>
            </a:pPr>
            <a:r>
              <a:rPr lang="en-US" dirty="0"/>
              <a:t>Apparatus are those items used directly for competition and equipment includes items used for training purposes</a:t>
            </a:r>
          </a:p>
          <a:p>
            <a:pPr marL="925830" lvl="1" indent="-514350">
              <a:lnSpc>
                <a:spcPct val="150000"/>
              </a:lnSpc>
              <a:buFont typeface="+mj-lt"/>
              <a:buAutoNum type="alphaLcParenR"/>
            </a:pPr>
            <a:r>
              <a:rPr lang="en-US" dirty="0"/>
              <a:t>Apparatus are big pieces of equipment</a:t>
            </a:r>
          </a:p>
          <a:p>
            <a:pPr marL="925830" lvl="1" indent="-514350">
              <a:lnSpc>
                <a:spcPct val="150000"/>
              </a:lnSpc>
              <a:buFont typeface="+mj-lt"/>
              <a:buAutoNum type="alphaLcParenR"/>
            </a:pPr>
            <a:r>
              <a:rPr lang="en-US" dirty="0"/>
              <a:t>Apparatuses and equipment are the same thing</a:t>
            </a:r>
          </a:p>
        </p:txBody>
      </p:sp>
    </p:spTree>
    <p:extLst>
      <p:ext uri="{BB962C8B-B14F-4D97-AF65-F5344CB8AC3E}">
        <p14:creationId xmlns:p14="http://schemas.microsoft.com/office/powerpoint/2010/main" val="3423879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5 Quiz</a:t>
            </a:r>
          </a:p>
        </p:txBody>
      </p:sp>
      <p:sp>
        <p:nvSpPr>
          <p:cNvPr id="3" name="Content Placeholder 2"/>
          <p:cNvSpPr>
            <a:spLocks noGrp="1"/>
          </p:cNvSpPr>
          <p:nvPr>
            <p:ph sz="half" idx="1"/>
          </p:nvPr>
        </p:nvSpPr>
        <p:spPr>
          <a:xfrm>
            <a:off x="173164" y="1719070"/>
            <a:ext cx="8773622" cy="4958519"/>
          </a:xfrm>
        </p:spPr>
        <p:txBody>
          <a:bodyPr/>
          <a:lstStyle/>
          <a:p>
            <a:pPr marL="628650" indent="-514350">
              <a:buFont typeface="+mj-lt"/>
              <a:buAutoNum type="arabicPeriod" startAt="2"/>
            </a:pPr>
            <a:r>
              <a:rPr lang="en-US" dirty="0"/>
              <a:t>No one should ever be allowed on apparatus or equipment without supervision EXCEPT:</a:t>
            </a:r>
          </a:p>
          <a:p>
            <a:pPr marL="925830" lvl="1" indent="-514350">
              <a:lnSpc>
                <a:spcPct val="150000"/>
              </a:lnSpc>
              <a:buFont typeface="+mj-lt"/>
              <a:buAutoNum type="alphaLcParenR"/>
            </a:pPr>
            <a:r>
              <a:rPr lang="en-US" dirty="0"/>
              <a:t>Team athletes</a:t>
            </a:r>
          </a:p>
          <a:p>
            <a:pPr marL="925830" lvl="1" indent="-514350">
              <a:lnSpc>
                <a:spcPct val="150000"/>
              </a:lnSpc>
              <a:buFont typeface="+mj-lt"/>
              <a:buAutoNum type="alphaLcParenR"/>
            </a:pPr>
            <a:r>
              <a:rPr lang="en-US" dirty="0"/>
              <a:t>No one means “No One”</a:t>
            </a:r>
          </a:p>
          <a:p>
            <a:pPr marL="925830" lvl="1" indent="-514350">
              <a:lnSpc>
                <a:spcPct val="150000"/>
              </a:lnSpc>
              <a:buFont typeface="+mj-lt"/>
              <a:buAutoNum type="alphaLcParenR"/>
            </a:pPr>
            <a:r>
              <a:rPr lang="en-US" dirty="0"/>
              <a:t>Coaches and instructors</a:t>
            </a:r>
          </a:p>
          <a:p>
            <a:pPr marL="925830" lvl="1" indent="-514350">
              <a:lnSpc>
                <a:spcPct val="150000"/>
              </a:lnSpc>
              <a:buFont typeface="+mj-lt"/>
              <a:buAutoNum type="alphaLcParenR"/>
            </a:pPr>
            <a:r>
              <a:rPr lang="en-US" dirty="0"/>
              <a:t>High Level gymnasts</a:t>
            </a:r>
          </a:p>
        </p:txBody>
      </p:sp>
    </p:spTree>
    <p:extLst>
      <p:ext uri="{BB962C8B-B14F-4D97-AF65-F5344CB8AC3E}">
        <p14:creationId xmlns:p14="http://schemas.microsoft.com/office/powerpoint/2010/main" val="250902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Guidelines </a:t>
            </a:r>
            <a:r>
              <a:rPr lang="en-US" sz="2000" dirty="0"/>
              <a:t>(Cont..)</a:t>
            </a:r>
            <a:endParaRPr lang="en-US" dirty="0"/>
          </a:p>
        </p:txBody>
      </p:sp>
      <p:sp>
        <p:nvSpPr>
          <p:cNvPr id="3" name="Content Placeholder 2"/>
          <p:cNvSpPr>
            <a:spLocks noGrp="1"/>
          </p:cNvSpPr>
          <p:nvPr>
            <p:ph idx="1"/>
          </p:nvPr>
        </p:nvSpPr>
        <p:spPr>
          <a:xfrm>
            <a:off x="203200" y="1752600"/>
            <a:ext cx="8788400" cy="4919133"/>
          </a:xfrm>
        </p:spPr>
        <p:txBody>
          <a:bodyPr>
            <a:noAutofit/>
          </a:bodyPr>
          <a:lstStyle/>
          <a:p>
            <a:pPr marL="571500" indent="-457200">
              <a:buFont typeface="+mj-lt"/>
              <a:buAutoNum type="arabicPeriod" startAt="7"/>
            </a:pPr>
            <a:r>
              <a:rPr lang="en-US" dirty="0"/>
              <a:t>Provide appropriate emergency assistance</a:t>
            </a:r>
          </a:p>
          <a:p>
            <a:pPr lvl="1"/>
            <a:r>
              <a:rPr lang="en-US" dirty="0"/>
              <a:t>Gymnastics professionals are expected to know what to do if an injury occurs. Knowledge of basic first aid, injury management procedures and how to implement the emergency action plan are important. </a:t>
            </a:r>
          </a:p>
          <a:p>
            <a:pPr marL="571500" indent="-457200">
              <a:buFont typeface="+mj-lt"/>
              <a:buAutoNum type="arabicPeriod" startAt="8"/>
            </a:pPr>
            <a:r>
              <a:rPr lang="en-US" dirty="0"/>
              <a:t>Keep informed</a:t>
            </a:r>
          </a:p>
          <a:p>
            <a:pPr lvl="1"/>
            <a:r>
              <a:rPr lang="en-US" dirty="0"/>
              <a:t>Regularly updating knowledge of gymnastics skills, proper technique, skill progressions and drills, rule changes, safety issues, and major health guidelines among others is essential for gymnastics professionals. </a:t>
            </a:r>
          </a:p>
        </p:txBody>
      </p:sp>
    </p:spTree>
    <p:extLst>
      <p:ext uri="{BB962C8B-B14F-4D97-AF65-F5344CB8AC3E}">
        <p14:creationId xmlns:p14="http://schemas.microsoft.com/office/powerpoint/2010/main" val="3112843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5 Quiz</a:t>
            </a:r>
          </a:p>
        </p:txBody>
      </p:sp>
      <p:sp>
        <p:nvSpPr>
          <p:cNvPr id="3" name="Content Placeholder 2"/>
          <p:cNvSpPr>
            <a:spLocks noGrp="1"/>
          </p:cNvSpPr>
          <p:nvPr>
            <p:ph sz="half" idx="1"/>
          </p:nvPr>
        </p:nvSpPr>
        <p:spPr>
          <a:xfrm>
            <a:off x="173164" y="1719070"/>
            <a:ext cx="8773622" cy="4958519"/>
          </a:xfrm>
        </p:spPr>
        <p:txBody>
          <a:bodyPr/>
          <a:lstStyle/>
          <a:p>
            <a:pPr marL="628650" indent="-514350">
              <a:buFont typeface="+mj-lt"/>
              <a:buAutoNum type="arabicPeriod" startAt="3"/>
            </a:pPr>
            <a:r>
              <a:rPr lang="en-US" dirty="0"/>
              <a:t>Which of the following factors should be considered for appropriate selection and use of gymnastics apparatus and equipment?</a:t>
            </a:r>
          </a:p>
          <a:p>
            <a:pPr marL="925830" lvl="1" indent="-514350">
              <a:lnSpc>
                <a:spcPct val="150000"/>
              </a:lnSpc>
              <a:buFont typeface="+mj-lt"/>
              <a:buAutoNum type="alphaLcParenR"/>
            </a:pPr>
            <a:r>
              <a:rPr lang="en-US" dirty="0"/>
              <a:t>Gymnastics skills being performed</a:t>
            </a:r>
          </a:p>
          <a:p>
            <a:pPr marL="925830" lvl="1" indent="-514350">
              <a:lnSpc>
                <a:spcPct val="150000"/>
              </a:lnSpc>
              <a:buFont typeface="+mj-lt"/>
              <a:buAutoNum type="alphaLcParenR"/>
            </a:pPr>
            <a:r>
              <a:rPr lang="en-US" dirty="0"/>
              <a:t>Age and size of the athletes</a:t>
            </a:r>
          </a:p>
          <a:p>
            <a:pPr marL="925830" lvl="1" indent="-514350">
              <a:lnSpc>
                <a:spcPct val="150000"/>
              </a:lnSpc>
              <a:buFont typeface="+mj-lt"/>
              <a:buAutoNum type="alphaLcParenR"/>
            </a:pPr>
            <a:r>
              <a:rPr lang="en-US" dirty="0"/>
              <a:t>All of these factors should be considered</a:t>
            </a:r>
          </a:p>
          <a:p>
            <a:pPr marL="925830" lvl="1" indent="-514350">
              <a:lnSpc>
                <a:spcPct val="150000"/>
              </a:lnSpc>
              <a:buFont typeface="+mj-lt"/>
              <a:buAutoNum type="alphaLcParenR"/>
            </a:pPr>
            <a:r>
              <a:rPr lang="en-US" dirty="0"/>
              <a:t>Ability of the gymnasts</a:t>
            </a:r>
          </a:p>
        </p:txBody>
      </p:sp>
    </p:spTree>
    <p:extLst>
      <p:ext uri="{BB962C8B-B14F-4D97-AF65-F5344CB8AC3E}">
        <p14:creationId xmlns:p14="http://schemas.microsoft.com/office/powerpoint/2010/main" val="937913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5 Quiz</a:t>
            </a:r>
          </a:p>
        </p:txBody>
      </p:sp>
      <p:sp>
        <p:nvSpPr>
          <p:cNvPr id="3" name="Content Placeholder 2"/>
          <p:cNvSpPr>
            <a:spLocks noGrp="1"/>
          </p:cNvSpPr>
          <p:nvPr>
            <p:ph sz="half" idx="1"/>
          </p:nvPr>
        </p:nvSpPr>
        <p:spPr>
          <a:xfrm>
            <a:off x="173164" y="1719070"/>
            <a:ext cx="8773622" cy="4958519"/>
          </a:xfrm>
        </p:spPr>
        <p:txBody>
          <a:bodyPr/>
          <a:lstStyle/>
          <a:p>
            <a:pPr marL="628650" indent="-514350">
              <a:buFont typeface="+mj-lt"/>
              <a:buAutoNum type="arabicPeriod" startAt="4"/>
            </a:pPr>
            <a:r>
              <a:rPr lang="en-US" dirty="0"/>
              <a:t>Gymnasts and coaches should work together to ensure which of the following regarding personal equipment items (e.g. grips, gymnastics shoes, braces, etc.)?</a:t>
            </a:r>
          </a:p>
          <a:p>
            <a:pPr marL="925830" lvl="1" indent="-514350">
              <a:lnSpc>
                <a:spcPct val="150000"/>
              </a:lnSpc>
              <a:buFont typeface="+mj-lt"/>
              <a:buAutoNum type="alphaLcParenR"/>
            </a:pPr>
            <a:r>
              <a:rPr lang="en-US" dirty="0"/>
              <a:t>All of the above</a:t>
            </a:r>
          </a:p>
          <a:p>
            <a:pPr marL="925830" lvl="1" indent="-514350">
              <a:lnSpc>
                <a:spcPct val="150000"/>
              </a:lnSpc>
              <a:buFont typeface="+mj-lt"/>
              <a:buAutoNum type="alphaLcParenR"/>
            </a:pPr>
            <a:r>
              <a:rPr lang="en-US" dirty="0"/>
              <a:t>Appropriate usage</a:t>
            </a:r>
          </a:p>
          <a:p>
            <a:pPr marL="925830" lvl="1" indent="-514350">
              <a:lnSpc>
                <a:spcPct val="150000"/>
              </a:lnSpc>
              <a:buFont typeface="+mj-lt"/>
              <a:buAutoNum type="alphaLcParenR"/>
            </a:pPr>
            <a:r>
              <a:rPr lang="en-US" dirty="0"/>
              <a:t>Safety</a:t>
            </a:r>
          </a:p>
          <a:p>
            <a:pPr marL="925830" lvl="1" indent="-514350">
              <a:lnSpc>
                <a:spcPct val="150000"/>
              </a:lnSpc>
              <a:buFont typeface="+mj-lt"/>
              <a:buAutoNum type="alphaLcParenR"/>
            </a:pPr>
            <a:r>
              <a:rPr lang="en-US" dirty="0"/>
              <a:t>Proper fit</a:t>
            </a:r>
          </a:p>
        </p:txBody>
      </p:sp>
    </p:spTree>
    <p:extLst>
      <p:ext uri="{BB962C8B-B14F-4D97-AF65-F5344CB8AC3E}">
        <p14:creationId xmlns:p14="http://schemas.microsoft.com/office/powerpoint/2010/main" val="4269676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Supervision &amp; instruction</a:t>
            </a:r>
          </a:p>
        </p:txBody>
      </p:sp>
      <p:sp>
        <p:nvSpPr>
          <p:cNvPr id="3" name="Text Placeholder 2"/>
          <p:cNvSpPr>
            <a:spLocks noGrp="1"/>
          </p:cNvSpPr>
          <p:nvPr>
            <p:ph type="body" idx="1"/>
          </p:nvPr>
        </p:nvSpPr>
        <p:spPr/>
        <p:txBody>
          <a:bodyPr>
            <a:normAutofit fontScale="85000" lnSpcReduction="20000"/>
          </a:bodyPr>
          <a:lstStyle/>
          <a:p>
            <a:r>
              <a:rPr lang="en-US" dirty="0"/>
              <a:t>“It’s not what you look at that matters, its what you see.” ~ Henry David Thoreau</a:t>
            </a:r>
          </a:p>
        </p:txBody>
      </p:sp>
    </p:spTree>
    <p:extLst>
      <p:ext uri="{BB962C8B-B14F-4D97-AF65-F5344CB8AC3E}">
        <p14:creationId xmlns:p14="http://schemas.microsoft.com/office/powerpoint/2010/main" val="636737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&amp; Coaching</a:t>
            </a:r>
          </a:p>
        </p:txBody>
      </p:sp>
      <p:sp>
        <p:nvSpPr>
          <p:cNvPr id="3" name="Content Placeholder 2"/>
          <p:cNvSpPr>
            <a:spLocks noGrp="1"/>
          </p:cNvSpPr>
          <p:nvPr>
            <p:ph sz="half" idx="1"/>
          </p:nvPr>
        </p:nvSpPr>
        <p:spPr>
          <a:xfrm>
            <a:off x="173163" y="1719071"/>
            <a:ext cx="4475035" cy="2957166"/>
          </a:xfrm>
        </p:spPr>
        <p:txBody>
          <a:bodyPr/>
          <a:lstStyle/>
          <a:p>
            <a:r>
              <a:rPr lang="en-US" b="1" dirty="0">
                <a:solidFill>
                  <a:srgbClr val="800000"/>
                </a:solidFill>
              </a:rPr>
              <a:t>Instructor</a:t>
            </a:r>
          </a:p>
          <a:p>
            <a:pPr lvl="1"/>
            <a:r>
              <a:rPr lang="en-US" dirty="0"/>
              <a:t>Is an individual who teaches students who participate in gymnastics at a preschool and/or recreational level</a:t>
            </a:r>
          </a:p>
        </p:txBody>
      </p:sp>
      <p:sp>
        <p:nvSpPr>
          <p:cNvPr id="4" name="Content Placeholder 3"/>
          <p:cNvSpPr>
            <a:spLocks noGrp="1"/>
          </p:cNvSpPr>
          <p:nvPr>
            <p:ph sz="half" idx="2"/>
          </p:nvPr>
        </p:nvSpPr>
        <p:spPr>
          <a:xfrm>
            <a:off x="4648199" y="1719071"/>
            <a:ext cx="4337067" cy="2957166"/>
          </a:xfrm>
        </p:spPr>
        <p:txBody>
          <a:bodyPr/>
          <a:lstStyle/>
          <a:p>
            <a:r>
              <a:rPr lang="en-US" b="1" dirty="0">
                <a:solidFill>
                  <a:srgbClr val="800000"/>
                </a:solidFill>
              </a:rPr>
              <a:t>Coach</a:t>
            </a:r>
          </a:p>
          <a:p>
            <a:pPr lvl="1"/>
            <a:r>
              <a:rPr lang="en-US" dirty="0"/>
              <a:t>Is an individual who instructs, guides and prepares students for gymnastics competition</a:t>
            </a:r>
          </a:p>
        </p:txBody>
      </p:sp>
      <p:pic>
        <p:nvPicPr>
          <p:cNvPr id="5" name="Picture 4"/>
          <p:cNvPicPr>
            <a:picLocks noChangeAspect="1"/>
          </p:cNvPicPr>
          <p:nvPr/>
        </p:nvPicPr>
        <p:blipFill>
          <a:blip r:embed="rId2"/>
          <a:stretch>
            <a:fillRect/>
          </a:stretch>
        </p:blipFill>
        <p:spPr>
          <a:xfrm>
            <a:off x="5675918" y="4449362"/>
            <a:ext cx="2251126" cy="2251126"/>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1000500" y="4480026"/>
            <a:ext cx="2220462" cy="2220462"/>
          </a:xfrm>
          <a:prstGeom prst="rect">
            <a:avLst/>
          </a:prstGeom>
          <a:ln>
            <a:noFill/>
          </a:ln>
          <a:effectLst>
            <a:softEdge rad="112500"/>
          </a:effectLst>
        </p:spPr>
      </p:pic>
    </p:spTree>
    <p:extLst>
      <p:ext uri="{BB962C8B-B14F-4D97-AF65-F5344CB8AC3E}">
        <p14:creationId xmlns:p14="http://schemas.microsoft.com/office/powerpoint/2010/main" val="2948764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solidFill>
                  <a:srgbClr val="800000"/>
                </a:solidFill>
              </a:rPr>
              <a:t>Unsupervised gymnastics should NOT be allowed in the gymnastics setting!</a:t>
            </a:r>
          </a:p>
        </p:txBody>
      </p:sp>
      <p:sp>
        <p:nvSpPr>
          <p:cNvPr id="3" name="Content Placeholder 2"/>
          <p:cNvSpPr>
            <a:spLocks noGrp="1"/>
          </p:cNvSpPr>
          <p:nvPr>
            <p:ph idx="1"/>
          </p:nvPr>
        </p:nvSpPr>
        <p:spPr>
          <a:xfrm>
            <a:off x="211644" y="1752600"/>
            <a:ext cx="8735142" cy="1769011"/>
          </a:xfrm>
        </p:spPr>
        <p:txBody>
          <a:bodyPr>
            <a:normAutofit/>
          </a:bodyPr>
          <a:lstStyle/>
          <a:p>
            <a:r>
              <a:rPr lang="en-US" sz="3200" b="1" dirty="0">
                <a:solidFill>
                  <a:srgbClr val="800000"/>
                </a:solidFill>
              </a:rPr>
              <a:t>Supervision</a:t>
            </a:r>
            <a:r>
              <a:rPr lang="en-US" sz="3200" dirty="0"/>
              <a:t> is defined as overseeing the activities of participants and is designed to help prevent injuries. </a:t>
            </a:r>
          </a:p>
        </p:txBody>
      </p:sp>
      <p:pic>
        <p:nvPicPr>
          <p:cNvPr id="4" name="Picture 3"/>
          <p:cNvPicPr>
            <a:picLocks noChangeAspect="1"/>
          </p:cNvPicPr>
          <p:nvPr/>
        </p:nvPicPr>
        <p:blipFill>
          <a:blip r:embed="rId2"/>
          <a:stretch>
            <a:fillRect/>
          </a:stretch>
        </p:blipFill>
        <p:spPr>
          <a:xfrm>
            <a:off x="4546049" y="3521611"/>
            <a:ext cx="4191932" cy="314395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26128" y="3521612"/>
            <a:ext cx="4119921" cy="3089941"/>
          </a:xfrm>
          <a:prstGeom prst="rect">
            <a:avLst/>
          </a:prstGeom>
          <a:ln>
            <a:noFill/>
          </a:ln>
          <a:effectLst>
            <a:softEdge rad="112500"/>
          </a:effectLst>
        </p:spPr>
      </p:pic>
    </p:spTree>
    <p:extLst>
      <p:ext uri="{BB962C8B-B14F-4D97-AF65-F5344CB8AC3E}">
        <p14:creationId xmlns:p14="http://schemas.microsoft.com/office/powerpoint/2010/main" val="3048847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supervision</a:t>
            </a:r>
          </a:p>
        </p:txBody>
      </p:sp>
      <p:sp>
        <p:nvSpPr>
          <p:cNvPr id="3" name="Content Placeholder 2"/>
          <p:cNvSpPr>
            <a:spLocks noGrp="1"/>
          </p:cNvSpPr>
          <p:nvPr>
            <p:ph idx="1"/>
          </p:nvPr>
        </p:nvSpPr>
        <p:spPr>
          <a:xfrm>
            <a:off x="173164" y="1752600"/>
            <a:ext cx="8754382" cy="5105400"/>
          </a:xfrm>
        </p:spPr>
        <p:txBody>
          <a:bodyPr>
            <a:normAutofit/>
          </a:bodyPr>
          <a:lstStyle/>
          <a:p>
            <a:pPr marL="114300" indent="0">
              <a:buNone/>
            </a:pPr>
            <a:r>
              <a:rPr lang="en-US" b="1" dirty="0">
                <a:solidFill>
                  <a:srgbClr val="800000"/>
                </a:solidFill>
              </a:rPr>
              <a:t>Direct Supervision				Indirect Supervision</a:t>
            </a:r>
          </a:p>
          <a:p>
            <a:pPr marL="114300" indent="0">
              <a:buNone/>
            </a:pPr>
            <a:endParaRPr lang="en-US" dirty="0"/>
          </a:p>
          <a:p>
            <a:pPr marL="114300" indent="0">
              <a:buNone/>
            </a:pPr>
            <a:r>
              <a:rPr lang="en-US" i="1" dirty="0"/>
              <a:t>more direct control			less direct control</a:t>
            </a:r>
          </a:p>
          <a:p>
            <a:pPr marL="114300" indent="0">
              <a:buNone/>
            </a:pPr>
            <a:endParaRPr lang="en-US" sz="1400" i="1" dirty="0"/>
          </a:p>
          <a:p>
            <a:pPr marL="114300" indent="0">
              <a:buNone/>
            </a:pPr>
            <a:r>
              <a:rPr lang="en-US" sz="3200" b="1" dirty="0">
                <a:solidFill>
                  <a:srgbClr val="000090"/>
                </a:solidFill>
              </a:rPr>
              <a:t>Gymnastics professionals should:</a:t>
            </a:r>
          </a:p>
          <a:p>
            <a:pPr>
              <a:buClr>
                <a:schemeClr val="tx1"/>
              </a:buClr>
              <a:buFont typeface="Wingdings" charset="2"/>
              <a:buChar char="ü"/>
            </a:pPr>
            <a:r>
              <a:rPr lang="en-US" sz="2100" dirty="0"/>
              <a:t>Select supervision levels that are appropriate to the risks involved, experience of the athletes, and predictability of the activity</a:t>
            </a:r>
          </a:p>
          <a:p>
            <a:pPr>
              <a:buClr>
                <a:schemeClr val="tx1"/>
              </a:buClr>
              <a:buFont typeface="Wingdings" charset="2"/>
              <a:buChar char="ü"/>
            </a:pPr>
            <a:r>
              <a:rPr lang="en-US" sz="2100" dirty="0"/>
              <a:t>Know where to position themselves</a:t>
            </a:r>
          </a:p>
          <a:p>
            <a:pPr>
              <a:buClr>
                <a:schemeClr val="tx1"/>
              </a:buClr>
              <a:buFont typeface="Wingdings" charset="2"/>
              <a:buChar char="ü"/>
            </a:pPr>
            <a:r>
              <a:rPr lang="en-US" sz="2100" dirty="0"/>
              <a:t>Use both direct and indirect supervision simultaneously when working with more than one gymnast at a time</a:t>
            </a:r>
          </a:p>
          <a:p>
            <a:pPr>
              <a:buClr>
                <a:schemeClr val="tx1"/>
              </a:buClr>
              <a:buFont typeface="Wingdings" charset="2"/>
              <a:buChar char="ü"/>
            </a:pPr>
            <a:r>
              <a:rPr lang="en-US" sz="2100" dirty="0"/>
              <a:t>Learn to regularly look up from direct supervision to perform indirect supervision</a:t>
            </a:r>
          </a:p>
        </p:txBody>
      </p:sp>
      <p:sp>
        <p:nvSpPr>
          <p:cNvPr id="4" name="Oval 3"/>
          <p:cNvSpPr/>
          <p:nvPr/>
        </p:nvSpPr>
        <p:spPr>
          <a:xfrm>
            <a:off x="1173664" y="2203090"/>
            <a:ext cx="519491" cy="510281"/>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7040463" y="2203090"/>
            <a:ext cx="519491" cy="510281"/>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693157" y="2443959"/>
            <a:ext cx="53473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7112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supervision</a:t>
            </a:r>
          </a:p>
        </p:txBody>
      </p:sp>
      <p:sp>
        <p:nvSpPr>
          <p:cNvPr id="3" name="Content Placeholder 2"/>
          <p:cNvSpPr>
            <a:spLocks noGrp="1"/>
          </p:cNvSpPr>
          <p:nvPr>
            <p:ph idx="1"/>
          </p:nvPr>
        </p:nvSpPr>
        <p:spPr>
          <a:xfrm>
            <a:off x="211644" y="1752601"/>
            <a:ext cx="4483014" cy="4855230"/>
          </a:xfrm>
        </p:spPr>
        <p:txBody>
          <a:bodyPr>
            <a:normAutofit lnSpcReduction="10000"/>
          </a:bodyPr>
          <a:lstStyle/>
          <a:p>
            <a:r>
              <a:rPr lang="en-US" sz="3200" b="1" dirty="0">
                <a:solidFill>
                  <a:srgbClr val="800000"/>
                </a:solidFill>
              </a:rPr>
              <a:t>Direct Supervision</a:t>
            </a:r>
          </a:p>
          <a:p>
            <a:pPr lvl="1"/>
            <a:r>
              <a:rPr lang="en-US" sz="2800" dirty="0"/>
              <a:t>Implies a more engaged, more attentive and more closely involved supervisor and that the instructor or coach is in full command of all activities taking place</a:t>
            </a:r>
          </a:p>
        </p:txBody>
      </p:sp>
      <p:pic>
        <p:nvPicPr>
          <p:cNvPr id="5" name="Picture 4"/>
          <p:cNvPicPr>
            <a:picLocks noChangeAspect="1"/>
          </p:cNvPicPr>
          <p:nvPr/>
        </p:nvPicPr>
        <p:blipFill>
          <a:blip r:embed="rId2"/>
          <a:stretch>
            <a:fillRect/>
          </a:stretch>
        </p:blipFill>
        <p:spPr>
          <a:xfrm>
            <a:off x="4357235" y="1925795"/>
            <a:ext cx="4603878" cy="4540113"/>
          </a:xfrm>
          <a:prstGeom prst="rect">
            <a:avLst/>
          </a:prstGeom>
          <a:ln>
            <a:noFill/>
          </a:ln>
          <a:effectLst>
            <a:softEdge rad="112500"/>
          </a:effectLst>
        </p:spPr>
      </p:pic>
    </p:spTree>
    <p:extLst>
      <p:ext uri="{BB962C8B-B14F-4D97-AF65-F5344CB8AC3E}">
        <p14:creationId xmlns:p14="http://schemas.microsoft.com/office/powerpoint/2010/main" val="15379692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Indirect supervision</a:t>
            </a:r>
          </a:p>
        </p:txBody>
      </p:sp>
      <p:sp>
        <p:nvSpPr>
          <p:cNvPr id="3" name="Content Placeholder 2"/>
          <p:cNvSpPr>
            <a:spLocks noGrp="1"/>
          </p:cNvSpPr>
          <p:nvPr>
            <p:ph idx="1"/>
          </p:nvPr>
        </p:nvSpPr>
        <p:spPr>
          <a:xfrm>
            <a:off x="173165" y="1752600"/>
            <a:ext cx="5291098" cy="4905746"/>
          </a:xfrm>
        </p:spPr>
        <p:txBody>
          <a:bodyPr>
            <a:normAutofit/>
          </a:bodyPr>
          <a:lstStyle/>
          <a:p>
            <a:r>
              <a:rPr lang="en-US" sz="3200" b="1" dirty="0">
                <a:solidFill>
                  <a:srgbClr val="800000"/>
                </a:solidFill>
              </a:rPr>
              <a:t>Indirect Supervision</a:t>
            </a:r>
          </a:p>
          <a:p>
            <a:pPr lvl="1"/>
            <a:r>
              <a:rPr lang="en-US" sz="2400" dirty="0"/>
              <a:t>Implies that an instructor or coach is present but that he/she is not controlling all activities indirect supervision is appropriate when the athletes have demonstrated performance competency to a point that do not, or should not, have an instructor or coach intruding on the activity. </a:t>
            </a:r>
          </a:p>
        </p:txBody>
      </p:sp>
      <p:pic>
        <p:nvPicPr>
          <p:cNvPr id="4" name="Picture 3"/>
          <p:cNvPicPr>
            <a:picLocks noChangeAspect="1"/>
          </p:cNvPicPr>
          <p:nvPr/>
        </p:nvPicPr>
        <p:blipFill>
          <a:blip r:embed="rId2"/>
          <a:stretch>
            <a:fillRect/>
          </a:stretch>
        </p:blipFill>
        <p:spPr>
          <a:xfrm flipH="1">
            <a:off x="5464263" y="2443959"/>
            <a:ext cx="3490339" cy="3490339"/>
          </a:xfrm>
          <a:prstGeom prst="rect">
            <a:avLst/>
          </a:prstGeom>
        </p:spPr>
      </p:pic>
    </p:spTree>
    <p:extLst>
      <p:ext uri="{BB962C8B-B14F-4D97-AF65-F5344CB8AC3E}">
        <p14:creationId xmlns:p14="http://schemas.microsoft.com/office/powerpoint/2010/main" val="2048081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supervision</a:t>
            </a:r>
          </a:p>
        </p:txBody>
      </p:sp>
      <p:sp>
        <p:nvSpPr>
          <p:cNvPr id="3" name="Content Placeholder 2"/>
          <p:cNvSpPr>
            <a:spLocks noGrp="1"/>
          </p:cNvSpPr>
          <p:nvPr>
            <p:ph idx="1"/>
          </p:nvPr>
        </p:nvSpPr>
        <p:spPr>
          <a:xfrm>
            <a:off x="192403" y="1752600"/>
            <a:ext cx="8792863" cy="4905746"/>
          </a:xfrm>
        </p:spPr>
        <p:txBody>
          <a:bodyPr>
            <a:normAutofit fontScale="92500" lnSpcReduction="20000"/>
          </a:bodyPr>
          <a:lstStyle/>
          <a:p>
            <a:r>
              <a:rPr lang="en-US" sz="3000" b="1" dirty="0">
                <a:solidFill>
                  <a:srgbClr val="800000"/>
                </a:solidFill>
              </a:rPr>
              <a:t>Proper supervision should include:</a:t>
            </a:r>
          </a:p>
          <a:p>
            <a:pPr lvl="1"/>
            <a:r>
              <a:rPr lang="en-US" sz="2600" dirty="0"/>
              <a:t>Knowing how to scan</a:t>
            </a:r>
          </a:p>
          <a:p>
            <a:pPr lvl="1"/>
            <a:r>
              <a:rPr lang="en-US" sz="2600" dirty="0"/>
              <a:t>Positioning yourself for effective viewing</a:t>
            </a:r>
          </a:p>
          <a:p>
            <a:pPr lvl="1"/>
            <a:r>
              <a:rPr lang="en-US" sz="2600" dirty="0"/>
              <a:t>Spotting red flags</a:t>
            </a:r>
          </a:p>
          <a:p>
            <a:pPr lvl="1"/>
            <a:r>
              <a:rPr lang="en-US" sz="2600" dirty="0"/>
              <a:t>Being familiar with the activity</a:t>
            </a:r>
          </a:p>
          <a:p>
            <a:pPr lvl="1"/>
            <a:r>
              <a:rPr lang="en-US" sz="2600" dirty="0"/>
              <a:t>Inspecting and removing hazards</a:t>
            </a:r>
          </a:p>
          <a:p>
            <a:pPr lvl="1"/>
            <a:r>
              <a:rPr lang="en-US" sz="2600" dirty="0"/>
              <a:t>Transferring of athletes from one coach/instructor to another</a:t>
            </a:r>
          </a:p>
          <a:p>
            <a:pPr lvl="1"/>
            <a:r>
              <a:rPr lang="en-US" sz="2600" dirty="0"/>
              <a:t>Providing safety education and enforcing rules and policies</a:t>
            </a:r>
          </a:p>
          <a:p>
            <a:pPr lvl="1"/>
            <a:r>
              <a:rPr lang="en-US" sz="2600" dirty="0"/>
              <a:t>Overseeing practice times, as well as, times before and after</a:t>
            </a:r>
          </a:p>
          <a:p>
            <a:pPr lvl="1"/>
            <a:r>
              <a:rPr lang="en-US" sz="2600" dirty="0"/>
              <a:t>Training areas, locker rooms, restrooms, and equipment and ancillary areas</a:t>
            </a:r>
          </a:p>
          <a:p>
            <a:pPr lvl="1"/>
            <a:endParaRPr lang="en-US" dirty="0"/>
          </a:p>
        </p:txBody>
      </p:sp>
    </p:spTree>
    <p:extLst>
      <p:ext uri="{BB962C8B-B14F-4D97-AF65-F5344CB8AC3E}">
        <p14:creationId xmlns:p14="http://schemas.microsoft.com/office/powerpoint/2010/main" val="1827653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Supervision example</a:t>
            </a:r>
          </a:p>
        </p:txBody>
      </p:sp>
      <p:sp>
        <p:nvSpPr>
          <p:cNvPr id="3" name="Content Placeholder 2"/>
          <p:cNvSpPr>
            <a:spLocks noGrp="1"/>
          </p:cNvSpPr>
          <p:nvPr>
            <p:ph idx="1"/>
          </p:nvPr>
        </p:nvSpPr>
        <p:spPr>
          <a:xfrm>
            <a:off x="173164" y="1752600"/>
            <a:ext cx="8792862" cy="4924990"/>
          </a:xfrm>
        </p:spPr>
        <p:txBody>
          <a:bodyPr>
            <a:noAutofit/>
          </a:bodyPr>
          <a:lstStyle/>
          <a:p>
            <a:pPr marL="114300" indent="0" algn="ctr">
              <a:buNone/>
            </a:pPr>
            <a:r>
              <a:rPr lang="en-US" sz="2700" dirty="0"/>
              <a:t>A teacher is instructing eight students on floor with the main objective of performing a backbend. The teacher sets up four stations of activities and positions herself at one of the stations to spot backbends. By spotting, the teacher is providing direct supervision to the student being spotted, meaning the teacher is working one-on-one with the student. However, the teacher is also responsible for overseeing, directing and providing feedback to the seven students at the other three stations. This is indirect supervision. </a:t>
            </a:r>
          </a:p>
        </p:txBody>
      </p:sp>
    </p:spTree>
    <p:extLst>
      <p:ext uri="{BB962C8B-B14F-4D97-AF65-F5344CB8AC3E}">
        <p14:creationId xmlns:p14="http://schemas.microsoft.com/office/powerpoint/2010/main" val="362918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Guidelines </a:t>
            </a:r>
            <a:r>
              <a:rPr lang="en-US" sz="2000" dirty="0"/>
              <a:t>(Cont..)</a:t>
            </a:r>
            <a:endParaRPr lang="en-US" dirty="0"/>
          </a:p>
        </p:txBody>
      </p:sp>
      <p:sp>
        <p:nvSpPr>
          <p:cNvPr id="3" name="Content Placeholder 2"/>
          <p:cNvSpPr>
            <a:spLocks noGrp="1"/>
          </p:cNvSpPr>
          <p:nvPr>
            <p:ph idx="1"/>
          </p:nvPr>
        </p:nvSpPr>
        <p:spPr>
          <a:xfrm>
            <a:off x="203200" y="1752600"/>
            <a:ext cx="8788400" cy="4919133"/>
          </a:xfrm>
        </p:spPr>
        <p:txBody>
          <a:bodyPr>
            <a:noAutofit/>
          </a:bodyPr>
          <a:lstStyle/>
          <a:p>
            <a:pPr marL="571500" indent="-457200">
              <a:buFont typeface="+mj-lt"/>
              <a:buAutoNum type="arabicPeriod" startAt="9"/>
            </a:pPr>
            <a:r>
              <a:rPr lang="en-US" dirty="0"/>
              <a:t>Know the gymnasts</a:t>
            </a:r>
          </a:p>
          <a:p>
            <a:pPr lvl="1"/>
            <a:r>
              <a:rPr lang="en-US" dirty="0"/>
              <a:t>Gymnastics professionals should consider a variety of factors, such as age, height, maturity, skill level, experience, and emotional state, in determining what skills, drills, and teaching activities are appropriate for the athletes and at what level and intensity. Other key information to know includes athletes’ names, medical status and longevity in the program. </a:t>
            </a:r>
          </a:p>
          <a:p>
            <a:pPr marL="571500" indent="-457200">
              <a:buFont typeface="+mj-lt"/>
              <a:buAutoNum type="arabicPeriod" startAt="9"/>
            </a:pPr>
            <a:r>
              <a:rPr lang="en-US" dirty="0"/>
              <a:t>Keep records</a:t>
            </a:r>
          </a:p>
          <a:p>
            <a:pPr lvl="1"/>
            <a:r>
              <a:rPr lang="en-US" dirty="0"/>
              <a:t>Keep records of what takes place in the program and at events. Records should include written lesson/training plans, emergency action plans, incident reports, progress reports, inspection and maintenance checklists, student files with contact and medical information, waivers and releases and other notes and forms. </a:t>
            </a:r>
          </a:p>
          <a:p>
            <a:pPr marL="571500" indent="-457200">
              <a:buFont typeface="+mj-lt"/>
              <a:buAutoNum type="arabicPeriod" startAt="9"/>
            </a:pPr>
            <a:endParaRPr lang="en-US" dirty="0"/>
          </a:p>
        </p:txBody>
      </p:sp>
    </p:spTree>
    <p:extLst>
      <p:ext uri="{BB962C8B-B14F-4D97-AF65-F5344CB8AC3E}">
        <p14:creationId xmlns:p14="http://schemas.microsoft.com/office/powerpoint/2010/main" val="1671836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Supervision tips</a:t>
            </a:r>
          </a:p>
        </p:txBody>
      </p:sp>
      <p:sp>
        <p:nvSpPr>
          <p:cNvPr id="3" name="Content Placeholder 2"/>
          <p:cNvSpPr>
            <a:spLocks noGrp="1"/>
          </p:cNvSpPr>
          <p:nvPr>
            <p:ph idx="1"/>
          </p:nvPr>
        </p:nvSpPr>
        <p:spPr>
          <a:xfrm>
            <a:off x="153923" y="1752600"/>
            <a:ext cx="8831344" cy="4944233"/>
          </a:xfrm>
        </p:spPr>
        <p:txBody>
          <a:bodyPr>
            <a:normAutofit fontScale="92500" lnSpcReduction="10000"/>
          </a:bodyPr>
          <a:lstStyle/>
          <a:p>
            <a:r>
              <a:rPr lang="en-US" dirty="0"/>
              <a:t>Escort athletes as they transfer to another coach/instructor or station. This will help prevent a period of time with no supervision.</a:t>
            </a:r>
          </a:p>
          <a:p>
            <a:r>
              <a:rPr lang="en-US" dirty="0"/>
              <a:t>Position yourself to see the entire area, without turning around. This also applies to spotting, as you should easily be able to look up and see the other athletes you are responsible for. </a:t>
            </a:r>
          </a:p>
          <a:p>
            <a:r>
              <a:rPr lang="en-US" dirty="0"/>
              <a:t>Position athletes so they are facing you, with their backs toward other activities in the gym. This approach helps the gymnasts listen to the supervisor and avoid distractions. </a:t>
            </a:r>
          </a:p>
          <a:p>
            <a:r>
              <a:rPr lang="en-US" dirty="0"/>
              <a:t>Follow written policies and procedures when a coach/instructor must leave an area and transfer supervision to another staff member (e.g., to help with an injury or visit the restroom). </a:t>
            </a:r>
          </a:p>
        </p:txBody>
      </p:sp>
    </p:spTree>
    <p:extLst>
      <p:ext uri="{BB962C8B-B14F-4D97-AF65-F5344CB8AC3E}">
        <p14:creationId xmlns:p14="http://schemas.microsoft.com/office/powerpoint/2010/main" val="2709723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fontScale="92500"/>
          </a:bodyPr>
          <a:lstStyle/>
          <a:p>
            <a:r>
              <a:rPr lang="en-US" sz="2400" b="1" dirty="0">
                <a:solidFill>
                  <a:srgbClr val="800000"/>
                </a:solidFill>
              </a:rPr>
              <a:t>Gender sensitive supervision</a:t>
            </a:r>
          </a:p>
          <a:p>
            <a:r>
              <a:rPr lang="en-US" sz="2400" dirty="0"/>
              <a:t>Supervision before and after class</a:t>
            </a:r>
          </a:p>
          <a:p>
            <a:r>
              <a:rPr lang="en-US" sz="2400" dirty="0"/>
              <a:t>Emergency supervision</a:t>
            </a:r>
          </a:p>
          <a:p>
            <a:r>
              <a:rPr lang="en-US" sz="2400" dirty="0"/>
              <a:t>Safety rules</a:t>
            </a:r>
          </a:p>
          <a:p>
            <a:r>
              <a:rPr lang="en-US" sz="2400" dirty="0"/>
              <a:t>Matching of athletes and coaches</a:t>
            </a:r>
          </a:p>
          <a:p>
            <a:r>
              <a:rPr lang="en-US" sz="2400" dirty="0"/>
              <a:t>Athlete: coach/instructor ratio</a:t>
            </a:r>
          </a:p>
        </p:txBody>
      </p:sp>
      <p:sp>
        <p:nvSpPr>
          <p:cNvPr id="4" name="Content Placeholder 3"/>
          <p:cNvSpPr>
            <a:spLocks noGrp="1"/>
          </p:cNvSpPr>
          <p:nvPr>
            <p:ph sz="half" idx="2"/>
          </p:nvPr>
        </p:nvSpPr>
        <p:spPr>
          <a:xfrm>
            <a:off x="3713397" y="1719071"/>
            <a:ext cx="5291110" cy="4939274"/>
          </a:xfrm>
        </p:spPr>
        <p:txBody>
          <a:bodyPr>
            <a:normAutofit fontScale="92500"/>
          </a:bodyPr>
          <a:lstStyle/>
          <a:p>
            <a:pPr marL="114300" indent="0">
              <a:buNone/>
            </a:pPr>
            <a:r>
              <a:rPr lang="en-US" b="1" dirty="0">
                <a:solidFill>
                  <a:srgbClr val="800000"/>
                </a:solidFill>
              </a:rPr>
              <a:t>Gender-sensitive supervision:</a:t>
            </a:r>
          </a:p>
          <a:p>
            <a:pPr marL="114300" indent="0">
              <a:buNone/>
            </a:pPr>
            <a:r>
              <a:rPr lang="en-US" dirty="0">
                <a:solidFill>
                  <a:srgbClr val="000090"/>
                </a:solidFill>
              </a:rPr>
              <a:t>Supervision of the opposite sex is a potential problem area. Obviously, restroom and locker room areas require supervision by the appropriate gender. Written plans and policies for supervision of opposite gender athletes should be made, published and followed. </a:t>
            </a:r>
          </a:p>
        </p:txBody>
      </p:sp>
    </p:spTree>
    <p:extLst>
      <p:ext uri="{BB962C8B-B14F-4D97-AF65-F5344CB8AC3E}">
        <p14:creationId xmlns:p14="http://schemas.microsoft.com/office/powerpoint/2010/main" val="322314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fontScale="85000" lnSpcReduction="20000"/>
          </a:bodyPr>
          <a:lstStyle/>
          <a:p>
            <a:r>
              <a:rPr lang="en-US" sz="2400" dirty="0"/>
              <a:t>Gender sensitive supervision</a:t>
            </a:r>
          </a:p>
          <a:p>
            <a:r>
              <a:rPr lang="en-US" sz="2400" b="1" dirty="0">
                <a:solidFill>
                  <a:srgbClr val="800000"/>
                </a:solidFill>
              </a:rPr>
              <a:t>Supervision before and after class</a:t>
            </a:r>
          </a:p>
          <a:p>
            <a:r>
              <a:rPr lang="en-US" sz="2400" dirty="0"/>
              <a:t>Emergency supervision</a:t>
            </a:r>
          </a:p>
          <a:p>
            <a:r>
              <a:rPr lang="en-US" sz="2400" dirty="0"/>
              <a:t>Safety rules</a:t>
            </a:r>
          </a:p>
          <a:p>
            <a:r>
              <a:rPr lang="en-US" sz="2400" dirty="0"/>
              <a:t>Matching of athletes and coaches</a:t>
            </a:r>
          </a:p>
          <a:p>
            <a:r>
              <a:rPr lang="en-US" sz="2400" dirty="0"/>
              <a:t>Athlete: coach/instructor ratio</a:t>
            </a:r>
          </a:p>
        </p:txBody>
      </p:sp>
      <p:sp>
        <p:nvSpPr>
          <p:cNvPr id="4" name="Content Placeholder 3"/>
          <p:cNvSpPr>
            <a:spLocks noGrp="1"/>
          </p:cNvSpPr>
          <p:nvPr>
            <p:ph sz="half" idx="2"/>
          </p:nvPr>
        </p:nvSpPr>
        <p:spPr>
          <a:xfrm>
            <a:off x="3713397" y="1719071"/>
            <a:ext cx="5291110" cy="4939274"/>
          </a:xfrm>
        </p:spPr>
        <p:txBody>
          <a:bodyPr>
            <a:normAutofit fontScale="85000" lnSpcReduction="20000"/>
          </a:bodyPr>
          <a:lstStyle/>
          <a:p>
            <a:pPr marL="114300" indent="0">
              <a:buNone/>
            </a:pPr>
            <a:r>
              <a:rPr lang="en-US" b="1" dirty="0">
                <a:solidFill>
                  <a:srgbClr val="800000"/>
                </a:solidFill>
              </a:rPr>
              <a:t>Supervision before and after class:</a:t>
            </a:r>
          </a:p>
          <a:p>
            <a:pPr marL="114300" indent="0">
              <a:buNone/>
            </a:pPr>
            <a:r>
              <a:rPr lang="en-US" dirty="0">
                <a:solidFill>
                  <a:srgbClr val="000090"/>
                </a:solidFill>
              </a:rPr>
              <a:t>Supervision begins when the athlete arrives at the facility and does not end until the athlete leaves the property. Supervision is required as long as athletes are present even when no gymnastics-specific activities are taking place.</a:t>
            </a:r>
          </a:p>
          <a:p>
            <a:pPr marL="114300" indent="0">
              <a:buNone/>
            </a:pPr>
            <a:endParaRPr lang="en-US" sz="1500" dirty="0">
              <a:solidFill>
                <a:srgbClr val="000090"/>
              </a:solidFill>
            </a:endParaRPr>
          </a:p>
          <a:p>
            <a:pPr marL="114300" indent="0">
              <a:buNone/>
            </a:pPr>
            <a:r>
              <a:rPr lang="en-US" dirty="0">
                <a:solidFill>
                  <a:srgbClr val="000090"/>
                </a:solidFill>
              </a:rPr>
              <a:t>A single staff member, coach, or instructor should not be alone with a single athlete – this applies for private lessons, stranded athletes or in other situations. </a:t>
            </a:r>
          </a:p>
        </p:txBody>
      </p:sp>
    </p:spTree>
    <p:extLst>
      <p:ext uri="{BB962C8B-B14F-4D97-AF65-F5344CB8AC3E}">
        <p14:creationId xmlns:p14="http://schemas.microsoft.com/office/powerpoint/2010/main" val="29963237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a:bodyPr>
          <a:lstStyle/>
          <a:p>
            <a:r>
              <a:rPr lang="en-US" sz="2400" dirty="0"/>
              <a:t>Gender sensitive supervision</a:t>
            </a:r>
          </a:p>
          <a:p>
            <a:r>
              <a:rPr lang="en-US" sz="2400" dirty="0"/>
              <a:t>Supervision before and after class</a:t>
            </a:r>
          </a:p>
          <a:p>
            <a:r>
              <a:rPr lang="en-US" sz="2400" b="1" dirty="0">
                <a:solidFill>
                  <a:srgbClr val="800000"/>
                </a:solidFill>
              </a:rPr>
              <a:t>Emergency supervision</a:t>
            </a:r>
          </a:p>
          <a:p>
            <a:r>
              <a:rPr lang="en-US" sz="2400" dirty="0"/>
              <a:t>Safety rules</a:t>
            </a:r>
          </a:p>
          <a:p>
            <a:r>
              <a:rPr lang="en-US" sz="2400" dirty="0"/>
              <a:t>Matching of athletes and coaches</a:t>
            </a:r>
          </a:p>
          <a:p>
            <a:r>
              <a:rPr lang="en-US" sz="2400" dirty="0"/>
              <a:t>Athlete: coach/instructor ratio</a:t>
            </a:r>
          </a:p>
        </p:txBody>
      </p:sp>
      <p:sp>
        <p:nvSpPr>
          <p:cNvPr id="4" name="Content Placeholder 3"/>
          <p:cNvSpPr>
            <a:spLocks noGrp="1"/>
          </p:cNvSpPr>
          <p:nvPr>
            <p:ph sz="half" idx="2"/>
          </p:nvPr>
        </p:nvSpPr>
        <p:spPr>
          <a:xfrm>
            <a:off x="3713397" y="1719071"/>
            <a:ext cx="5291110" cy="4939274"/>
          </a:xfrm>
        </p:spPr>
        <p:txBody>
          <a:bodyPr>
            <a:normAutofit/>
          </a:bodyPr>
          <a:lstStyle/>
          <a:p>
            <a:pPr marL="114300" indent="0">
              <a:buNone/>
            </a:pPr>
            <a:r>
              <a:rPr lang="en-US" b="1" dirty="0">
                <a:solidFill>
                  <a:srgbClr val="800000"/>
                </a:solidFill>
              </a:rPr>
              <a:t>Emergency Supervision:</a:t>
            </a:r>
          </a:p>
          <a:p>
            <a:pPr marL="114300" indent="0">
              <a:buNone/>
            </a:pPr>
            <a:r>
              <a:rPr lang="en-US" dirty="0">
                <a:solidFill>
                  <a:srgbClr val="000090"/>
                </a:solidFill>
              </a:rPr>
              <a:t>All staff should be aware of emergency procedures, how to handle an injury, how to handle an injury, how to summon aid, and how to handle supervision of the uninjured athletes while the injured athlete is attended to.</a:t>
            </a:r>
          </a:p>
        </p:txBody>
      </p:sp>
    </p:spTree>
    <p:extLst>
      <p:ext uri="{BB962C8B-B14F-4D97-AF65-F5344CB8AC3E}">
        <p14:creationId xmlns:p14="http://schemas.microsoft.com/office/powerpoint/2010/main" val="2122685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a:bodyPr>
          <a:lstStyle/>
          <a:p>
            <a:r>
              <a:rPr lang="en-US" sz="2400" dirty="0"/>
              <a:t>Gender sensitive supervision</a:t>
            </a:r>
          </a:p>
          <a:p>
            <a:r>
              <a:rPr lang="en-US" sz="2400" dirty="0"/>
              <a:t>Supervision before and after class</a:t>
            </a:r>
          </a:p>
          <a:p>
            <a:r>
              <a:rPr lang="en-US" sz="2400" dirty="0"/>
              <a:t>Emergency supervision</a:t>
            </a:r>
          </a:p>
          <a:p>
            <a:r>
              <a:rPr lang="en-US" sz="2400" b="1" dirty="0">
                <a:solidFill>
                  <a:srgbClr val="800000"/>
                </a:solidFill>
              </a:rPr>
              <a:t>Safety rules</a:t>
            </a:r>
          </a:p>
          <a:p>
            <a:r>
              <a:rPr lang="en-US" sz="2400" dirty="0"/>
              <a:t>Matching of athletes and coaches</a:t>
            </a:r>
          </a:p>
          <a:p>
            <a:r>
              <a:rPr lang="en-US" sz="2400" dirty="0"/>
              <a:t>Athlete: coach/instructor ratio</a:t>
            </a:r>
          </a:p>
        </p:txBody>
      </p:sp>
      <p:sp>
        <p:nvSpPr>
          <p:cNvPr id="4" name="Content Placeholder 3"/>
          <p:cNvSpPr>
            <a:spLocks noGrp="1"/>
          </p:cNvSpPr>
          <p:nvPr>
            <p:ph sz="half" idx="2"/>
          </p:nvPr>
        </p:nvSpPr>
        <p:spPr>
          <a:xfrm>
            <a:off x="3713397" y="1719071"/>
            <a:ext cx="5291110" cy="4939274"/>
          </a:xfrm>
        </p:spPr>
        <p:txBody>
          <a:bodyPr>
            <a:normAutofit/>
          </a:bodyPr>
          <a:lstStyle/>
          <a:p>
            <a:pPr marL="114300" indent="0">
              <a:buNone/>
            </a:pPr>
            <a:r>
              <a:rPr lang="en-US" b="1" dirty="0">
                <a:solidFill>
                  <a:srgbClr val="800000"/>
                </a:solidFill>
              </a:rPr>
              <a:t>Safety Rules:</a:t>
            </a:r>
          </a:p>
          <a:p>
            <a:pPr marL="114300" indent="0">
              <a:buNone/>
            </a:pPr>
            <a:r>
              <a:rPr lang="en-US" dirty="0">
                <a:solidFill>
                  <a:srgbClr val="000090"/>
                </a:solidFill>
              </a:rPr>
              <a:t>Supervision includes educating, through explanation and demonstrations, participants regarding safety rules. For instance, gymnastics curriculum should include landing drills and safety rolls so gymnastics learn how to land and fall properly. </a:t>
            </a:r>
          </a:p>
        </p:txBody>
      </p:sp>
    </p:spTree>
    <p:extLst>
      <p:ext uri="{BB962C8B-B14F-4D97-AF65-F5344CB8AC3E}">
        <p14:creationId xmlns:p14="http://schemas.microsoft.com/office/powerpoint/2010/main" val="2211450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fontScale="85000" lnSpcReduction="20000"/>
          </a:bodyPr>
          <a:lstStyle/>
          <a:p>
            <a:r>
              <a:rPr lang="en-US" sz="2400" dirty="0"/>
              <a:t>Gender sensitive supervision</a:t>
            </a:r>
          </a:p>
          <a:p>
            <a:r>
              <a:rPr lang="en-US" sz="2400" dirty="0"/>
              <a:t>Supervision before and after class</a:t>
            </a:r>
          </a:p>
          <a:p>
            <a:r>
              <a:rPr lang="en-US" sz="2400" dirty="0"/>
              <a:t>Emergency supervision</a:t>
            </a:r>
          </a:p>
          <a:p>
            <a:r>
              <a:rPr lang="en-US" sz="2400" dirty="0"/>
              <a:t>Safety rules</a:t>
            </a:r>
          </a:p>
          <a:p>
            <a:r>
              <a:rPr lang="en-US" sz="2400" b="1" dirty="0">
                <a:solidFill>
                  <a:srgbClr val="800000"/>
                </a:solidFill>
              </a:rPr>
              <a:t>Matching of athletes and coaches</a:t>
            </a:r>
          </a:p>
          <a:p>
            <a:r>
              <a:rPr lang="en-US" sz="2400" dirty="0"/>
              <a:t>Athlete: coach/instructor ratio</a:t>
            </a:r>
          </a:p>
        </p:txBody>
      </p:sp>
      <p:sp>
        <p:nvSpPr>
          <p:cNvPr id="4" name="Content Placeholder 3"/>
          <p:cNvSpPr>
            <a:spLocks noGrp="1"/>
          </p:cNvSpPr>
          <p:nvPr>
            <p:ph sz="half" idx="2"/>
          </p:nvPr>
        </p:nvSpPr>
        <p:spPr>
          <a:xfrm>
            <a:off x="3713397" y="1719071"/>
            <a:ext cx="5291110" cy="4939274"/>
          </a:xfrm>
        </p:spPr>
        <p:txBody>
          <a:bodyPr>
            <a:normAutofit fontScale="85000" lnSpcReduction="20000"/>
          </a:bodyPr>
          <a:lstStyle/>
          <a:p>
            <a:pPr marL="114300" indent="0">
              <a:buNone/>
            </a:pPr>
            <a:r>
              <a:rPr lang="en-US" b="1" dirty="0">
                <a:solidFill>
                  <a:srgbClr val="800000"/>
                </a:solidFill>
              </a:rPr>
              <a:t>Matching of athletes and coaches:</a:t>
            </a:r>
          </a:p>
          <a:p>
            <a:pPr marL="114300" indent="0">
              <a:buNone/>
            </a:pPr>
            <a:r>
              <a:rPr lang="en-US" dirty="0">
                <a:solidFill>
                  <a:srgbClr val="000090"/>
                </a:solidFill>
              </a:rPr>
              <a:t>Participants should be matched so that athletes responsible for supporting and lifting other athletes, such as with acrobatic gymnastics or group gymnastics are physically able to perform the task. Proper matching of a coach/instructor and an athlete is also important for spotted skills. An additional consideration is proper alignment of coaches/instructors and athletes in terms of skill level. </a:t>
            </a:r>
          </a:p>
        </p:txBody>
      </p:sp>
    </p:spTree>
    <p:extLst>
      <p:ext uri="{BB962C8B-B14F-4D97-AF65-F5344CB8AC3E}">
        <p14:creationId xmlns:p14="http://schemas.microsoft.com/office/powerpoint/2010/main" val="4212072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p>
        </p:txBody>
      </p:sp>
      <p:sp>
        <p:nvSpPr>
          <p:cNvPr id="3" name="Content Placeholder 2"/>
          <p:cNvSpPr>
            <a:spLocks noGrp="1"/>
          </p:cNvSpPr>
          <p:nvPr>
            <p:ph sz="half" idx="1"/>
          </p:nvPr>
        </p:nvSpPr>
        <p:spPr>
          <a:xfrm>
            <a:off x="192404" y="1719070"/>
            <a:ext cx="3520993" cy="4939275"/>
          </a:xfrm>
        </p:spPr>
        <p:txBody>
          <a:bodyPr>
            <a:normAutofit fontScale="92500" lnSpcReduction="10000"/>
          </a:bodyPr>
          <a:lstStyle/>
          <a:p>
            <a:r>
              <a:rPr lang="en-US" sz="2400" dirty="0"/>
              <a:t>Gender sensitive supervision</a:t>
            </a:r>
          </a:p>
          <a:p>
            <a:r>
              <a:rPr lang="en-US" sz="2400" dirty="0"/>
              <a:t>Supervision before and after class</a:t>
            </a:r>
          </a:p>
          <a:p>
            <a:r>
              <a:rPr lang="en-US" sz="2400" dirty="0"/>
              <a:t>Emergency supervision</a:t>
            </a:r>
          </a:p>
          <a:p>
            <a:r>
              <a:rPr lang="en-US" sz="2400" dirty="0"/>
              <a:t>Safety rules</a:t>
            </a:r>
          </a:p>
          <a:p>
            <a:r>
              <a:rPr lang="en-US" sz="2400" dirty="0">
                <a:solidFill>
                  <a:srgbClr val="564B3C"/>
                </a:solidFill>
              </a:rPr>
              <a:t>Matching of athletes and coaches</a:t>
            </a:r>
          </a:p>
          <a:p>
            <a:r>
              <a:rPr lang="en-US" sz="2400" b="1" dirty="0">
                <a:solidFill>
                  <a:srgbClr val="800000"/>
                </a:solidFill>
              </a:rPr>
              <a:t>Athlete: coach/instructor ratio</a:t>
            </a:r>
          </a:p>
        </p:txBody>
      </p:sp>
      <p:sp>
        <p:nvSpPr>
          <p:cNvPr id="4" name="Content Placeholder 3"/>
          <p:cNvSpPr>
            <a:spLocks noGrp="1"/>
          </p:cNvSpPr>
          <p:nvPr>
            <p:ph sz="half" idx="2"/>
          </p:nvPr>
        </p:nvSpPr>
        <p:spPr>
          <a:xfrm>
            <a:off x="3713397" y="1719071"/>
            <a:ext cx="5291110" cy="4939274"/>
          </a:xfrm>
        </p:spPr>
        <p:txBody>
          <a:bodyPr>
            <a:normAutofit fontScale="92500" lnSpcReduction="10000"/>
          </a:bodyPr>
          <a:lstStyle/>
          <a:p>
            <a:pPr marL="114300" indent="0">
              <a:buNone/>
            </a:pPr>
            <a:r>
              <a:rPr lang="en-US" b="1" dirty="0">
                <a:solidFill>
                  <a:srgbClr val="800000"/>
                </a:solidFill>
              </a:rPr>
              <a:t>Athlete: coach/instructor ratio:</a:t>
            </a:r>
          </a:p>
          <a:p>
            <a:pPr marL="114300" indent="0">
              <a:buNone/>
            </a:pPr>
            <a:r>
              <a:rPr lang="en-US" dirty="0">
                <a:solidFill>
                  <a:srgbClr val="000090"/>
                </a:solidFill>
              </a:rPr>
              <a:t>The number of athletes under the care and direction of an instructor or coach should be consistent with the:</a:t>
            </a:r>
          </a:p>
          <a:p>
            <a:r>
              <a:rPr lang="en-US" sz="2400" dirty="0">
                <a:solidFill>
                  <a:srgbClr val="000090"/>
                </a:solidFill>
              </a:rPr>
              <a:t>Level of ability and experience of the instructor / coach</a:t>
            </a:r>
          </a:p>
          <a:p>
            <a:r>
              <a:rPr lang="en-US" sz="2400" dirty="0">
                <a:solidFill>
                  <a:srgbClr val="000090"/>
                </a:solidFill>
              </a:rPr>
              <a:t>Skill level of the athletes</a:t>
            </a:r>
          </a:p>
          <a:p>
            <a:r>
              <a:rPr lang="en-US" sz="2400" dirty="0">
                <a:solidFill>
                  <a:srgbClr val="000090"/>
                </a:solidFill>
              </a:rPr>
              <a:t>Age and gender of the athletes</a:t>
            </a:r>
          </a:p>
          <a:p>
            <a:r>
              <a:rPr lang="en-US" sz="2400" dirty="0">
                <a:solidFill>
                  <a:srgbClr val="000090"/>
                </a:solidFill>
              </a:rPr>
              <a:t>Type of tasks being practiced</a:t>
            </a:r>
          </a:p>
          <a:p>
            <a:r>
              <a:rPr lang="en-US" sz="2400" dirty="0">
                <a:solidFill>
                  <a:srgbClr val="000090"/>
                </a:solidFill>
              </a:rPr>
              <a:t>Available space, type of equipment and other distractions in the facility. </a:t>
            </a:r>
          </a:p>
        </p:txBody>
      </p:sp>
    </p:spTree>
    <p:extLst>
      <p:ext uri="{BB962C8B-B14F-4D97-AF65-F5344CB8AC3E}">
        <p14:creationId xmlns:p14="http://schemas.microsoft.com/office/powerpoint/2010/main" val="1161278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t>
            </a:r>
          </a:p>
        </p:txBody>
      </p:sp>
      <p:sp>
        <p:nvSpPr>
          <p:cNvPr id="3" name="Content Placeholder 2"/>
          <p:cNvSpPr>
            <a:spLocks noGrp="1"/>
          </p:cNvSpPr>
          <p:nvPr>
            <p:ph idx="1"/>
          </p:nvPr>
        </p:nvSpPr>
        <p:spPr>
          <a:xfrm>
            <a:off x="192404" y="1752600"/>
            <a:ext cx="8773622" cy="4944233"/>
          </a:xfrm>
        </p:spPr>
        <p:txBody>
          <a:bodyPr>
            <a:normAutofit/>
          </a:bodyPr>
          <a:lstStyle/>
          <a:p>
            <a:r>
              <a:rPr lang="en-US" sz="2800" b="1" dirty="0">
                <a:solidFill>
                  <a:srgbClr val="800000"/>
                </a:solidFill>
              </a:rPr>
              <a:t>Instruction</a:t>
            </a:r>
          </a:p>
          <a:p>
            <a:pPr lvl="1"/>
            <a:r>
              <a:rPr lang="en-US" sz="2400" dirty="0"/>
              <a:t>Providing athletes the information necessary to safely participate</a:t>
            </a:r>
          </a:p>
          <a:p>
            <a:r>
              <a:rPr lang="en-US" sz="2800" b="1" dirty="0">
                <a:solidFill>
                  <a:srgbClr val="800000"/>
                </a:solidFill>
              </a:rPr>
              <a:t>Instruction Involves:</a:t>
            </a:r>
          </a:p>
          <a:p>
            <a:pPr lvl="1"/>
            <a:r>
              <a:rPr lang="en-US" sz="2400" dirty="0"/>
              <a:t>Skill teaching</a:t>
            </a:r>
          </a:p>
          <a:p>
            <a:pPr lvl="1"/>
            <a:r>
              <a:rPr lang="en-US" sz="2400" dirty="0"/>
              <a:t>Spotting</a:t>
            </a:r>
          </a:p>
          <a:p>
            <a:pPr lvl="1"/>
            <a:r>
              <a:rPr lang="en-US" sz="2400" dirty="0"/>
              <a:t>Feedback</a:t>
            </a:r>
          </a:p>
          <a:p>
            <a:pPr lvl="1"/>
            <a:r>
              <a:rPr lang="en-US" sz="2400" dirty="0"/>
              <a:t>Information about equipment</a:t>
            </a:r>
          </a:p>
          <a:p>
            <a:pPr lvl="1"/>
            <a:r>
              <a:rPr lang="en-US" sz="2400" dirty="0"/>
              <a:t>Education and enforcement of safety rules</a:t>
            </a:r>
          </a:p>
          <a:p>
            <a:pPr lvl="1"/>
            <a:r>
              <a:rPr lang="en-US" sz="2400" dirty="0"/>
              <a:t>Raining in the areas of fitness and gymnastics preparation</a:t>
            </a:r>
          </a:p>
        </p:txBody>
      </p:sp>
      <p:pic>
        <p:nvPicPr>
          <p:cNvPr id="4" name="Picture 3"/>
          <p:cNvPicPr>
            <a:picLocks noChangeAspect="1"/>
          </p:cNvPicPr>
          <p:nvPr/>
        </p:nvPicPr>
        <p:blipFill>
          <a:blip r:embed="rId2"/>
          <a:stretch>
            <a:fillRect/>
          </a:stretch>
        </p:blipFill>
        <p:spPr>
          <a:xfrm>
            <a:off x="5649491" y="2886566"/>
            <a:ext cx="3037309" cy="2277982"/>
          </a:xfrm>
          <a:prstGeom prst="rect">
            <a:avLst/>
          </a:prstGeom>
          <a:ln>
            <a:noFill/>
          </a:ln>
          <a:effectLst>
            <a:softEdge rad="112500"/>
          </a:effectLst>
        </p:spPr>
      </p:pic>
    </p:spTree>
    <p:extLst>
      <p:ext uri="{BB962C8B-B14F-4D97-AF65-F5344CB8AC3E}">
        <p14:creationId xmlns:p14="http://schemas.microsoft.com/office/powerpoint/2010/main" val="2545288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Teaching</a:t>
            </a:r>
          </a:p>
        </p:txBody>
      </p:sp>
      <p:sp>
        <p:nvSpPr>
          <p:cNvPr id="3" name="Rounded Rectangle 2"/>
          <p:cNvSpPr/>
          <p:nvPr/>
        </p:nvSpPr>
        <p:spPr>
          <a:xfrm>
            <a:off x="134684" y="1712695"/>
            <a:ext cx="161619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230884" y="1707881"/>
            <a:ext cx="1616193" cy="4154984"/>
          </a:xfrm>
          <a:prstGeom prst="rect">
            <a:avLst/>
          </a:prstGeom>
          <a:noFill/>
        </p:spPr>
        <p:txBody>
          <a:bodyPr wrap="square" rtlCol="0">
            <a:spAutoFit/>
          </a:bodyPr>
          <a:lstStyle/>
          <a:p>
            <a:pPr algn="ctr"/>
            <a:r>
              <a:rPr lang="en-US" sz="2400" b="1" dirty="0">
                <a:solidFill>
                  <a:srgbClr val="800000"/>
                </a:solidFill>
              </a:rPr>
              <a:t>1</a:t>
            </a:r>
          </a:p>
          <a:p>
            <a:pPr algn="ctr"/>
            <a:r>
              <a:rPr lang="en-US" sz="2000" b="1" dirty="0">
                <a:solidFill>
                  <a:srgbClr val="800000"/>
                </a:solidFill>
              </a:rPr>
              <a:t>Initial Discomfort</a:t>
            </a:r>
          </a:p>
          <a:p>
            <a:pPr algn="ctr"/>
            <a:endParaRPr lang="en-US" sz="2000" b="1" dirty="0">
              <a:solidFill>
                <a:srgbClr val="800000"/>
              </a:solidFill>
            </a:endParaRPr>
          </a:p>
          <a:p>
            <a:r>
              <a:rPr lang="en-US" dirty="0"/>
              <a:t>~ Lack of a large repertoire of skills and knowledge</a:t>
            </a:r>
          </a:p>
          <a:p>
            <a:endParaRPr lang="en-US" dirty="0"/>
          </a:p>
          <a:p>
            <a:r>
              <a:rPr lang="en-US" dirty="0"/>
              <a:t>~ Fall back to the way they were taught</a:t>
            </a:r>
          </a:p>
        </p:txBody>
      </p:sp>
      <p:sp>
        <p:nvSpPr>
          <p:cNvPr id="5" name="Rounded Rectangle 4"/>
          <p:cNvSpPr/>
          <p:nvPr/>
        </p:nvSpPr>
        <p:spPr>
          <a:xfrm>
            <a:off x="1922517" y="1712695"/>
            <a:ext cx="161619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ounded Rectangle 5"/>
          <p:cNvSpPr/>
          <p:nvPr/>
        </p:nvSpPr>
        <p:spPr>
          <a:xfrm>
            <a:off x="3731115" y="1707881"/>
            <a:ext cx="161619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ounded Rectangle 6"/>
          <p:cNvSpPr/>
          <p:nvPr/>
        </p:nvSpPr>
        <p:spPr>
          <a:xfrm>
            <a:off x="5539712" y="1712695"/>
            <a:ext cx="161619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ounded Rectangle 7"/>
          <p:cNvSpPr/>
          <p:nvPr/>
        </p:nvSpPr>
        <p:spPr>
          <a:xfrm>
            <a:off x="7329070" y="1712695"/>
            <a:ext cx="161619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1922517" y="1712695"/>
            <a:ext cx="1616193" cy="4708982"/>
          </a:xfrm>
          <a:prstGeom prst="rect">
            <a:avLst/>
          </a:prstGeom>
          <a:noFill/>
        </p:spPr>
        <p:txBody>
          <a:bodyPr wrap="square" rtlCol="0">
            <a:spAutoFit/>
          </a:bodyPr>
          <a:lstStyle/>
          <a:p>
            <a:pPr algn="ctr"/>
            <a:r>
              <a:rPr lang="en-US" sz="2400" b="1" dirty="0">
                <a:solidFill>
                  <a:srgbClr val="800000"/>
                </a:solidFill>
              </a:rPr>
              <a:t>2</a:t>
            </a:r>
          </a:p>
          <a:p>
            <a:pPr algn="ctr"/>
            <a:r>
              <a:rPr lang="en-US" sz="2000" b="1" dirty="0">
                <a:solidFill>
                  <a:srgbClr val="800000"/>
                </a:solidFill>
              </a:rPr>
              <a:t>Learning Techniques</a:t>
            </a:r>
          </a:p>
          <a:p>
            <a:pPr algn="ctr"/>
            <a:endParaRPr lang="en-US" sz="2000" b="1" dirty="0">
              <a:solidFill>
                <a:srgbClr val="800000"/>
              </a:solidFill>
            </a:endParaRPr>
          </a:p>
          <a:p>
            <a:r>
              <a:rPr lang="en-US" dirty="0"/>
              <a:t>~ rapid increase in the number and breadth of teaching skills</a:t>
            </a:r>
          </a:p>
          <a:p>
            <a:endParaRPr lang="en-US" dirty="0"/>
          </a:p>
          <a:p>
            <a:r>
              <a:rPr lang="en-US" dirty="0"/>
              <a:t>~ Still unable to handle multiple simultaneous activities</a:t>
            </a:r>
          </a:p>
        </p:txBody>
      </p:sp>
      <p:sp>
        <p:nvSpPr>
          <p:cNvPr id="10" name="TextBox 9"/>
          <p:cNvSpPr txBox="1"/>
          <p:nvPr/>
        </p:nvSpPr>
        <p:spPr>
          <a:xfrm>
            <a:off x="3731115" y="1725574"/>
            <a:ext cx="1616193" cy="4862871"/>
          </a:xfrm>
          <a:prstGeom prst="rect">
            <a:avLst/>
          </a:prstGeom>
          <a:noFill/>
        </p:spPr>
        <p:txBody>
          <a:bodyPr wrap="square" rtlCol="0">
            <a:spAutoFit/>
          </a:bodyPr>
          <a:lstStyle/>
          <a:p>
            <a:pPr algn="ctr"/>
            <a:r>
              <a:rPr lang="en-US" sz="2400" b="1" dirty="0">
                <a:solidFill>
                  <a:srgbClr val="800000"/>
                </a:solidFill>
              </a:rPr>
              <a:t>3</a:t>
            </a:r>
          </a:p>
          <a:p>
            <a:pPr algn="ctr"/>
            <a:r>
              <a:rPr lang="en-US" sz="2000" b="1" dirty="0">
                <a:solidFill>
                  <a:srgbClr val="800000"/>
                </a:solidFill>
              </a:rPr>
              <a:t>Multi-Tasking</a:t>
            </a:r>
          </a:p>
          <a:p>
            <a:pPr algn="ctr"/>
            <a:endParaRPr lang="en-US" sz="1600" b="1" dirty="0">
              <a:solidFill>
                <a:srgbClr val="800000"/>
              </a:solidFill>
            </a:endParaRPr>
          </a:p>
          <a:p>
            <a:r>
              <a:rPr lang="en-US" dirty="0"/>
              <a:t>~ aware of several things at the same time</a:t>
            </a:r>
          </a:p>
          <a:p>
            <a:endParaRPr lang="en-US" sz="1400" dirty="0"/>
          </a:p>
          <a:p>
            <a:r>
              <a:rPr lang="en-US" dirty="0"/>
              <a:t>~ shows signs of “intuitive” ability to regulate learning activities &amp; maintain order</a:t>
            </a:r>
          </a:p>
        </p:txBody>
      </p:sp>
      <p:sp>
        <p:nvSpPr>
          <p:cNvPr id="11" name="TextBox 10"/>
          <p:cNvSpPr txBox="1"/>
          <p:nvPr/>
        </p:nvSpPr>
        <p:spPr>
          <a:xfrm>
            <a:off x="5539712" y="1707881"/>
            <a:ext cx="1616193" cy="5016759"/>
          </a:xfrm>
          <a:prstGeom prst="rect">
            <a:avLst/>
          </a:prstGeom>
          <a:noFill/>
        </p:spPr>
        <p:txBody>
          <a:bodyPr wrap="square" rtlCol="0">
            <a:spAutoFit/>
          </a:bodyPr>
          <a:lstStyle/>
          <a:p>
            <a:pPr algn="ctr"/>
            <a:r>
              <a:rPr lang="en-US" sz="2400" b="1" dirty="0">
                <a:solidFill>
                  <a:srgbClr val="800000"/>
                </a:solidFill>
              </a:rPr>
              <a:t>4</a:t>
            </a:r>
          </a:p>
          <a:p>
            <a:pPr algn="ctr"/>
            <a:r>
              <a:rPr lang="en-US" sz="2000" b="1" dirty="0">
                <a:solidFill>
                  <a:srgbClr val="800000"/>
                </a:solidFill>
              </a:rPr>
              <a:t>Seeing More Clearly</a:t>
            </a:r>
          </a:p>
          <a:p>
            <a:pPr algn="ctr"/>
            <a:endParaRPr lang="en-US" sz="2000" b="1" dirty="0">
              <a:solidFill>
                <a:srgbClr val="800000"/>
              </a:solidFill>
            </a:endParaRPr>
          </a:p>
          <a:p>
            <a:r>
              <a:rPr lang="en-US" dirty="0"/>
              <a:t>~adept at providing feedback that is more directed and relevant</a:t>
            </a:r>
          </a:p>
          <a:p>
            <a:endParaRPr lang="en-US" sz="1050" dirty="0"/>
          </a:p>
          <a:p>
            <a:r>
              <a:rPr lang="en-US" dirty="0"/>
              <a:t>~ identifies a subtle perform-</a:t>
            </a:r>
            <a:r>
              <a:rPr lang="en-US" dirty="0" err="1"/>
              <a:t>ance</a:t>
            </a:r>
            <a:r>
              <a:rPr lang="en-US" dirty="0"/>
              <a:t> problem</a:t>
            </a:r>
          </a:p>
        </p:txBody>
      </p:sp>
      <p:sp>
        <p:nvSpPr>
          <p:cNvPr id="12" name="TextBox 11"/>
          <p:cNvSpPr txBox="1"/>
          <p:nvPr/>
        </p:nvSpPr>
        <p:spPr>
          <a:xfrm>
            <a:off x="7329070" y="1725574"/>
            <a:ext cx="1616193" cy="3862596"/>
          </a:xfrm>
          <a:prstGeom prst="rect">
            <a:avLst/>
          </a:prstGeom>
          <a:noFill/>
        </p:spPr>
        <p:txBody>
          <a:bodyPr wrap="square" rtlCol="0">
            <a:spAutoFit/>
          </a:bodyPr>
          <a:lstStyle/>
          <a:p>
            <a:pPr algn="ctr"/>
            <a:r>
              <a:rPr lang="en-US" sz="2400" b="1" dirty="0">
                <a:solidFill>
                  <a:srgbClr val="800000"/>
                </a:solidFill>
              </a:rPr>
              <a:t>5</a:t>
            </a:r>
          </a:p>
          <a:p>
            <a:pPr algn="ctr"/>
            <a:r>
              <a:rPr lang="en-US" sz="1900" b="1" dirty="0">
                <a:solidFill>
                  <a:srgbClr val="800000"/>
                </a:solidFill>
              </a:rPr>
              <a:t>Confidence &amp; Anticipation</a:t>
            </a:r>
          </a:p>
          <a:p>
            <a:pPr algn="ctr"/>
            <a:endParaRPr lang="en-US" sz="2000" b="1" dirty="0">
              <a:solidFill>
                <a:srgbClr val="800000"/>
              </a:solidFill>
            </a:endParaRPr>
          </a:p>
          <a:p>
            <a:r>
              <a:rPr lang="en-US" dirty="0"/>
              <a:t>~ operates intuitively at many levels</a:t>
            </a:r>
          </a:p>
          <a:p>
            <a:endParaRPr lang="en-US" dirty="0"/>
          </a:p>
          <a:p>
            <a:r>
              <a:rPr lang="en-US" dirty="0"/>
              <a:t>~ relies on pattern matching versus rules</a:t>
            </a:r>
          </a:p>
        </p:txBody>
      </p:sp>
    </p:spTree>
    <p:extLst>
      <p:ext uri="{BB962C8B-B14F-4D97-AF65-F5344CB8AC3E}">
        <p14:creationId xmlns:p14="http://schemas.microsoft.com/office/powerpoint/2010/main" val="2579962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teaching</a:t>
            </a:r>
          </a:p>
        </p:txBody>
      </p:sp>
      <p:sp>
        <p:nvSpPr>
          <p:cNvPr id="3" name="Content Placeholder 2"/>
          <p:cNvSpPr>
            <a:spLocks noGrp="1"/>
          </p:cNvSpPr>
          <p:nvPr>
            <p:ph idx="1"/>
          </p:nvPr>
        </p:nvSpPr>
        <p:spPr>
          <a:xfrm>
            <a:off x="457200" y="1752600"/>
            <a:ext cx="8229600" cy="2615737"/>
          </a:xfrm>
        </p:spPr>
        <p:txBody>
          <a:bodyPr/>
          <a:lstStyle/>
          <a:p>
            <a:pPr marL="114300" indent="0">
              <a:buNone/>
            </a:pPr>
            <a:r>
              <a:rPr lang="en-US" dirty="0"/>
              <a:t>Gymnastics coaches and instructors should have responsibilities for skills, gymnasts and tasks in accordance with their level of teaching ability. Developing an expert level of teaching ability requires considerable experience, practice and study. </a:t>
            </a:r>
          </a:p>
        </p:txBody>
      </p:sp>
      <p:pic>
        <p:nvPicPr>
          <p:cNvPr id="4" name="Picture 3"/>
          <p:cNvPicPr>
            <a:picLocks noChangeAspect="1"/>
          </p:cNvPicPr>
          <p:nvPr/>
        </p:nvPicPr>
        <p:blipFill>
          <a:blip r:embed="rId2"/>
          <a:stretch>
            <a:fillRect/>
          </a:stretch>
        </p:blipFill>
        <p:spPr>
          <a:xfrm>
            <a:off x="3182482" y="3883520"/>
            <a:ext cx="2782042" cy="2782042"/>
          </a:xfrm>
          <a:prstGeom prst="rect">
            <a:avLst/>
          </a:prstGeom>
          <a:ln>
            <a:noFill/>
          </a:ln>
          <a:effectLst>
            <a:softEdge rad="112500"/>
          </a:effectLst>
        </p:spPr>
      </p:pic>
    </p:spTree>
    <p:extLst>
      <p:ext uri="{BB962C8B-B14F-4D97-AF65-F5344CB8AC3E}">
        <p14:creationId xmlns:p14="http://schemas.microsoft.com/office/powerpoint/2010/main" val="405377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 Quiz</a:t>
            </a:r>
          </a:p>
        </p:txBody>
      </p:sp>
      <p:sp>
        <p:nvSpPr>
          <p:cNvPr id="3" name="Content Placeholder 2"/>
          <p:cNvSpPr>
            <a:spLocks noGrp="1"/>
          </p:cNvSpPr>
          <p:nvPr>
            <p:ph sz="half" idx="1"/>
          </p:nvPr>
        </p:nvSpPr>
        <p:spPr>
          <a:xfrm>
            <a:off x="188802" y="1719070"/>
            <a:ext cx="4275926" cy="4939431"/>
          </a:xfrm>
        </p:spPr>
        <p:txBody>
          <a:bodyPr>
            <a:normAutofit/>
          </a:bodyPr>
          <a:lstStyle/>
          <a:p>
            <a:pPr marL="628650" indent="-514350">
              <a:buFont typeface="+mj-lt"/>
              <a:buAutoNum type="arabicPeriod"/>
            </a:pPr>
            <a:r>
              <a:rPr lang="en-US" sz="2100" dirty="0"/>
              <a:t>Which of the following is not one of the basic steps for the gymnastics professional in preparation for teaching and/or coaching?</a:t>
            </a:r>
          </a:p>
          <a:p>
            <a:pPr marL="925830" lvl="1" indent="-514350">
              <a:lnSpc>
                <a:spcPct val="150000"/>
              </a:lnSpc>
              <a:buFont typeface="+mj-lt"/>
              <a:buAutoNum type="alphaLcParenR"/>
            </a:pPr>
            <a:r>
              <a:rPr lang="en-US" sz="1800" dirty="0"/>
              <a:t>Provide appropriate emergency assistance</a:t>
            </a:r>
          </a:p>
          <a:p>
            <a:pPr marL="925830" lvl="1" indent="-514350">
              <a:lnSpc>
                <a:spcPct val="150000"/>
              </a:lnSpc>
              <a:buFont typeface="+mj-lt"/>
              <a:buAutoNum type="alphaLcParenR"/>
            </a:pPr>
            <a:r>
              <a:rPr lang="en-US" sz="1800" dirty="0"/>
              <a:t>Know the gymnasts</a:t>
            </a:r>
          </a:p>
          <a:p>
            <a:pPr marL="925830" lvl="1" indent="-514350">
              <a:lnSpc>
                <a:spcPct val="150000"/>
              </a:lnSpc>
              <a:buFont typeface="+mj-lt"/>
              <a:buAutoNum type="alphaLcParenR"/>
            </a:pPr>
            <a:r>
              <a:rPr lang="en-US" sz="1800" dirty="0"/>
              <a:t>Have detailed knowledge of the gyms insurance policy</a:t>
            </a:r>
          </a:p>
          <a:p>
            <a:pPr marL="925830" lvl="1" indent="-514350">
              <a:lnSpc>
                <a:spcPct val="150000"/>
              </a:lnSpc>
              <a:buFont typeface="+mj-lt"/>
              <a:buAutoNum type="alphaLcParenR"/>
            </a:pPr>
            <a:r>
              <a:rPr lang="en-US" sz="1800" dirty="0"/>
              <a:t>Keep informed</a:t>
            </a:r>
          </a:p>
        </p:txBody>
      </p:sp>
      <p:sp>
        <p:nvSpPr>
          <p:cNvPr id="4" name="Content Placeholder 3"/>
          <p:cNvSpPr>
            <a:spLocks noGrp="1"/>
          </p:cNvSpPr>
          <p:nvPr>
            <p:ph sz="half" idx="2"/>
          </p:nvPr>
        </p:nvSpPr>
        <p:spPr>
          <a:xfrm>
            <a:off x="4648199" y="1719071"/>
            <a:ext cx="4362781" cy="4939430"/>
          </a:xfrm>
        </p:spPr>
        <p:txBody>
          <a:bodyPr>
            <a:normAutofit/>
          </a:bodyPr>
          <a:lstStyle/>
          <a:p>
            <a:pPr marL="628650" indent="-514350">
              <a:buFont typeface="+mj-lt"/>
              <a:buAutoNum type="arabicPeriod" startAt="2"/>
            </a:pPr>
            <a:r>
              <a:rPr lang="en-US" sz="2100" dirty="0"/>
              <a:t>Safety practices such as participating in continuing education and providing adequate equipment are part of a well-managed gymnastics program as well as qualities of a good gymnastics coach.</a:t>
            </a:r>
          </a:p>
          <a:p>
            <a:pPr lvl="1">
              <a:lnSpc>
                <a:spcPct val="200000"/>
              </a:lnSpc>
            </a:pPr>
            <a:r>
              <a:rPr lang="en-US" sz="2000" dirty="0"/>
              <a:t>TRUE</a:t>
            </a:r>
          </a:p>
          <a:p>
            <a:pPr lvl="1">
              <a:lnSpc>
                <a:spcPct val="200000"/>
              </a:lnSpc>
            </a:pPr>
            <a:r>
              <a:rPr lang="en-US" sz="2000" dirty="0"/>
              <a:t>FALSE</a:t>
            </a:r>
          </a:p>
        </p:txBody>
      </p:sp>
    </p:spTree>
    <p:extLst>
      <p:ext uri="{BB962C8B-B14F-4D97-AF65-F5344CB8AC3E}">
        <p14:creationId xmlns:p14="http://schemas.microsoft.com/office/powerpoint/2010/main" val="3457724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 practice management</a:t>
            </a:r>
          </a:p>
        </p:txBody>
      </p:sp>
      <p:sp>
        <p:nvSpPr>
          <p:cNvPr id="3" name="Content Placeholder 2"/>
          <p:cNvSpPr>
            <a:spLocks noGrp="1"/>
          </p:cNvSpPr>
          <p:nvPr>
            <p:ph idx="1"/>
          </p:nvPr>
        </p:nvSpPr>
        <p:spPr>
          <a:xfrm>
            <a:off x="230885" y="1752600"/>
            <a:ext cx="8696661" cy="4790283"/>
          </a:xfrm>
        </p:spPr>
        <p:txBody>
          <a:bodyPr/>
          <a:lstStyle/>
          <a:p>
            <a:r>
              <a:rPr lang="en-US" b="1" dirty="0">
                <a:solidFill>
                  <a:srgbClr val="896212"/>
                </a:solidFill>
              </a:rPr>
              <a:t>Class management</a:t>
            </a:r>
          </a:p>
          <a:p>
            <a:pPr lvl="1"/>
            <a:r>
              <a:rPr lang="en-US" dirty="0"/>
              <a:t>Refers to the procedures and routines that are used to keep the gym running smoothly</a:t>
            </a:r>
          </a:p>
          <a:p>
            <a:pPr lvl="1"/>
            <a:endParaRPr lang="en-US" dirty="0"/>
          </a:p>
          <a:p>
            <a:pPr marL="411480" lvl="1" indent="0">
              <a:buNone/>
            </a:pPr>
            <a:endParaRPr lang="en-US" dirty="0"/>
          </a:p>
          <a:p>
            <a:pPr marL="114300" indent="0" algn="ctr">
              <a:buNone/>
            </a:pPr>
            <a:r>
              <a:rPr lang="en-US" sz="2800" b="1" dirty="0">
                <a:solidFill>
                  <a:srgbClr val="800000"/>
                </a:solidFill>
              </a:rPr>
              <a:t>Prepared</a:t>
            </a:r>
            <a:r>
              <a:rPr lang="en-US" dirty="0"/>
              <a:t>		</a:t>
            </a:r>
            <a:r>
              <a:rPr lang="en-US" sz="2800" b="1" dirty="0">
                <a:solidFill>
                  <a:schemeClr val="accent5">
                    <a:lumMod val="75000"/>
                  </a:schemeClr>
                </a:solidFill>
              </a:rPr>
              <a:t>Organized</a:t>
            </a:r>
            <a:r>
              <a:rPr lang="en-US" dirty="0"/>
              <a:t>		</a:t>
            </a:r>
            <a:r>
              <a:rPr lang="en-US" sz="2800" b="1" dirty="0">
                <a:solidFill>
                  <a:srgbClr val="000090"/>
                </a:solidFill>
              </a:rPr>
              <a:t>Consistent</a:t>
            </a:r>
          </a:p>
          <a:p>
            <a:pPr marL="114300" indent="0" algn="ctr">
              <a:buNone/>
            </a:pPr>
            <a:endParaRPr lang="en-US" sz="2800" b="1" dirty="0">
              <a:solidFill>
                <a:srgbClr val="000090"/>
              </a:solidFill>
            </a:endParaRPr>
          </a:p>
          <a:p>
            <a:pPr marL="114300" indent="0" algn="ctr">
              <a:buNone/>
            </a:pPr>
            <a:r>
              <a:rPr lang="en-US" sz="2800" i="1" dirty="0">
                <a:solidFill>
                  <a:srgbClr val="896212"/>
                </a:solidFill>
              </a:rPr>
              <a:t>Appropriate class/practice management can help reduce behavior problems and injuries because athletes are busy and on-task. It also increases the FUN and enjoyment of gymnastics!</a:t>
            </a:r>
            <a:endParaRPr lang="en-US" i="1" dirty="0">
              <a:solidFill>
                <a:srgbClr val="896212"/>
              </a:solidFill>
            </a:endParaRPr>
          </a:p>
        </p:txBody>
      </p:sp>
    </p:spTree>
    <p:extLst>
      <p:ext uri="{BB962C8B-B14F-4D97-AF65-F5344CB8AC3E}">
        <p14:creationId xmlns:p14="http://schemas.microsoft.com/office/powerpoint/2010/main" val="1375890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854397" y="1696184"/>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ounded Rectangle 13"/>
          <p:cNvSpPr/>
          <p:nvPr/>
        </p:nvSpPr>
        <p:spPr>
          <a:xfrm>
            <a:off x="4596936" y="1677103"/>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Management guidelines</a:t>
            </a:r>
          </a:p>
        </p:txBody>
      </p:sp>
      <p:sp>
        <p:nvSpPr>
          <p:cNvPr id="3" name="Rounded Rectangle 2"/>
          <p:cNvSpPr/>
          <p:nvPr/>
        </p:nvSpPr>
        <p:spPr>
          <a:xfrm>
            <a:off x="134684" y="1712695"/>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p:cNvSpPr txBox="1"/>
          <p:nvPr/>
        </p:nvSpPr>
        <p:spPr>
          <a:xfrm>
            <a:off x="134684" y="1707881"/>
            <a:ext cx="2116443" cy="4770537"/>
          </a:xfrm>
          <a:prstGeom prst="rect">
            <a:avLst/>
          </a:prstGeom>
          <a:noFill/>
        </p:spPr>
        <p:txBody>
          <a:bodyPr wrap="square" rtlCol="0">
            <a:spAutoFit/>
          </a:bodyPr>
          <a:lstStyle/>
          <a:p>
            <a:pPr algn="ctr"/>
            <a:r>
              <a:rPr lang="en-US" sz="2400" b="1" dirty="0">
                <a:solidFill>
                  <a:srgbClr val="800000"/>
                </a:solidFill>
              </a:rPr>
              <a:t>Take Ownership &amp; Be Responsible</a:t>
            </a:r>
          </a:p>
          <a:p>
            <a:pPr algn="ctr"/>
            <a:endParaRPr lang="en-US" sz="1000" b="1" dirty="0">
              <a:solidFill>
                <a:srgbClr val="800000"/>
              </a:solidFill>
            </a:endParaRPr>
          </a:p>
          <a:p>
            <a:r>
              <a:rPr lang="en-US" dirty="0">
                <a:solidFill>
                  <a:srgbClr val="000000"/>
                </a:solidFill>
              </a:rPr>
              <a:t>~ Be in charge at all times and take responsibility for the outcome</a:t>
            </a:r>
          </a:p>
          <a:p>
            <a:r>
              <a:rPr lang="en-US" dirty="0">
                <a:solidFill>
                  <a:srgbClr val="000000"/>
                </a:solidFill>
              </a:rPr>
              <a:t>~ Be proactive and keep the athletes moving and active as much as possible</a:t>
            </a:r>
          </a:p>
          <a:p>
            <a:r>
              <a:rPr lang="en-US" dirty="0">
                <a:solidFill>
                  <a:srgbClr val="000000"/>
                </a:solidFill>
              </a:rPr>
              <a:t>~ know each athlete’s name </a:t>
            </a:r>
          </a:p>
        </p:txBody>
      </p:sp>
      <p:sp>
        <p:nvSpPr>
          <p:cNvPr id="10" name="TextBox 9"/>
          <p:cNvSpPr txBox="1"/>
          <p:nvPr/>
        </p:nvSpPr>
        <p:spPr>
          <a:xfrm>
            <a:off x="4693136" y="1707881"/>
            <a:ext cx="2116443" cy="4031873"/>
          </a:xfrm>
          <a:prstGeom prst="rect">
            <a:avLst/>
          </a:prstGeom>
          <a:noFill/>
        </p:spPr>
        <p:txBody>
          <a:bodyPr wrap="square" rtlCol="0">
            <a:spAutoFit/>
          </a:bodyPr>
          <a:lstStyle/>
          <a:p>
            <a:pPr algn="ctr"/>
            <a:r>
              <a:rPr lang="en-US" sz="2400" b="1" dirty="0">
                <a:solidFill>
                  <a:srgbClr val="800000"/>
                </a:solidFill>
              </a:rPr>
              <a:t>Have A Lesson Plan</a:t>
            </a:r>
          </a:p>
          <a:p>
            <a:pPr algn="ctr"/>
            <a:endParaRPr lang="en-US" sz="1100" b="1" dirty="0">
              <a:solidFill>
                <a:srgbClr val="800000"/>
              </a:solidFill>
            </a:endParaRPr>
          </a:p>
          <a:p>
            <a:r>
              <a:rPr lang="en-US" sz="2000" dirty="0">
                <a:solidFill>
                  <a:srgbClr val="000000"/>
                </a:solidFill>
              </a:rPr>
              <a:t>~ begin with a warm-up</a:t>
            </a:r>
          </a:p>
          <a:p>
            <a:endParaRPr lang="en-US" sz="900" dirty="0">
              <a:solidFill>
                <a:srgbClr val="000000"/>
              </a:solidFill>
            </a:endParaRPr>
          </a:p>
          <a:p>
            <a:r>
              <a:rPr lang="en-US" sz="2000" dirty="0">
                <a:solidFill>
                  <a:srgbClr val="000000"/>
                </a:solidFill>
              </a:rPr>
              <a:t>~communicate high, yet reasonable expectations</a:t>
            </a:r>
          </a:p>
          <a:p>
            <a:endParaRPr lang="en-US" sz="900" dirty="0">
              <a:solidFill>
                <a:srgbClr val="000000"/>
              </a:solidFill>
            </a:endParaRPr>
          </a:p>
          <a:p>
            <a:r>
              <a:rPr lang="en-US" sz="2000" dirty="0">
                <a:solidFill>
                  <a:srgbClr val="000000"/>
                </a:solidFill>
              </a:rPr>
              <a:t>~ provide positive feedback</a:t>
            </a:r>
          </a:p>
        </p:txBody>
      </p:sp>
      <p:sp>
        <p:nvSpPr>
          <p:cNvPr id="11" name="TextBox 10"/>
          <p:cNvSpPr txBox="1"/>
          <p:nvPr/>
        </p:nvSpPr>
        <p:spPr>
          <a:xfrm>
            <a:off x="6854397" y="1725574"/>
            <a:ext cx="2090865" cy="4585871"/>
          </a:xfrm>
          <a:prstGeom prst="rect">
            <a:avLst/>
          </a:prstGeom>
          <a:noFill/>
        </p:spPr>
        <p:txBody>
          <a:bodyPr wrap="square" rtlCol="0">
            <a:spAutoFit/>
          </a:bodyPr>
          <a:lstStyle/>
          <a:p>
            <a:pPr algn="ctr"/>
            <a:r>
              <a:rPr lang="en-US" sz="2400" b="1" dirty="0">
                <a:solidFill>
                  <a:srgbClr val="800000"/>
                </a:solidFill>
              </a:rPr>
              <a:t>Establish Protocols</a:t>
            </a:r>
          </a:p>
          <a:p>
            <a:pPr algn="ctr"/>
            <a:endParaRPr lang="en-US" sz="1000" dirty="0">
              <a:solidFill>
                <a:srgbClr val="000000"/>
              </a:solidFill>
            </a:endParaRPr>
          </a:p>
          <a:p>
            <a:r>
              <a:rPr lang="en-US" dirty="0">
                <a:solidFill>
                  <a:srgbClr val="000000"/>
                </a:solidFill>
              </a:rPr>
              <a:t>~ gain the athletes’ attention</a:t>
            </a:r>
          </a:p>
          <a:p>
            <a:r>
              <a:rPr lang="en-US" dirty="0">
                <a:solidFill>
                  <a:srgbClr val="000000"/>
                </a:solidFill>
              </a:rPr>
              <a:t>~ use specific and consistent signals</a:t>
            </a:r>
          </a:p>
          <a:p>
            <a:r>
              <a:rPr lang="en-US" dirty="0">
                <a:solidFill>
                  <a:srgbClr val="000000"/>
                </a:solidFill>
              </a:rPr>
              <a:t>~ teach “home base”</a:t>
            </a:r>
          </a:p>
          <a:p>
            <a:r>
              <a:rPr lang="en-US" dirty="0">
                <a:solidFill>
                  <a:srgbClr val="000000"/>
                </a:solidFill>
              </a:rPr>
              <a:t>~ identify boundaries</a:t>
            </a:r>
          </a:p>
          <a:p>
            <a:r>
              <a:rPr lang="en-US" dirty="0">
                <a:solidFill>
                  <a:srgbClr val="000000"/>
                </a:solidFill>
              </a:rPr>
              <a:t>~ develop gym rules</a:t>
            </a:r>
          </a:p>
          <a:p>
            <a:r>
              <a:rPr lang="en-US" dirty="0">
                <a:solidFill>
                  <a:srgbClr val="000000"/>
                </a:solidFill>
              </a:rPr>
              <a:t>~ walk the walk</a:t>
            </a:r>
          </a:p>
        </p:txBody>
      </p:sp>
      <p:sp>
        <p:nvSpPr>
          <p:cNvPr id="13" name="Rounded Rectangle 12"/>
          <p:cNvSpPr/>
          <p:nvPr/>
        </p:nvSpPr>
        <p:spPr>
          <a:xfrm>
            <a:off x="2347330" y="1696184"/>
            <a:ext cx="2116443" cy="486867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2366572" y="1677103"/>
            <a:ext cx="2116443" cy="4801315"/>
          </a:xfrm>
          <a:prstGeom prst="rect">
            <a:avLst/>
          </a:prstGeom>
          <a:noFill/>
        </p:spPr>
        <p:txBody>
          <a:bodyPr wrap="square" rtlCol="0">
            <a:spAutoFit/>
          </a:bodyPr>
          <a:lstStyle/>
          <a:p>
            <a:pPr algn="ctr"/>
            <a:r>
              <a:rPr lang="en-US" sz="2400" b="1" dirty="0">
                <a:solidFill>
                  <a:srgbClr val="800000"/>
                </a:solidFill>
              </a:rPr>
              <a:t>Prepare A Safe Class Environment</a:t>
            </a:r>
          </a:p>
          <a:p>
            <a:pPr algn="ctr"/>
            <a:endParaRPr lang="en-US" sz="1000" b="1" dirty="0">
              <a:solidFill>
                <a:srgbClr val="000000"/>
              </a:solidFill>
            </a:endParaRPr>
          </a:p>
          <a:p>
            <a:r>
              <a:rPr lang="en-US" dirty="0">
                <a:solidFill>
                  <a:srgbClr val="000000"/>
                </a:solidFill>
              </a:rPr>
              <a:t>~ set up apparatus/equipment before the start of class/practice</a:t>
            </a:r>
          </a:p>
          <a:p>
            <a:r>
              <a:rPr lang="en-US" dirty="0">
                <a:solidFill>
                  <a:srgbClr val="000000"/>
                </a:solidFill>
              </a:rPr>
              <a:t>~ Control entry activities</a:t>
            </a:r>
          </a:p>
          <a:p>
            <a:r>
              <a:rPr lang="en-US" dirty="0">
                <a:solidFill>
                  <a:srgbClr val="000000"/>
                </a:solidFill>
              </a:rPr>
              <a:t>~ start class promptly</a:t>
            </a:r>
          </a:p>
          <a:p>
            <a:r>
              <a:rPr lang="en-US" dirty="0">
                <a:solidFill>
                  <a:srgbClr val="000000"/>
                </a:solidFill>
              </a:rPr>
              <a:t>~ avoid interruptions and breaks</a:t>
            </a:r>
          </a:p>
        </p:txBody>
      </p:sp>
    </p:spTree>
    <p:extLst>
      <p:ext uri="{BB962C8B-B14F-4D97-AF65-F5344CB8AC3E}">
        <p14:creationId xmlns:p14="http://schemas.microsoft.com/office/powerpoint/2010/main" val="3216464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of teaching</a:t>
            </a:r>
          </a:p>
        </p:txBody>
      </p:sp>
      <p:sp>
        <p:nvSpPr>
          <p:cNvPr id="3" name="Text Placeholder 2"/>
          <p:cNvSpPr>
            <a:spLocks noGrp="1"/>
          </p:cNvSpPr>
          <p:nvPr>
            <p:ph type="body" idx="1"/>
          </p:nvPr>
        </p:nvSpPr>
        <p:spPr/>
        <p:txBody>
          <a:bodyPr/>
          <a:lstStyle/>
          <a:p>
            <a:r>
              <a:rPr lang="en-US" dirty="0">
                <a:solidFill>
                  <a:srgbClr val="800000"/>
                </a:solidFill>
              </a:rPr>
              <a:t>Identifying and correcting technique errors</a:t>
            </a:r>
          </a:p>
        </p:txBody>
      </p:sp>
      <p:sp>
        <p:nvSpPr>
          <p:cNvPr id="4" name="Content Placeholder 3"/>
          <p:cNvSpPr>
            <a:spLocks noGrp="1"/>
          </p:cNvSpPr>
          <p:nvPr>
            <p:ph sz="half" idx="2"/>
          </p:nvPr>
        </p:nvSpPr>
        <p:spPr>
          <a:xfrm>
            <a:off x="173164" y="2438399"/>
            <a:ext cx="4293152" cy="4277677"/>
          </a:xfrm>
        </p:spPr>
        <p:txBody>
          <a:bodyPr/>
          <a:lstStyle/>
          <a:p>
            <a:r>
              <a:rPr lang="en-US" dirty="0"/>
              <a:t>Correct techniques</a:t>
            </a:r>
          </a:p>
          <a:p>
            <a:r>
              <a:rPr lang="en-US" dirty="0"/>
              <a:t>Take all reasonable steps to ensure that athletes learn appropriate techniques and skills</a:t>
            </a:r>
          </a:p>
          <a:p>
            <a:r>
              <a:rPr lang="en-US" dirty="0"/>
              <a:t>Know the difference between serious and harmless mistakes</a:t>
            </a:r>
          </a:p>
        </p:txBody>
      </p:sp>
      <p:sp>
        <p:nvSpPr>
          <p:cNvPr id="5" name="Text Placeholder 4"/>
          <p:cNvSpPr>
            <a:spLocks noGrp="1"/>
          </p:cNvSpPr>
          <p:nvPr>
            <p:ph type="body" sz="quarter" idx="3"/>
          </p:nvPr>
        </p:nvSpPr>
        <p:spPr>
          <a:xfrm>
            <a:off x="4645025" y="1722438"/>
            <a:ext cx="4041775" cy="471352"/>
          </a:xfrm>
        </p:spPr>
        <p:txBody>
          <a:bodyPr/>
          <a:lstStyle/>
          <a:p>
            <a:r>
              <a:rPr lang="en-US" dirty="0">
                <a:solidFill>
                  <a:srgbClr val="800000"/>
                </a:solidFill>
              </a:rPr>
              <a:t>Utilizing skill progressions</a:t>
            </a:r>
          </a:p>
        </p:txBody>
      </p:sp>
      <p:sp>
        <p:nvSpPr>
          <p:cNvPr id="6" name="Content Placeholder 5"/>
          <p:cNvSpPr>
            <a:spLocks noGrp="1"/>
          </p:cNvSpPr>
          <p:nvPr>
            <p:ph sz="quarter" idx="4"/>
          </p:nvPr>
        </p:nvSpPr>
        <p:spPr/>
        <p:txBody>
          <a:bodyPr/>
          <a:lstStyle/>
          <a:p>
            <a:r>
              <a:rPr lang="en-US" dirty="0"/>
              <a:t>Implement skill teaching in a progressive format</a:t>
            </a:r>
          </a:p>
          <a:p>
            <a:r>
              <a:rPr lang="en-US" dirty="0"/>
              <a:t>Progressions allow the gymnast to proceed in an orderly fashion from novice to a more advanced level in “bite-size” steps</a:t>
            </a:r>
          </a:p>
        </p:txBody>
      </p:sp>
    </p:spTree>
    <p:extLst>
      <p:ext uri="{BB962C8B-B14F-4D97-AF65-F5344CB8AC3E}">
        <p14:creationId xmlns:p14="http://schemas.microsoft.com/office/powerpoint/2010/main" val="29028710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of teaching</a:t>
            </a:r>
          </a:p>
        </p:txBody>
      </p:sp>
      <p:sp>
        <p:nvSpPr>
          <p:cNvPr id="3" name="Text Placeholder 2"/>
          <p:cNvSpPr>
            <a:spLocks noGrp="1"/>
          </p:cNvSpPr>
          <p:nvPr>
            <p:ph type="body" idx="1"/>
          </p:nvPr>
        </p:nvSpPr>
        <p:spPr>
          <a:xfrm>
            <a:off x="426128" y="1722438"/>
            <a:ext cx="4040188" cy="471352"/>
          </a:xfrm>
        </p:spPr>
        <p:txBody>
          <a:bodyPr/>
          <a:lstStyle/>
          <a:p>
            <a:r>
              <a:rPr lang="en-US" dirty="0">
                <a:solidFill>
                  <a:srgbClr val="800000"/>
                </a:solidFill>
              </a:rPr>
              <a:t>Providing demonstrations</a:t>
            </a:r>
          </a:p>
        </p:txBody>
      </p:sp>
      <p:sp>
        <p:nvSpPr>
          <p:cNvPr id="4" name="Content Placeholder 3"/>
          <p:cNvSpPr>
            <a:spLocks noGrp="1"/>
          </p:cNvSpPr>
          <p:nvPr>
            <p:ph sz="half" idx="2"/>
          </p:nvPr>
        </p:nvSpPr>
        <p:spPr>
          <a:xfrm>
            <a:off x="173164" y="2438399"/>
            <a:ext cx="4293152" cy="4277677"/>
          </a:xfrm>
        </p:spPr>
        <p:txBody>
          <a:bodyPr/>
          <a:lstStyle/>
          <a:p>
            <a:r>
              <a:rPr lang="en-US" dirty="0"/>
              <a:t>Correct performance</a:t>
            </a:r>
          </a:p>
          <a:p>
            <a:r>
              <a:rPr lang="en-US" dirty="0"/>
              <a:t>Give several times</a:t>
            </a:r>
          </a:p>
          <a:p>
            <a:r>
              <a:rPr lang="en-US" dirty="0"/>
              <a:t>Include common errors and how to avoid them</a:t>
            </a:r>
          </a:p>
          <a:p>
            <a:r>
              <a:rPr lang="en-US" dirty="0"/>
              <a:t>By the coach/instructor or another athlete, video presentations, computer simulations, etc.</a:t>
            </a:r>
          </a:p>
        </p:txBody>
      </p:sp>
      <p:sp>
        <p:nvSpPr>
          <p:cNvPr id="5" name="Text Placeholder 4"/>
          <p:cNvSpPr>
            <a:spLocks noGrp="1"/>
          </p:cNvSpPr>
          <p:nvPr>
            <p:ph type="body" sz="quarter" idx="3"/>
          </p:nvPr>
        </p:nvSpPr>
        <p:spPr>
          <a:xfrm>
            <a:off x="4645025" y="1722438"/>
            <a:ext cx="4041775" cy="471352"/>
          </a:xfrm>
        </p:spPr>
        <p:txBody>
          <a:bodyPr/>
          <a:lstStyle/>
          <a:p>
            <a:r>
              <a:rPr lang="en-US" dirty="0">
                <a:solidFill>
                  <a:srgbClr val="800000"/>
                </a:solidFill>
              </a:rPr>
              <a:t>Spotting</a:t>
            </a:r>
          </a:p>
        </p:txBody>
      </p:sp>
      <p:sp>
        <p:nvSpPr>
          <p:cNvPr id="6" name="Content Placeholder 5"/>
          <p:cNvSpPr>
            <a:spLocks noGrp="1"/>
          </p:cNvSpPr>
          <p:nvPr>
            <p:ph sz="quarter" idx="4"/>
          </p:nvPr>
        </p:nvSpPr>
        <p:spPr/>
        <p:txBody>
          <a:bodyPr/>
          <a:lstStyle/>
          <a:p>
            <a:r>
              <a:rPr lang="en-US" dirty="0"/>
              <a:t>Manipulate, support or catch a gymnast during a skill</a:t>
            </a:r>
          </a:p>
          <a:p>
            <a:r>
              <a:rPr lang="en-US" dirty="0"/>
              <a:t>Be in a position to provide support</a:t>
            </a:r>
          </a:p>
        </p:txBody>
      </p:sp>
    </p:spTree>
    <p:extLst>
      <p:ext uri="{BB962C8B-B14F-4D97-AF65-F5344CB8AC3E}">
        <p14:creationId xmlns:p14="http://schemas.microsoft.com/office/powerpoint/2010/main" val="931250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of teaching</a:t>
            </a:r>
          </a:p>
        </p:txBody>
      </p:sp>
      <p:sp>
        <p:nvSpPr>
          <p:cNvPr id="3" name="Text Placeholder 2"/>
          <p:cNvSpPr>
            <a:spLocks noGrp="1"/>
          </p:cNvSpPr>
          <p:nvPr>
            <p:ph type="body" idx="1"/>
          </p:nvPr>
        </p:nvSpPr>
        <p:spPr>
          <a:xfrm>
            <a:off x="426128" y="1722437"/>
            <a:ext cx="8260672" cy="529085"/>
          </a:xfrm>
        </p:spPr>
        <p:txBody>
          <a:bodyPr/>
          <a:lstStyle/>
          <a:p>
            <a:r>
              <a:rPr lang="en-US" dirty="0">
                <a:solidFill>
                  <a:srgbClr val="800000"/>
                </a:solidFill>
              </a:rPr>
              <a:t>Providing feedback</a:t>
            </a:r>
          </a:p>
        </p:txBody>
      </p:sp>
      <p:sp>
        <p:nvSpPr>
          <p:cNvPr id="4" name="Content Placeholder 3"/>
          <p:cNvSpPr>
            <a:spLocks noGrp="1"/>
          </p:cNvSpPr>
          <p:nvPr>
            <p:ph sz="half" idx="2"/>
          </p:nvPr>
        </p:nvSpPr>
        <p:spPr>
          <a:xfrm>
            <a:off x="173164" y="2438399"/>
            <a:ext cx="8754382" cy="4277677"/>
          </a:xfrm>
        </p:spPr>
        <p:txBody>
          <a:bodyPr/>
          <a:lstStyle/>
          <a:p>
            <a:pPr>
              <a:lnSpc>
                <a:spcPct val="150000"/>
              </a:lnSpc>
            </a:pPr>
            <a:r>
              <a:rPr lang="en-US" dirty="0"/>
              <a:t>Provide direction for activities</a:t>
            </a:r>
          </a:p>
          <a:p>
            <a:pPr>
              <a:lnSpc>
                <a:spcPct val="150000"/>
              </a:lnSpc>
            </a:pPr>
            <a:r>
              <a:rPr lang="en-US" dirty="0"/>
              <a:t>Help athletes make improvements in performance</a:t>
            </a:r>
          </a:p>
          <a:p>
            <a:pPr>
              <a:lnSpc>
                <a:spcPct val="150000"/>
              </a:lnSpc>
            </a:pPr>
            <a:r>
              <a:rPr lang="en-US" dirty="0"/>
              <a:t>Command athletes for performing or behaving well</a:t>
            </a:r>
          </a:p>
          <a:p>
            <a:pPr>
              <a:lnSpc>
                <a:spcPct val="150000"/>
              </a:lnSpc>
            </a:pPr>
            <a:r>
              <a:rPr lang="en-US" dirty="0"/>
              <a:t>Promptly address unsafe behaviors</a:t>
            </a:r>
          </a:p>
          <a:p>
            <a:pPr>
              <a:lnSpc>
                <a:spcPct val="150000"/>
              </a:lnSpc>
            </a:pPr>
            <a:r>
              <a:rPr lang="en-US" dirty="0"/>
              <a:t>Focus on the most critical errors</a:t>
            </a:r>
          </a:p>
        </p:txBody>
      </p:sp>
    </p:spTree>
    <p:extLst>
      <p:ext uri="{BB962C8B-B14F-4D97-AF65-F5344CB8AC3E}">
        <p14:creationId xmlns:p14="http://schemas.microsoft.com/office/powerpoint/2010/main" val="38187278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Of Teaching</a:t>
            </a:r>
          </a:p>
        </p:txBody>
      </p:sp>
      <p:sp>
        <p:nvSpPr>
          <p:cNvPr id="3" name="Content Placeholder 2"/>
          <p:cNvSpPr>
            <a:spLocks noGrp="1"/>
          </p:cNvSpPr>
          <p:nvPr>
            <p:ph idx="1"/>
          </p:nvPr>
        </p:nvSpPr>
        <p:spPr/>
        <p:txBody>
          <a:bodyPr/>
          <a:lstStyle/>
          <a:p>
            <a:r>
              <a:rPr lang="en-US" dirty="0"/>
              <a:t>Positive feedback is an effective way to motivate athletes and encourage them to continue positive behaviors. Try re-wording your feedback to make it more positive.</a:t>
            </a:r>
          </a:p>
          <a:p>
            <a:endParaRPr lang="en-US" dirty="0"/>
          </a:p>
          <a:p>
            <a:r>
              <a:rPr lang="en-US" dirty="0">
                <a:solidFill>
                  <a:srgbClr val="FF0000"/>
                </a:solidFill>
              </a:rPr>
              <a:t>Instead of: 	</a:t>
            </a:r>
            <a:r>
              <a:rPr lang="en-US" dirty="0"/>
              <a:t>“Don’t kick your leg so high before 			going into the handstand.”</a:t>
            </a:r>
          </a:p>
          <a:p>
            <a:r>
              <a:rPr lang="en-US" dirty="0">
                <a:solidFill>
                  <a:srgbClr val="FF0000"/>
                </a:solidFill>
              </a:rPr>
              <a:t>Say: </a:t>
            </a:r>
            <a:r>
              <a:rPr lang="en-US" dirty="0"/>
              <a:t>		“Kick your leg to horizontal before 			going into handstand.”</a:t>
            </a:r>
          </a:p>
        </p:txBody>
      </p:sp>
    </p:spTree>
    <p:extLst>
      <p:ext uri="{BB962C8B-B14F-4D97-AF65-F5344CB8AC3E}">
        <p14:creationId xmlns:p14="http://schemas.microsoft.com/office/powerpoint/2010/main" val="31392403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instructions</a:t>
            </a:r>
          </a:p>
        </p:txBody>
      </p:sp>
      <p:sp>
        <p:nvSpPr>
          <p:cNvPr id="3" name="Content Placeholder 2"/>
          <p:cNvSpPr>
            <a:spLocks noGrp="1"/>
          </p:cNvSpPr>
          <p:nvPr>
            <p:ph idx="1"/>
          </p:nvPr>
        </p:nvSpPr>
        <p:spPr/>
        <p:txBody>
          <a:bodyPr>
            <a:normAutofit/>
          </a:bodyPr>
          <a:lstStyle/>
          <a:p>
            <a:r>
              <a:rPr lang="en-US" sz="3600" dirty="0"/>
              <a:t>Growing up</a:t>
            </a:r>
          </a:p>
          <a:p>
            <a:pPr lvl="1"/>
            <a:r>
              <a:rPr lang="en-US" sz="3200" dirty="0"/>
              <a:t>Growth:</a:t>
            </a:r>
          </a:p>
          <a:p>
            <a:pPr lvl="2"/>
            <a:r>
              <a:rPr lang="en-US" sz="2800" dirty="0"/>
              <a:t>Changes in size (height &amp; Weight)</a:t>
            </a:r>
          </a:p>
          <a:p>
            <a:pPr lvl="1"/>
            <a:r>
              <a:rPr lang="en-US" sz="3200" dirty="0"/>
              <a:t>Maturation:</a:t>
            </a:r>
          </a:p>
          <a:p>
            <a:pPr lvl="2"/>
            <a:r>
              <a:rPr lang="en-US" sz="2800" dirty="0"/>
              <a:t>Changes in maturity, usually measured by secondary sex characteristics</a:t>
            </a:r>
          </a:p>
          <a:p>
            <a:pPr lvl="1"/>
            <a:r>
              <a:rPr lang="en-US" sz="3200" dirty="0"/>
              <a:t>Development:</a:t>
            </a:r>
          </a:p>
          <a:p>
            <a:pPr lvl="2"/>
            <a:r>
              <a:rPr lang="en-US" sz="2800" dirty="0"/>
              <a:t>Psycho-social changes</a:t>
            </a:r>
          </a:p>
        </p:txBody>
      </p:sp>
    </p:spTree>
    <p:extLst>
      <p:ext uri="{BB962C8B-B14F-4D97-AF65-F5344CB8AC3E}">
        <p14:creationId xmlns:p14="http://schemas.microsoft.com/office/powerpoint/2010/main" val="39683062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instruction issues</a:t>
            </a:r>
          </a:p>
        </p:txBody>
      </p:sp>
      <p:sp>
        <p:nvSpPr>
          <p:cNvPr id="3" name="Content Placeholder 2"/>
          <p:cNvSpPr>
            <a:spLocks noGrp="1"/>
          </p:cNvSpPr>
          <p:nvPr>
            <p:ph idx="1"/>
          </p:nvPr>
        </p:nvSpPr>
        <p:spPr>
          <a:xfrm>
            <a:off x="192404" y="1752599"/>
            <a:ext cx="8773622" cy="4848015"/>
          </a:xfrm>
        </p:spPr>
        <p:txBody>
          <a:bodyPr>
            <a:normAutofit/>
          </a:bodyPr>
          <a:lstStyle/>
          <a:p>
            <a:r>
              <a:rPr lang="en-US" sz="3200" dirty="0"/>
              <a:t>Rapid periods of growth have been implicated in an increase incidence of injury. </a:t>
            </a:r>
          </a:p>
          <a:p>
            <a:r>
              <a:rPr lang="en-US" sz="3200" dirty="0"/>
              <a:t>Training intensity may need to be reduced during rapid growth. </a:t>
            </a:r>
          </a:p>
          <a:p>
            <a:r>
              <a:rPr lang="en-US" sz="3200" dirty="0"/>
              <a:t>Additionally as growth proceeds, gymnasts encounter new learning and performance challenges. </a:t>
            </a:r>
          </a:p>
        </p:txBody>
      </p:sp>
    </p:spTree>
    <p:extLst>
      <p:ext uri="{BB962C8B-B14F-4D97-AF65-F5344CB8AC3E}">
        <p14:creationId xmlns:p14="http://schemas.microsoft.com/office/powerpoint/2010/main" val="4312609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instruction issues</a:t>
            </a:r>
          </a:p>
        </p:txBody>
      </p:sp>
      <p:sp>
        <p:nvSpPr>
          <p:cNvPr id="3" name="Content Placeholder 2"/>
          <p:cNvSpPr>
            <a:spLocks noGrp="1"/>
          </p:cNvSpPr>
          <p:nvPr>
            <p:ph idx="1"/>
          </p:nvPr>
        </p:nvSpPr>
        <p:spPr>
          <a:xfrm>
            <a:off x="173163" y="1616478"/>
            <a:ext cx="8831343" cy="5080356"/>
          </a:xfrm>
        </p:spPr>
        <p:txBody>
          <a:bodyPr>
            <a:normAutofit lnSpcReduction="10000"/>
          </a:bodyPr>
          <a:lstStyle/>
          <a:p>
            <a:r>
              <a:rPr lang="en-US" dirty="0"/>
              <a:t>Areas of importance:</a:t>
            </a:r>
          </a:p>
          <a:p>
            <a:pPr lvl="1"/>
            <a:r>
              <a:rPr lang="en-US" dirty="0"/>
              <a:t>Children grow at different rates and by different amounts.</a:t>
            </a:r>
          </a:p>
          <a:p>
            <a:pPr lvl="1"/>
            <a:r>
              <a:rPr lang="en-US" dirty="0"/>
              <a:t>Growth tends to occur in spurts – children grow rapidly in infancy and early childhood, slowly during middle childhood, rapidly during adolescence, and finally slowly as they reach their adult height.</a:t>
            </a:r>
          </a:p>
          <a:p>
            <a:pPr lvl="1"/>
            <a:r>
              <a:rPr lang="en-US" dirty="0"/>
              <a:t>Growth plates are areas near the ends of long bones where cartilage has not yet ossified into bone. Growing children tend to have bones with areas more vulnerable to fracture – growth plates, which are weaker than fully ossified bones. </a:t>
            </a:r>
          </a:p>
          <a:p>
            <a:pPr lvl="1"/>
            <a:r>
              <a:rPr lang="en-US" dirty="0"/>
              <a:t>Physiological changes include strength, muscular endurance, cardio-respiratory endurance and flexibility occur in addition to changes in size and maturity.</a:t>
            </a:r>
          </a:p>
          <a:p>
            <a:pPr marL="411480" lvl="1" indent="0" algn="ctr">
              <a:buNone/>
            </a:pPr>
            <a:r>
              <a:rPr lang="en-US" sz="2400" b="1" dirty="0">
                <a:solidFill>
                  <a:srgbClr val="FF0000"/>
                </a:solidFill>
              </a:rPr>
              <a:t>Gymnastics professionals should appreciate increasing strength fitness is one of the most important means available to prevent injury. </a:t>
            </a:r>
          </a:p>
        </p:txBody>
      </p:sp>
    </p:spTree>
    <p:extLst>
      <p:ext uri="{BB962C8B-B14F-4D97-AF65-F5344CB8AC3E}">
        <p14:creationId xmlns:p14="http://schemas.microsoft.com/office/powerpoint/2010/main" val="37592456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importance</a:t>
            </a:r>
          </a:p>
        </p:txBody>
      </p:sp>
      <p:sp>
        <p:nvSpPr>
          <p:cNvPr id="3" name="Content Placeholder 2"/>
          <p:cNvSpPr>
            <a:spLocks noGrp="1"/>
          </p:cNvSpPr>
          <p:nvPr>
            <p:ph sz="half" idx="1"/>
          </p:nvPr>
        </p:nvSpPr>
        <p:spPr>
          <a:xfrm>
            <a:off x="134683" y="1719071"/>
            <a:ext cx="4330045" cy="4997006"/>
          </a:xfrm>
        </p:spPr>
        <p:txBody>
          <a:bodyPr>
            <a:normAutofit fontScale="77500" lnSpcReduction="20000"/>
          </a:bodyPr>
          <a:lstStyle/>
          <a:p>
            <a:pPr marL="114300" indent="0">
              <a:buNone/>
            </a:pPr>
            <a:r>
              <a:rPr lang="en-US" dirty="0">
                <a:solidFill>
                  <a:srgbClr val="000090"/>
                </a:solidFill>
              </a:rPr>
              <a:t>Gymnastics performance relies on the athletes ability to perceive surroundings and interpret sensory information. Children develop their perception and information processing capabilities as they grow and mature. Gymnastics can serve as an ideal environment to explore spatial orientation.  </a:t>
            </a:r>
          </a:p>
        </p:txBody>
      </p:sp>
      <p:sp>
        <p:nvSpPr>
          <p:cNvPr id="4" name="Content Placeholder 3"/>
          <p:cNvSpPr>
            <a:spLocks noGrp="1"/>
          </p:cNvSpPr>
          <p:nvPr>
            <p:ph sz="half" idx="2"/>
          </p:nvPr>
        </p:nvSpPr>
        <p:spPr>
          <a:xfrm>
            <a:off x="4648199" y="1719070"/>
            <a:ext cx="4356307" cy="5138929"/>
          </a:xfrm>
        </p:spPr>
        <p:txBody>
          <a:bodyPr>
            <a:normAutofit fontScale="77500" lnSpcReduction="20000"/>
          </a:bodyPr>
          <a:lstStyle/>
          <a:p>
            <a:pPr marL="114300" indent="0" algn="r">
              <a:buNone/>
            </a:pPr>
            <a:r>
              <a:rPr lang="en-US" sz="3100" dirty="0"/>
              <a:t>Spatial orientation is important to gymnastics. Giving instructions often relied on describing body orientations in space. Young gymnasts must be able to correctly interpret instructions and translate them into personal movement. The gymnastics professional should tailor his/her instructions, drills and demonstrations to match the perceptual and information processing capabilities of the gymnast</a:t>
            </a:r>
            <a:r>
              <a:rPr lang="en-US" dirty="0"/>
              <a:t>. </a:t>
            </a:r>
          </a:p>
        </p:txBody>
      </p:sp>
    </p:spTree>
    <p:extLst>
      <p:ext uri="{BB962C8B-B14F-4D97-AF65-F5344CB8AC3E}">
        <p14:creationId xmlns:p14="http://schemas.microsoft.com/office/powerpoint/2010/main" val="23267487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6118</TotalTime>
  <Words>15335</Words>
  <Application>Microsoft Macintosh PowerPoint</Application>
  <PresentationFormat>On-screen Show (4:3)</PresentationFormat>
  <Paragraphs>1810</Paragraphs>
  <Slides>256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256</vt:i4>
      </vt:variant>
    </vt:vector>
  </HeadingPairs>
  <TitlesOfParts>
    <vt:vector size="261" baseType="lpstr">
      <vt:lpstr>Arial</vt:lpstr>
      <vt:lpstr>Book Antiqua</vt:lpstr>
      <vt:lpstr>Century Gothic</vt:lpstr>
      <vt:lpstr>Wingdings</vt:lpstr>
      <vt:lpstr>Apothecary</vt:lpstr>
      <vt:lpstr>Safety &amp; Risk Management </vt:lpstr>
      <vt:lpstr>Why Certification?</vt:lpstr>
      <vt:lpstr>Catastrophic injury trends</vt:lpstr>
      <vt:lpstr>Safety Guidelines</vt:lpstr>
      <vt:lpstr>Safety Guidelines (Cont..)</vt:lpstr>
      <vt:lpstr>Safety Guidelines (Cont..)</vt:lpstr>
      <vt:lpstr>Safety Guidelines (Cont..)</vt:lpstr>
      <vt:lpstr>Safety Guidelines (Cont..)</vt:lpstr>
      <vt:lpstr>Unit 1 Quiz</vt:lpstr>
      <vt:lpstr>Unit 1 Quiz</vt:lpstr>
      <vt:lpstr>Unit 1 Quiz</vt:lpstr>
      <vt:lpstr>Section 1:  Risk Management</vt:lpstr>
      <vt:lpstr>This is “Gymnastics”</vt:lpstr>
      <vt:lpstr>Practical approach to safety education is…</vt:lpstr>
      <vt:lpstr>Risk involves danger, hazard, peril and chance</vt:lpstr>
      <vt:lpstr>Risk + Management __________________</vt:lpstr>
      <vt:lpstr>Risk Management is a process,  not an OUTCOME</vt:lpstr>
      <vt:lpstr>Goals of risk Management</vt:lpstr>
      <vt:lpstr>Effective risk management</vt:lpstr>
      <vt:lpstr>Key points</vt:lpstr>
      <vt:lpstr>Unit 2 Quiz</vt:lpstr>
      <vt:lpstr>Unit 2 Quiz</vt:lpstr>
      <vt:lpstr>Unit 2 Quiz</vt:lpstr>
      <vt:lpstr>A model of risk management</vt:lpstr>
      <vt:lpstr>Assess ~ Select ~   Implement ~ Monitor</vt:lpstr>
      <vt:lpstr>Assessment</vt:lpstr>
      <vt:lpstr>Assessment: Staffing</vt:lpstr>
      <vt:lpstr>Assessment: policies &amp; procedures</vt:lpstr>
      <vt:lpstr>Assessment:  Organizational Culture</vt:lpstr>
      <vt:lpstr>selection</vt:lpstr>
      <vt:lpstr>Selection</vt:lpstr>
      <vt:lpstr>implementation</vt:lpstr>
      <vt:lpstr>Implementation:  written plans</vt:lpstr>
      <vt:lpstr>Implementation: Safety Team</vt:lpstr>
      <vt:lpstr>Implementation: communication</vt:lpstr>
      <vt:lpstr>Goal + Instruction + Repetition __________________</vt:lpstr>
      <vt:lpstr>Implementation: Practice</vt:lpstr>
      <vt:lpstr>monitoring</vt:lpstr>
      <vt:lpstr>Key points</vt:lpstr>
      <vt:lpstr>Unit 3 Quiz</vt:lpstr>
      <vt:lpstr>Unit 3 Quiz</vt:lpstr>
      <vt:lpstr>Unit 3 Quiz</vt:lpstr>
      <vt:lpstr>facilities</vt:lpstr>
      <vt:lpstr>The Facility:  Refers to the building and grounds of the gymnastics program</vt:lpstr>
      <vt:lpstr>Who is visiting the facility?</vt:lpstr>
      <vt:lpstr>hazards</vt:lpstr>
      <vt:lpstr>Poor planning &amp; design</vt:lpstr>
      <vt:lpstr>Poor Facility Management</vt:lpstr>
      <vt:lpstr>Identifying Hazards</vt:lpstr>
      <vt:lpstr>Taking action</vt:lpstr>
      <vt:lpstr>Facility risk management process</vt:lpstr>
      <vt:lpstr>Safety education &amp; Rules</vt:lpstr>
      <vt:lpstr>Events &amp; facilities</vt:lpstr>
      <vt:lpstr>Key Points</vt:lpstr>
      <vt:lpstr>Key Points (cont.)</vt:lpstr>
      <vt:lpstr>Unit 4 Quiz</vt:lpstr>
      <vt:lpstr>Unit 4 Quiz</vt:lpstr>
      <vt:lpstr>Unit 4 Quiz</vt:lpstr>
      <vt:lpstr>Gymnastics apparatus &amp; equipment</vt:lpstr>
      <vt:lpstr>Gymnastics injuries usually involve gymnastics apparatus &amp; equipment</vt:lpstr>
      <vt:lpstr>Apparatus and equipment should be in proper working condition</vt:lpstr>
      <vt:lpstr>Use recommendations</vt:lpstr>
      <vt:lpstr>Use recommendations</vt:lpstr>
      <vt:lpstr>standards</vt:lpstr>
      <vt:lpstr>Personal equipment</vt:lpstr>
      <vt:lpstr>Key Points</vt:lpstr>
      <vt:lpstr>Key Points (cont.)</vt:lpstr>
      <vt:lpstr>Unit 5 Quiz</vt:lpstr>
      <vt:lpstr>Unit 5 Quiz</vt:lpstr>
      <vt:lpstr>Unit 5 Quiz</vt:lpstr>
      <vt:lpstr>Unit 5 Quiz</vt:lpstr>
      <vt:lpstr>Supervision &amp; instruction</vt:lpstr>
      <vt:lpstr>Instruction &amp; Coaching</vt:lpstr>
      <vt:lpstr>Unsupervised gymnastics should NOT be allowed in the gymnastics setting!</vt:lpstr>
      <vt:lpstr>Levels of supervision</vt:lpstr>
      <vt:lpstr>Direct supervision</vt:lpstr>
      <vt:lpstr>Indirect supervision</vt:lpstr>
      <vt:lpstr>Proper supervision</vt:lpstr>
      <vt:lpstr>Supervision example</vt:lpstr>
      <vt:lpstr>Supervision tips</vt:lpstr>
      <vt:lpstr>Other considerations</vt:lpstr>
      <vt:lpstr>Other considerations</vt:lpstr>
      <vt:lpstr>Other considerations</vt:lpstr>
      <vt:lpstr>Other considerations</vt:lpstr>
      <vt:lpstr>Other considerations</vt:lpstr>
      <vt:lpstr>Other considerations</vt:lpstr>
      <vt:lpstr>instruction</vt:lpstr>
      <vt:lpstr>Stages Of Teaching</vt:lpstr>
      <vt:lpstr>Stages of teaching</vt:lpstr>
      <vt:lpstr>Class / practice management</vt:lpstr>
      <vt:lpstr>Management guidelines</vt:lpstr>
      <vt:lpstr>Tasks of teaching</vt:lpstr>
      <vt:lpstr>Tasks of teaching</vt:lpstr>
      <vt:lpstr>Tasks of teaching</vt:lpstr>
      <vt:lpstr>Tasks Of Teaching</vt:lpstr>
      <vt:lpstr>Special instructions</vt:lpstr>
      <vt:lpstr>Special instruction issues</vt:lpstr>
      <vt:lpstr>Special instruction issues</vt:lpstr>
      <vt:lpstr>Areas of importance</vt:lpstr>
      <vt:lpstr>Key Points</vt:lpstr>
      <vt:lpstr>Key Points (cont.)</vt:lpstr>
      <vt:lpstr>Key Points (cont.)</vt:lpstr>
      <vt:lpstr>Unit 6 Quiz</vt:lpstr>
      <vt:lpstr>Unit 6 Quiz</vt:lpstr>
      <vt:lpstr>Unit 6 Quiz</vt:lpstr>
      <vt:lpstr>Preventing Child Abuse in Gymnastics</vt:lpstr>
      <vt:lpstr>ZERO TOLERANCE</vt:lpstr>
      <vt:lpstr>Coach-Athlete Relationship</vt:lpstr>
      <vt:lpstr>Physical &amp; sexual abuse</vt:lpstr>
      <vt:lpstr>Prevention</vt:lpstr>
      <vt:lpstr>Grooming</vt:lpstr>
      <vt:lpstr>Grooming Process</vt:lpstr>
      <vt:lpstr>Minimize opportunities</vt:lpstr>
      <vt:lpstr>Minimize opportunities</vt:lpstr>
      <vt:lpstr>Minimize opportunities</vt:lpstr>
      <vt:lpstr>Minimize opportunities</vt:lpstr>
      <vt:lpstr>Intervention: Signs To look For</vt:lpstr>
      <vt:lpstr>Intervention: How To Intervene</vt:lpstr>
      <vt:lpstr>Intervention: How to Respond</vt:lpstr>
      <vt:lpstr>Key Points</vt:lpstr>
      <vt:lpstr>Key Points (Cont.)</vt:lpstr>
      <vt:lpstr>Unit 7 Quiz</vt:lpstr>
      <vt:lpstr>Unit 7 Quiz</vt:lpstr>
      <vt:lpstr>Unit 7 Quiz</vt:lpstr>
      <vt:lpstr>Unit 7 Quiz</vt:lpstr>
      <vt:lpstr>Unit 7 Quiz</vt:lpstr>
      <vt:lpstr>Miscellaneous Risk  Management Issues</vt:lpstr>
      <vt:lpstr>Miscellaneous Risk  Management Issues</vt:lpstr>
      <vt:lpstr>Ethics</vt:lpstr>
      <vt:lpstr>safety team – Officials Are responsible for:</vt:lpstr>
      <vt:lpstr>Officials: in Depth</vt:lpstr>
      <vt:lpstr>Other activities in the gym</vt:lpstr>
      <vt:lpstr>Key Points</vt:lpstr>
      <vt:lpstr>Unit 8 Quiz</vt:lpstr>
      <vt:lpstr>Unit 8 Quiz</vt:lpstr>
      <vt:lpstr>Unit 8 Quiz</vt:lpstr>
      <vt:lpstr>Preparation for gymnastics</vt:lpstr>
      <vt:lpstr>Injury Prevention</vt:lpstr>
      <vt:lpstr>Philosophical Preparation </vt:lpstr>
      <vt:lpstr>Physical Preparation</vt:lpstr>
      <vt:lpstr>PPE: In Depth</vt:lpstr>
      <vt:lpstr>Physical: Warm-up</vt:lpstr>
      <vt:lpstr>Physical: Gymnastics Fitness</vt:lpstr>
      <vt:lpstr>Physical: Gymnastics Fitness</vt:lpstr>
      <vt:lpstr>Physical: Gymnastics Fitness</vt:lpstr>
      <vt:lpstr>Physical: Gymnastics Fitness</vt:lpstr>
      <vt:lpstr>Physical: Gymnastics Fitness</vt:lpstr>
      <vt:lpstr>Gymnastics Fitness: In Depth</vt:lpstr>
      <vt:lpstr>Physical: Nutrition</vt:lpstr>
      <vt:lpstr>Nutrition: Female Athlete Triad</vt:lpstr>
      <vt:lpstr>Nutrition: Eating Disorders</vt:lpstr>
      <vt:lpstr>Technical Preparation</vt:lpstr>
      <vt:lpstr>Technical: Landing &amp; Falling</vt:lpstr>
      <vt:lpstr>Tactical Preparation</vt:lpstr>
      <vt:lpstr>Tactical Preparation Tips #1</vt:lpstr>
      <vt:lpstr>Tactical Preparation Tips #2</vt:lpstr>
      <vt:lpstr>Tactical Preparation Tips #3</vt:lpstr>
      <vt:lpstr>Psychological Preparation</vt:lpstr>
      <vt:lpstr>Psychological Preparation</vt:lpstr>
      <vt:lpstr>Key Points</vt:lpstr>
      <vt:lpstr>Key Points (cont.)</vt:lpstr>
      <vt:lpstr>Key Points (cont.)</vt:lpstr>
      <vt:lpstr>Key Points (cont.)</vt:lpstr>
      <vt:lpstr>Key Points (cont.)</vt:lpstr>
      <vt:lpstr>Unit 9 Quiz</vt:lpstr>
      <vt:lpstr>Unit 9 Quiz</vt:lpstr>
      <vt:lpstr>Unit 9 Quiz</vt:lpstr>
      <vt:lpstr>Sports Medicine</vt:lpstr>
      <vt:lpstr>What is sports medicine?</vt:lpstr>
      <vt:lpstr>Sports Medicine Team</vt:lpstr>
      <vt:lpstr>Sports Medicine Team</vt:lpstr>
      <vt:lpstr>Sports Medicine Team</vt:lpstr>
      <vt:lpstr>Sports Medicine Team</vt:lpstr>
      <vt:lpstr>Injury Care</vt:lpstr>
      <vt:lpstr>Injury recognition &amp; Treatment</vt:lpstr>
      <vt:lpstr>Injury Rehabilitation</vt:lpstr>
      <vt:lpstr>Emergency Situations</vt:lpstr>
      <vt:lpstr>Non-Catastrophic Injuries</vt:lpstr>
      <vt:lpstr>Non-Catastrophic: First-Aid Kit</vt:lpstr>
      <vt:lpstr>Non-Catastrophic: R.I.C.e</vt:lpstr>
      <vt:lpstr>Catastrophic Injuries</vt:lpstr>
      <vt:lpstr>Catastrophic: A.B.C</vt:lpstr>
      <vt:lpstr>Head &amp; Neck</vt:lpstr>
      <vt:lpstr>Head &amp; Neck</vt:lpstr>
      <vt:lpstr>Key Points</vt:lpstr>
      <vt:lpstr>Key Points (cont.)</vt:lpstr>
      <vt:lpstr>Unit 10 Quiz</vt:lpstr>
      <vt:lpstr>Unit 10 Quiz</vt:lpstr>
      <vt:lpstr>Unit 10 Quiz</vt:lpstr>
      <vt:lpstr>Other Medical Concerns</vt:lpstr>
      <vt:lpstr>Concussions</vt:lpstr>
      <vt:lpstr>Concussion: Recognition</vt:lpstr>
      <vt:lpstr>Concussion: Response the Coaches Role</vt:lpstr>
      <vt:lpstr>Concussion: In Depth</vt:lpstr>
      <vt:lpstr>Overuse Injuries</vt:lpstr>
      <vt:lpstr>Overuse Injuries: Factors</vt:lpstr>
      <vt:lpstr>Overuse injuries: in Depth</vt:lpstr>
      <vt:lpstr>Heat injury</vt:lpstr>
      <vt:lpstr>Heat Injury; Prevention</vt:lpstr>
      <vt:lpstr>Blood-Borne Pathogens</vt:lpstr>
      <vt:lpstr>Blood-Borne Pathogens</vt:lpstr>
      <vt:lpstr>MRSA In the GYM</vt:lpstr>
      <vt:lpstr>Key Points</vt:lpstr>
      <vt:lpstr>Key Points (cont.)</vt:lpstr>
      <vt:lpstr>Unit 11 Quiz</vt:lpstr>
      <vt:lpstr>Unit 11 Quiz</vt:lpstr>
      <vt:lpstr>Unit 11 Quiz</vt:lpstr>
      <vt:lpstr>Unit 11 Quiz</vt:lpstr>
      <vt:lpstr>Unit 11 Quiz</vt:lpstr>
      <vt:lpstr>Spotting &amp; Acrobatic Support Devices</vt:lpstr>
      <vt:lpstr>spotting</vt:lpstr>
      <vt:lpstr>Goals of Spotting</vt:lpstr>
      <vt:lpstr>Spotting: In Depth</vt:lpstr>
      <vt:lpstr>Spotting considerations</vt:lpstr>
      <vt:lpstr>Learning To Spot</vt:lpstr>
      <vt:lpstr>Spotting Methods</vt:lpstr>
      <vt:lpstr>Key points</vt:lpstr>
      <vt:lpstr>Unit 12 Quiz</vt:lpstr>
      <vt:lpstr>Unit 12 Quiz</vt:lpstr>
      <vt:lpstr>Unit 12 Quiz</vt:lpstr>
      <vt:lpstr>Training Pits</vt:lpstr>
      <vt:lpstr>Training Pit</vt:lpstr>
      <vt:lpstr>Loose Foam Pit</vt:lpstr>
      <vt:lpstr>Solid Foam Pits</vt:lpstr>
      <vt:lpstr>Using a training Pit</vt:lpstr>
      <vt:lpstr>Pit safety</vt:lpstr>
      <vt:lpstr>INJURIES IN A FOAM PIT</vt:lpstr>
      <vt:lpstr>Key Points</vt:lpstr>
      <vt:lpstr>Unit 13 Quiz</vt:lpstr>
      <vt:lpstr>Unit 13 Quiz</vt:lpstr>
      <vt:lpstr>Unit 13 Quiz</vt:lpstr>
      <vt:lpstr>Rebound Devices</vt:lpstr>
      <vt:lpstr>Rebound devices</vt:lpstr>
      <vt:lpstr>trampolines</vt:lpstr>
      <vt:lpstr>trampolines</vt:lpstr>
      <vt:lpstr>Mini-Trampolines</vt:lpstr>
      <vt:lpstr>Other rebound devices</vt:lpstr>
      <vt:lpstr>Additional Considerations</vt:lpstr>
      <vt:lpstr>Key Points</vt:lpstr>
      <vt:lpstr>Key Points (cont.)</vt:lpstr>
      <vt:lpstr>Unit 14 Quiz</vt:lpstr>
      <vt:lpstr>Unit 14 Quiz</vt:lpstr>
      <vt:lpstr>Unit 14 Quiz</vt:lpstr>
      <vt:lpstr>Responsibilities of the gymnast</vt:lpstr>
      <vt:lpstr>Gymnasts Responsibilities</vt:lpstr>
      <vt:lpstr>Gymnasts Role</vt:lpstr>
      <vt:lpstr>Gymnasts Role</vt:lpstr>
      <vt:lpstr>Gymnasts Role</vt:lpstr>
      <vt:lpstr>Gymnasts Role</vt:lpstr>
      <vt:lpstr>Bullying</vt:lpstr>
      <vt:lpstr>Key Points</vt:lpstr>
      <vt:lpstr>Unit 15 Quiz</vt:lpstr>
      <vt:lpstr>Unit 15 Quiz</vt:lpstr>
      <vt:lpstr>Conclusion</vt:lpstr>
      <vt:lpstr>Safety First!</vt:lpstr>
      <vt:lpstr>Final Exam</vt:lpstr>
    </vt:vector>
  </TitlesOfParts>
  <Company>Monarchs Gymnastics International</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&amp; Risk Management </dc:title>
  <dc:creator>Lena Urusov</dc:creator>
  <cp:lastModifiedBy>Sarah McDougall</cp:lastModifiedBy>
  <cp:revision>138</cp:revision>
  <dcterms:created xsi:type="dcterms:W3CDTF">2015-01-15T22:25:34Z</dcterms:created>
  <dcterms:modified xsi:type="dcterms:W3CDTF">2018-08-30T19:29:26Z</dcterms:modified>
</cp:coreProperties>
</file>